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383" r:id="rId3"/>
    <p:sldId id="257" r:id="rId4"/>
    <p:sldId id="354" r:id="rId5"/>
    <p:sldId id="353" r:id="rId6"/>
    <p:sldId id="356" r:id="rId7"/>
    <p:sldId id="712" r:id="rId8"/>
    <p:sldId id="288" r:id="rId9"/>
    <p:sldId id="719" r:id="rId10"/>
    <p:sldId id="452" r:id="rId11"/>
    <p:sldId id="351" r:id="rId12"/>
    <p:sldId id="397" r:id="rId13"/>
    <p:sldId id="718" r:id="rId14"/>
    <p:sldId id="396" r:id="rId15"/>
    <p:sldId id="400" r:id="rId16"/>
    <p:sldId id="352" r:id="rId17"/>
    <p:sldId id="388" r:id="rId18"/>
    <p:sldId id="721" r:id="rId19"/>
    <p:sldId id="381" r:id="rId20"/>
    <p:sldId id="395" r:id="rId21"/>
    <p:sldId id="402" r:id="rId22"/>
    <p:sldId id="401" r:id="rId23"/>
    <p:sldId id="713" r:id="rId24"/>
    <p:sldId id="387" r:id="rId25"/>
    <p:sldId id="720" r:id="rId26"/>
    <p:sldId id="382" r:id="rId27"/>
    <p:sldId id="357" r:id="rId28"/>
    <p:sldId id="385" r:id="rId29"/>
    <p:sldId id="359" r:id="rId30"/>
    <p:sldId id="386" r:id="rId31"/>
    <p:sldId id="714" r:id="rId32"/>
    <p:sldId id="360" r:id="rId33"/>
    <p:sldId id="374" r:id="rId34"/>
    <p:sldId id="375" r:id="rId35"/>
    <p:sldId id="376" r:id="rId36"/>
    <p:sldId id="377" r:id="rId37"/>
    <p:sldId id="378" r:id="rId38"/>
    <p:sldId id="379" r:id="rId39"/>
    <p:sldId id="380" r:id="rId40"/>
    <p:sldId id="715" r:id="rId41"/>
    <p:sldId id="362" r:id="rId42"/>
    <p:sldId id="364" r:id="rId43"/>
    <p:sldId id="366" r:id="rId44"/>
    <p:sldId id="365" r:id="rId45"/>
    <p:sldId id="363" r:id="rId46"/>
    <p:sldId id="372" r:id="rId47"/>
    <p:sldId id="716" r:id="rId48"/>
    <p:sldId id="361" r:id="rId49"/>
    <p:sldId id="368" r:id="rId50"/>
    <p:sldId id="390" r:id="rId51"/>
    <p:sldId id="391" r:id="rId52"/>
    <p:sldId id="392" r:id="rId53"/>
    <p:sldId id="393" r:id="rId54"/>
    <p:sldId id="394" r:id="rId55"/>
    <p:sldId id="717" r:id="rId56"/>
    <p:sldId id="371" r:id="rId57"/>
    <p:sldId id="369" r:id="rId58"/>
    <p:sldId id="373" r:id="rId59"/>
    <p:sldId id="399" r:id="rId60"/>
    <p:sldId id="370" r:id="rId61"/>
    <p:sldId id="398" r:id="rId62"/>
    <p:sldId id="384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36" y="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mds.org/" TargetMode="External"/><Relationship Id="rId2" Type="http://schemas.openxmlformats.org/officeDocument/2006/relationships/hyperlink" Target="https://github.com/StephenElston/CSCI-E-10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lobal.oup.com/academic/product/networks-9780198805090?cc=us&amp;lang=en&amp;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ash_table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.wikipedia.org/wiki/Simpson%27s_parad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 2024,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3E39-E4CD-B6D2-21FE-E3DF315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 dirty="0">
                <a:solidFill>
                  <a:srgbClr val="000000"/>
                </a:solidFill>
                <a:effectLst/>
                <a:latin typeface="+mn-lt"/>
              </a:rPr>
              <a:t>Teaching Assistant: Tatyana Boland</a:t>
            </a:r>
            <a:br>
              <a:rPr lang="en-US" sz="4000" b="1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49B7-1683-2432-EC26-A7F815D0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MBA in Finance from Texas A&amp;M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MLA from Harvard Extension School in Sustainability &amp; Environmental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BA in Political Science from University of Washington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Sr Technical Program Manager working on DGX Cloud for Nvidia </a:t>
            </a:r>
            <a:endParaRPr lang="en-US" b="0" i="0" dirty="0"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0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reviously at Oracle OCI as Principal Technical Program Manager in Physical Networking team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oves playing the piano and playing and with her cats</a:t>
            </a:r>
            <a:endParaRPr lang="en-US" b="0" i="0" dirty="0"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7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mining requires a combination of </a:t>
            </a:r>
            <a:r>
              <a:rPr lang="en-US" b="1" dirty="0"/>
              <a:t>data engineering </a:t>
            </a:r>
            <a:r>
              <a:rPr lang="en-US" dirty="0"/>
              <a:t>and </a:t>
            </a:r>
            <a:r>
              <a:rPr lang="en-US" b="1" dirty="0"/>
              <a:t>data analytics </a:t>
            </a:r>
          </a:p>
          <a:p>
            <a:r>
              <a:rPr lang="en-US" dirty="0"/>
              <a:t>Our focus is on analytic KDD methods and algorithms    </a:t>
            </a:r>
          </a:p>
          <a:p>
            <a:pPr lvl="1"/>
            <a:r>
              <a:rPr lang="en-US" dirty="0"/>
              <a:t>Analytic methods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Analytic methods at core of exploration  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scale analysis by orders of magnitude  </a:t>
            </a:r>
          </a:p>
          <a:p>
            <a:pPr lvl="1"/>
            <a:r>
              <a:rPr lang="en-US" dirty="0"/>
              <a:t>Better algorithm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Varied and constantly changing landscape of </a:t>
            </a:r>
            <a:r>
              <a:rPr lang="en-US" i="1" dirty="0"/>
              <a:t>Big Data</a:t>
            </a:r>
            <a:r>
              <a:rPr lang="en-US" dirty="0"/>
              <a:t> technologies</a:t>
            </a:r>
          </a:p>
          <a:p>
            <a:pPr lvl="1"/>
            <a:r>
              <a:rPr lang="en-US" dirty="0"/>
              <a:t>Other Harvard DCE courses explore big data engineering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427264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mining is often </a:t>
            </a:r>
            <a:r>
              <a:rPr lang="en-US" b="1" dirty="0"/>
              <a:t>Unsupervised  </a:t>
            </a:r>
          </a:p>
          <a:p>
            <a:r>
              <a:rPr lang="en-US" dirty="0"/>
              <a:t>Our focus is on unsupervised learning  </a:t>
            </a:r>
          </a:p>
          <a:p>
            <a:pPr lvl="1"/>
            <a:r>
              <a:rPr lang="en-US" dirty="0"/>
              <a:t>Unsupervised learning enables knowledge discovery  </a:t>
            </a:r>
            <a:r>
              <a:rPr lang="en-US" b="1" dirty="0"/>
              <a:t>   </a:t>
            </a:r>
          </a:p>
          <a:p>
            <a:pPr lvl="1"/>
            <a:r>
              <a:rPr lang="en-US" dirty="0"/>
              <a:t>We deliberately avoid supervised machine learning methods </a:t>
            </a:r>
          </a:p>
          <a:p>
            <a:r>
              <a:rPr lang="en-US" dirty="0"/>
              <a:t>Statistical Inference methods  </a:t>
            </a:r>
          </a:p>
          <a:p>
            <a:pPr lvl="1"/>
            <a:r>
              <a:rPr lang="en-US" dirty="0"/>
              <a:t>How can we perform inference at massive scale? </a:t>
            </a:r>
          </a:p>
          <a:p>
            <a:r>
              <a:rPr lang="en-US" dirty="0"/>
              <a:t>Clustering and dimensionality reduction algorithms</a:t>
            </a:r>
          </a:p>
          <a:p>
            <a:pPr lvl="1"/>
            <a:r>
              <a:rPr lang="en-US" dirty="0"/>
              <a:t>How can we find and learn from related groups in complex data ?</a:t>
            </a:r>
          </a:p>
          <a:p>
            <a:r>
              <a:rPr lang="en-US" dirty="0"/>
              <a:t>Network models</a:t>
            </a:r>
          </a:p>
          <a:p>
            <a:pPr lvl="1"/>
            <a:r>
              <a:rPr lang="en-US" dirty="0"/>
              <a:t>How to apply efficient graph representations and algorithms?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engineering is not our focus – c.f. CSCI E-88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18020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Topics we (mostly) avoid in this course </a:t>
            </a:r>
            <a:endParaRPr lang="en-US" sz="3200" b="1" dirty="0"/>
          </a:p>
          <a:p>
            <a:r>
              <a:rPr lang="en-US" dirty="0"/>
              <a:t>Supervised machine learning</a:t>
            </a:r>
          </a:p>
          <a:p>
            <a:pPr lvl="1"/>
            <a:r>
              <a:rPr lang="en-US" dirty="0"/>
              <a:t>Some supervised machine learning is useful in data mining</a:t>
            </a:r>
            <a:endParaRPr lang="en-US" b="1" dirty="0"/>
          </a:p>
          <a:p>
            <a:pPr lvl="1"/>
            <a:r>
              <a:rPr lang="en-US" dirty="0"/>
              <a:t>Supervised machine learning covered in-depth in other DCE courses</a:t>
            </a:r>
          </a:p>
          <a:p>
            <a:r>
              <a:rPr lang="en-US" dirty="0"/>
              <a:t>Deep learning  </a:t>
            </a:r>
          </a:p>
          <a:p>
            <a:pPr lvl="1"/>
            <a:r>
              <a:rPr lang="en-US" dirty="0"/>
              <a:t>Promising deep NN data mining algorithms are emerging  </a:t>
            </a:r>
          </a:p>
          <a:p>
            <a:pPr lvl="1"/>
            <a:r>
              <a:rPr lang="en-US" dirty="0"/>
              <a:t>In some cases deep NN algorithm provide more accurate results  </a:t>
            </a:r>
          </a:p>
          <a:p>
            <a:pPr lvl="1"/>
            <a:r>
              <a:rPr lang="en-US" dirty="0"/>
              <a:t>But, </a:t>
            </a:r>
            <a:r>
              <a:rPr lang="en-US" b="1" dirty="0"/>
              <a:t>NN algorithms are generally much less scalable!</a:t>
            </a:r>
            <a:endParaRPr lang="en-US" dirty="0"/>
          </a:p>
          <a:p>
            <a:pPr lvl="1"/>
            <a:r>
              <a:rPr lang="en-US" dirty="0"/>
              <a:t>In practice, </a:t>
            </a:r>
            <a:r>
              <a:rPr lang="en-US" b="1" dirty="0"/>
              <a:t>more and better data is usually more important!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25396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Tuesdays – Lectures focused on theoretical foundations – 6:00 to 8:00 pm US Eastern Time</a:t>
            </a:r>
          </a:p>
          <a:p>
            <a:r>
              <a:rPr lang="en-US" dirty="0"/>
              <a:t>Wednesdays – Section meeting to address questions, review and background – starting at 6:00 pm US Eastern Time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All class meetings are recorded and available on-demand – See </a:t>
            </a:r>
            <a:r>
              <a:rPr lang="en-US">
                <a:solidFill>
                  <a:srgbClr val="FF0000"/>
                </a:solidFill>
              </a:rPr>
              <a:t>Class Recordings </a:t>
            </a:r>
            <a:r>
              <a:rPr lang="en-US" dirty="0">
                <a:solidFill>
                  <a:srgbClr val="FF0000"/>
                </a:solidFill>
              </a:rPr>
              <a:t>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21161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Mondays and Wednesdays – Lectures focused on theoretical foundations - 6:30-9:30 pm US Eastern Time</a:t>
            </a:r>
          </a:p>
          <a:p>
            <a:pPr lvl="1"/>
            <a:r>
              <a:rPr lang="en-US" dirty="0"/>
              <a:t>Most lessons less than 3 hours</a:t>
            </a:r>
          </a:p>
          <a:p>
            <a:pPr lvl="1"/>
            <a:r>
              <a:rPr lang="en-US" dirty="0"/>
              <a:t>No class Tuesday July 4</a:t>
            </a:r>
          </a:p>
          <a:p>
            <a:r>
              <a:rPr lang="en-US" dirty="0"/>
              <a:t>Tuesdays and Thursdays – Section meeting to address questions, discuss code, background review – starting at 6:30 pm US Eastern Time  </a:t>
            </a:r>
          </a:p>
          <a:p>
            <a:pPr lvl="1"/>
            <a:r>
              <a:rPr lang="en-US" dirty="0"/>
              <a:t>No meeting Thursday July 4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1770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>
                <a:solidFill>
                  <a:srgbClr val="C00000"/>
                </a:solidFill>
              </a:rPr>
              <a:t>Expect an </a:t>
            </a:r>
            <a:r>
              <a:rPr lang="en-US" b="1" dirty="0">
                <a:solidFill>
                  <a:srgbClr val="C00000"/>
                </a:solidFill>
              </a:rPr>
              <a:t>intense pace!</a:t>
            </a:r>
          </a:p>
          <a:p>
            <a:pPr lvl="1"/>
            <a:r>
              <a:rPr lang="en-US" dirty="0"/>
              <a:t>Course moves at twice the rate of a regular semester</a:t>
            </a:r>
          </a:p>
          <a:p>
            <a:pPr lvl="1"/>
            <a:r>
              <a:rPr lang="en-US" dirty="0"/>
              <a:t>Lesson and assignments cover </a:t>
            </a:r>
            <a:r>
              <a:rPr lang="en-US" b="1" dirty="0"/>
              <a:t>all material of the regular 15-week semester</a:t>
            </a:r>
            <a:endParaRPr lang="en-US" dirty="0"/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dirty="0"/>
              <a:t>Do not fall behind</a:t>
            </a:r>
          </a:p>
          <a:p>
            <a:pPr lvl="1"/>
            <a:r>
              <a:rPr lang="en-US" dirty="0"/>
              <a:t>Expect 9 assignments plus online discussion questions</a:t>
            </a:r>
          </a:p>
          <a:p>
            <a:r>
              <a:rPr lang="en-US" b="1" dirty="0">
                <a:solidFill>
                  <a:srgbClr val="C00000"/>
                </a:solidFill>
              </a:rPr>
              <a:t>There is no time to ‘catch up’!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under 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90%	Assignments </a:t>
            </a:r>
            <a:r>
              <a:rPr lang="en-US" dirty="0"/>
              <a:t>– Hands-on assignments for most lessons </a:t>
            </a:r>
          </a:p>
          <a:p>
            <a:pPr lvl="1"/>
            <a:r>
              <a:rPr lang="en-US" dirty="0"/>
              <a:t>Expect 9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Under Graduate Credit Grades</a:t>
            </a:r>
          </a:p>
        </p:txBody>
      </p:sp>
    </p:spTree>
    <p:extLst>
      <p:ext uri="{BB962C8B-B14F-4D97-AF65-F5344CB8AC3E}">
        <p14:creationId xmlns:p14="http://schemas.microsoft.com/office/powerpoint/2010/main" val="3245357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65%	Assignments </a:t>
            </a:r>
            <a:r>
              <a:rPr lang="en-US" dirty="0"/>
              <a:t>– Hands-on assignments for most lessons</a:t>
            </a:r>
          </a:p>
          <a:p>
            <a:pPr lvl="1"/>
            <a:r>
              <a:rPr lang="en-US" dirty="0"/>
              <a:t>Expect 9</a:t>
            </a:r>
          </a:p>
          <a:p>
            <a:r>
              <a:rPr lang="en-US" b="1" dirty="0"/>
              <a:t>5% Project proposal </a:t>
            </a:r>
            <a:r>
              <a:rPr lang="en-US" dirty="0"/>
              <a:t>– Proposal describing the problem you wish to address and methods you plan to apply. Based on your proposal, your instructor will approve your project as appropriate for the course. </a:t>
            </a:r>
          </a:p>
          <a:p>
            <a:r>
              <a:rPr lang="en-US" b="1" dirty="0"/>
              <a:t>20%	Project </a:t>
            </a:r>
            <a:r>
              <a:rPr lang="en-US" dirty="0"/>
              <a:t>– Independent data mining project report – More on this next week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Graduate Credit Grades</a:t>
            </a:r>
          </a:p>
        </p:txBody>
      </p:sp>
    </p:spTree>
    <p:extLst>
      <p:ext uri="{BB962C8B-B14F-4D97-AF65-F5344CB8AC3E}">
        <p14:creationId xmlns:p14="http://schemas.microsoft.com/office/powerpoint/2010/main" val="3485671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 for assignments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for review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</a:t>
            </a:r>
            <a:r>
              <a:rPr lang="en-US" b="1" dirty="0"/>
              <a:t>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lvl="1"/>
            <a:r>
              <a:rPr lang="en-US" dirty="0"/>
              <a:t>Solutions and examples under </a:t>
            </a:r>
            <a:r>
              <a:rPr lang="en-US" b="1" dirty="0"/>
              <a:t>Modules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Recommended reading primarily from two texts: </a:t>
            </a:r>
          </a:p>
          <a:p>
            <a:pPr lvl="1"/>
            <a:r>
              <a:rPr lang="en-US" dirty="0">
                <a:hlinkClick r:id="rId3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 - .pdf download available</a:t>
            </a:r>
          </a:p>
          <a:p>
            <a:pPr lvl="1"/>
            <a:r>
              <a:rPr lang="en-US" u="sng" dirty="0">
                <a:hlinkClick r:id="rId4"/>
              </a:rPr>
              <a:t>Networks, 2</a:t>
            </a:r>
            <a:r>
              <a:rPr lang="en-US" u="sng" baseline="30000" dirty="0">
                <a:hlinkClick r:id="rId4"/>
              </a:rPr>
              <a:t>nd</a:t>
            </a:r>
            <a:r>
              <a:rPr lang="en-US" u="sng" dirty="0">
                <a:hlinkClick r:id="rId4"/>
              </a:rPr>
              <a:t> edition, Mark Newman</a:t>
            </a:r>
            <a:r>
              <a:rPr lang="en-US" u="sng" dirty="0"/>
              <a:t> </a:t>
            </a:r>
            <a:r>
              <a:rPr lang="en-US" dirty="0"/>
              <a:t>Available through the Harvard Coop</a:t>
            </a:r>
          </a:p>
          <a:p>
            <a:pPr lvl="1"/>
            <a:r>
              <a:rPr lang="en-US" dirty="0"/>
              <a:t>Available as library reserves – See tab in Canvas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 mining? </a:t>
            </a:r>
          </a:p>
          <a:p>
            <a:pPr lvl="1"/>
            <a:r>
              <a:rPr lang="en-US" dirty="0"/>
              <a:t>Data mining is the science of </a:t>
            </a:r>
            <a:r>
              <a:rPr lang="en-US" b="1" dirty="0"/>
              <a:t>knowledge discovery  </a:t>
            </a:r>
          </a:p>
          <a:p>
            <a:r>
              <a:rPr lang="en-US" dirty="0"/>
              <a:t>About this course 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 and hashing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Overview of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24824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Ed Discussion is the primary means of communication </a:t>
            </a:r>
            <a:r>
              <a:rPr lang="en-US" dirty="0"/>
              <a:t>for this course  </a:t>
            </a:r>
          </a:p>
          <a:p>
            <a:r>
              <a:rPr lang="en-US" dirty="0"/>
              <a:t>Use Ed Discussion for help with assignments and projects </a:t>
            </a:r>
          </a:p>
          <a:p>
            <a:pPr lvl="1"/>
            <a:r>
              <a:rPr lang="en-US" dirty="0"/>
              <a:t>It’s </a:t>
            </a:r>
            <a:r>
              <a:rPr lang="en-US" b="1" dirty="0"/>
              <a:t>okay to post small amounts of code!</a:t>
            </a:r>
          </a:p>
          <a:p>
            <a:pPr lvl="1"/>
            <a:r>
              <a:rPr lang="en-US" dirty="0"/>
              <a:t>Post complete exception messages if you are dealing with an error</a:t>
            </a:r>
          </a:p>
          <a:p>
            <a:r>
              <a:rPr lang="en-US" dirty="0"/>
              <a:t>Graded online class discussions take place in Ed    </a:t>
            </a:r>
          </a:p>
          <a:p>
            <a:r>
              <a:rPr lang="en-US" dirty="0"/>
              <a:t>Private communications regarding matters such as grades</a:t>
            </a:r>
          </a:p>
          <a:p>
            <a:pPr lvl="1"/>
            <a:r>
              <a:rPr lang="en-US" dirty="0"/>
              <a:t>Use private messages in Ed Discussion for fastest repones</a:t>
            </a:r>
          </a:p>
          <a:p>
            <a:pPr lvl="1"/>
            <a:r>
              <a:rPr lang="en-US" dirty="0"/>
              <a:t>Or, </a:t>
            </a:r>
            <a:r>
              <a:rPr lang="en-US" dirty="0" err="1"/>
              <a:t>stephen_Elston</a:t>
            </a:r>
            <a:r>
              <a:rPr lang="en-US" dirty="0"/>
              <a:t> at g dot Harvard dot </a:t>
            </a:r>
            <a:r>
              <a:rPr lang="en-US" dirty="0" err="1"/>
              <a:t>edu</a:t>
            </a:r>
            <a:r>
              <a:rPr lang="en-US" dirty="0"/>
              <a:t>, 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ert713 at g dot Harvard dot </a:t>
            </a:r>
            <a:r>
              <a:rPr lang="en-US" b="0" i="0" dirty="0" err="1">
                <a:solidFill>
                  <a:srgbClr val="5E5E5E"/>
                </a:solidFill>
                <a:effectLst/>
                <a:latin typeface="Google Sans"/>
              </a:rPr>
              <a:t>edu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, tab840 at g dot Harvard dot </a:t>
            </a:r>
            <a:r>
              <a:rPr lang="en-US" b="0" i="0" dirty="0" err="1">
                <a:solidFill>
                  <a:srgbClr val="5E5E5E"/>
                </a:solidFill>
                <a:effectLst/>
                <a:latin typeface="Google Sans"/>
              </a:rPr>
              <a:t>edu</a:t>
            </a:r>
            <a:endParaRPr lang="en-US" dirty="0"/>
          </a:p>
          <a:p>
            <a:r>
              <a:rPr lang="en-US" b="1" dirty="0"/>
              <a:t>Do not use Canvas messages, unless you want a delayed response!  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Communication </a:t>
            </a:r>
          </a:p>
        </p:txBody>
      </p:sp>
    </p:spTree>
    <p:extLst>
      <p:ext uri="{BB962C8B-B14F-4D97-AF65-F5344CB8AC3E}">
        <p14:creationId xmlns:p14="http://schemas.microsoft.com/office/powerpoint/2010/main" val="1228520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>
                <a:solidFill>
                  <a:srgbClr val="C00000"/>
                </a:solidFill>
              </a:rPr>
              <a:t>Harvard Summer School moves at an intense pace!!</a:t>
            </a:r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3 days late - less 20% </a:t>
            </a:r>
          </a:p>
          <a:p>
            <a:pPr lvl="1"/>
            <a:r>
              <a:rPr lang="en-US" dirty="0"/>
              <a:t>More than 3 days late - no credit   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2940685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/>
              <a:t>Do not fall behind! </a:t>
            </a:r>
            <a:r>
              <a:rPr lang="en-US" dirty="0"/>
              <a:t>With 9-10 assignments and a project, there is very </a:t>
            </a:r>
            <a:r>
              <a:rPr lang="en-US" b="1" dirty="0"/>
              <a:t>little time to “catch-up”</a:t>
            </a:r>
            <a:endParaRPr lang="en-US" dirty="0"/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6 days late - less 20% </a:t>
            </a:r>
          </a:p>
          <a:p>
            <a:pPr lvl="1"/>
            <a:r>
              <a:rPr lang="en-US" dirty="0"/>
              <a:t>More than 6 days late - no credit   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1424932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Foundations of Large-Scale Data-Mining</a:t>
            </a:r>
          </a:p>
        </p:txBody>
      </p:sp>
    </p:spTree>
    <p:extLst>
      <p:ext uri="{BB962C8B-B14F-4D97-AF65-F5344CB8AC3E}">
        <p14:creationId xmlns:p14="http://schemas.microsoft.com/office/powerpoint/2010/main" val="2462294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Difficulties created by size and complexity of Data</a:t>
            </a:r>
          </a:p>
          <a:p>
            <a:r>
              <a:rPr lang="en-US" dirty="0"/>
              <a:t>Massive size requires efferent storage and retrieval  </a:t>
            </a:r>
          </a:p>
          <a:p>
            <a:pPr lvl="1"/>
            <a:r>
              <a:rPr lang="en-US" dirty="0"/>
              <a:t>Manage data with </a:t>
            </a:r>
            <a:r>
              <a:rPr lang="en-US" b="1" dirty="0"/>
              <a:t>key-value pairs</a:t>
            </a:r>
            <a:r>
              <a:rPr lang="en-US" dirty="0"/>
              <a:t>  </a:t>
            </a:r>
          </a:p>
          <a:p>
            <a:pPr lvl="1"/>
            <a:r>
              <a:rPr lang="en-US" b="1" dirty="0"/>
              <a:t>Hash keys </a:t>
            </a:r>
            <a:r>
              <a:rPr lang="en-US" dirty="0"/>
              <a:t>for efficient storage and retrieval </a:t>
            </a:r>
          </a:p>
          <a:p>
            <a:pPr lvl="1"/>
            <a:r>
              <a:rPr lang="en-US" b="1" dirty="0"/>
              <a:t>Similarity search </a:t>
            </a:r>
            <a:r>
              <a:rPr lang="en-US" dirty="0"/>
              <a:t>with hashed values – much more on this later </a:t>
            </a:r>
          </a:p>
          <a:p>
            <a:r>
              <a:rPr lang="en-US" sz="2800" dirty="0"/>
              <a:t>Complexity requires reliable inference methods  </a:t>
            </a:r>
          </a:p>
          <a:p>
            <a:pPr lvl="1"/>
            <a:r>
              <a:rPr lang="en-US" dirty="0"/>
              <a:t>Large number of variables makes </a:t>
            </a:r>
            <a:r>
              <a:rPr lang="en-US" b="1" dirty="0"/>
              <a:t>false positive inference </a:t>
            </a:r>
            <a:r>
              <a:rPr lang="en-US" dirty="0"/>
              <a:t>likely </a:t>
            </a:r>
          </a:p>
          <a:p>
            <a:pPr lvl="1"/>
            <a:r>
              <a:rPr lang="en-US" dirty="0"/>
              <a:t>Example, </a:t>
            </a:r>
            <a:r>
              <a:rPr lang="en-US" b="1" dirty="0"/>
              <a:t>spurious correlations </a:t>
            </a:r>
          </a:p>
          <a:p>
            <a:pPr lvl="1"/>
            <a:r>
              <a:rPr lang="en-US" dirty="0"/>
              <a:t>Example, positive hypothesis test from random variation alone</a:t>
            </a:r>
          </a:p>
          <a:p>
            <a:pPr lvl="1"/>
            <a:r>
              <a:rPr lang="en-US" dirty="0"/>
              <a:t>Require methods to control false positive rates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Foundations for Large-Scale Data Mining</a:t>
            </a:r>
          </a:p>
        </p:txBody>
      </p:sp>
    </p:spTree>
    <p:extLst>
      <p:ext uri="{BB962C8B-B14F-4D97-AF65-F5344CB8AC3E}">
        <p14:creationId xmlns:p14="http://schemas.microsoft.com/office/powerpoint/2010/main" val="9942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Management with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1193973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Look up uses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to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etc.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7861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Key-value indexing </a:t>
                </a:r>
                <a:r>
                  <a:rPr lang="en-US" dirty="0"/>
                  <a:t>used to manage massive quantities of data   </a:t>
                </a:r>
              </a:p>
              <a:p>
                <a:r>
                  <a:rPr lang="en-US" dirty="0"/>
                  <a:t>Index values,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by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as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Example: In-memory </a:t>
                </a:r>
                <a:r>
                  <a:rPr lang="en-US" b="1" dirty="0"/>
                  <a:t>dictionaries</a:t>
                </a:r>
              </a:p>
              <a:p>
                <a:pPr lvl="1"/>
                <a:r>
                  <a:rPr lang="en-US" dirty="0"/>
                  <a:t>Fast lookup</a:t>
                </a:r>
              </a:p>
              <a:p>
                <a:pPr lvl="1"/>
                <a:r>
                  <a:rPr lang="en-US" dirty="0"/>
                  <a:t>Must be in main memory</a:t>
                </a:r>
              </a:p>
              <a:p>
                <a:pPr lvl="1"/>
                <a:r>
                  <a:rPr lang="en-US" dirty="0"/>
                  <a:t>In Python and many other languages</a:t>
                </a:r>
              </a:p>
              <a:p>
                <a:r>
                  <a:rPr lang="en-US" dirty="0"/>
                  <a:t>NoSQL data bases – scalable object storage   </a:t>
                </a:r>
              </a:p>
              <a:p>
                <a:r>
                  <a:rPr lang="en-US" dirty="0"/>
                  <a:t>Map-reduce, scalable parallel processing – Next lesson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Key-value indexing used to manage massive quantities of data   </a:t>
            </a:r>
          </a:p>
          <a:p>
            <a:r>
              <a:rPr lang="en-US" dirty="0"/>
              <a:t>How can we do data management with key-value pairs?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Linear list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Sorted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Linked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Balanced trees (B-trees)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Hash tables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38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Key-value indexing used to manage massive quantities of data   </a:t>
                </a:r>
              </a:p>
              <a:p>
                <a:r>
                  <a:rPr lang="en-US" dirty="0"/>
                  <a:t>Massive data sets require a very large numbers of keys   </a:t>
                </a:r>
              </a:p>
              <a:p>
                <a:r>
                  <a:rPr lang="en-US" dirty="0"/>
                  <a:t>Linear search on this large number of keys is slow  </a:t>
                </a:r>
              </a:p>
              <a:p>
                <a:pPr lvl="1"/>
                <a:r>
                  <a:rPr lang="en-US" dirty="0"/>
                  <a:t>Linear search has </a:t>
                </a:r>
                <a:r>
                  <a:rPr lang="en-US" b="1" dirty="0"/>
                  <a:t>worst-case</a:t>
                </a:r>
                <a:r>
                  <a:rPr lang="en-US" dirty="0"/>
                  <a:t>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Too slow for massive data sets  </a:t>
                </a:r>
              </a:p>
              <a:p>
                <a:r>
                  <a:rPr lang="en-US" dirty="0"/>
                  <a:t>Hashing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Hash value, </a:t>
                </a:r>
                <a:r>
                  <a:rPr lang="en-US" i="1" dirty="0"/>
                  <a:t>h</a:t>
                </a:r>
                <a:r>
                  <a:rPr lang="en-US" dirty="0"/>
                  <a:t>, is memory address for look up</a:t>
                </a:r>
              </a:p>
              <a:p>
                <a:pPr lvl="1"/>
                <a:r>
                  <a:rPr lang="en-US" b="1" dirty="0"/>
                  <a:t>Hashed key-value pairs </a:t>
                </a:r>
                <a:r>
                  <a:rPr lang="en-US" dirty="0"/>
                  <a:t>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to a key gives nearly direct access, with </a:t>
                </a:r>
                <a:r>
                  <a:rPr lang="en-US" b="1" dirty="0"/>
                  <a:t>average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time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 b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from inferences on data </a:t>
            </a:r>
            <a:endParaRPr lang="en-US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 </a:t>
            </a:r>
            <a:r>
              <a:rPr lang="en-US" b="1" dirty="0"/>
              <a:t>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r>
              <a:rPr lang="en-US" b="1" dirty="0">
                <a:solidFill>
                  <a:srgbClr val="C00000"/>
                </a:solidFill>
              </a:rPr>
              <a:t>Try lots of ideas, fail fast, keep the ones that work!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52" y="1211805"/>
            <a:ext cx="10515600" cy="9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compare data structure options for storage and retrieval of key-value pairs?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165625" r="-301667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165625" r="-200831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165625" r="-101389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165625" r="-1389" b="-46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9773" r="-301667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9773" r="-200831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9773" r="-101389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9773" r="-1389" b="-4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08333" r="-301667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08333" r="-200831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08333" r="-101389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08333" r="-1389" b="-32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4667" r="-301667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4667" r="-200831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4667" r="-101389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4667" r="-1389" b="-8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72951" r="-30166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72951" r="-20083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72951" r="-10138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72951" r="-1389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16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57708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</a:t>
                </a:r>
                <a:r>
                  <a:rPr lang="en-US" b="1" dirty="0"/>
                  <a:t>hash functions</a:t>
                </a:r>
                <a:r>
                  <a:rPr lang="en-US" dirty="0"/>
                  <a:t>?   </a:t>
                </a:r>
              </a:p>
              <a:p>
                <a:r>
                  <a:rPr lang="en-US" dirty="0"/>
                  <a:t>Hash keys used to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dirty="0"/>
                  <a:t>Hash index,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is computed from a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using a </a:t>
                </a:r>
                <a:r>
                  <a:rPr lang="en-US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Same hash used for insertions and deletions in table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or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217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a </a:t>
                </a:r>
                <a:r>
                  <a:rPr lang="en-US" b="1" dirty="0"/>
                  <a:t>key-value pair</a:t>
                </a:r>
              </a:p>
              <a:p>
                <a:r>
                  <a:rPr lang="en-US" dirty="0"/>
                  <a:t>Want to insert the value into a </a:t>
                </a:r>
                <a:r>
                  <a:rPr lang="en-US" b="1" dirty="0"/>
                  <a:t>hash table</a:t>
                </a:r>
                <a:endParaRPr lang="en-US" dirty="0"/>
              </a:p>
              <a:p>
                <a:r>
                  <a:rPr lang="en-US" dirty="0"/>
                  <a:t>Hash table </a:t>
                </a:r>
                <a:r>
                  <a:rPr lang="en-US" b="1" dirty="0"/>
                  <a:t>indexes buckets by hashed key value</a:t>
                </a:r>
              </a:p>
              <a:p>
                <a:r>
                  <a:rPr lang="en-US" dirty="0"/>
                  <a:t>Hash the key</a:t>
                </a:r>
                <a:endParaRPr lang="en-US" b="1" dirty="0"/>
              </a:p>
              <a:p>
                <a:r>
                  <a:rPr lang="en-US" dirty="0"/>
                  <a:t>Values held in buckets</a:t>
                </a:r>
              </a:p>
              <a:p>
                <a:r>
                  <a:rPr lang="en-US" dirty="0"/>
                  <a:t>Insert the value into the bucket by hash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  <a:blipFill>
                <a:blip r:embed="rId2"/>
                <a:stretch>
                  <a:fillRect l="-2236" t="-1958" r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C02339-7B42-DB7F-AC72-D22B48D2781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718798" y="3589894"/>
            <a:ext cx="1380529" cy="6877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390D01-0010-F11B-5B67-6238264FD85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184871" y="4539218"/>
            <a:ext cx="519474" cy="30703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0" grpId="0"/>
      <p:bldP spid="41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a hash table, how do we look up a value? </a:t>
                </a:r>
                <a:endParaRPr lang="en-US" b="1" dirty="0"/>
              </a:p>
              <a:p>
                <a:r>
                  <a:rPr lang="en-US" dirty="0"/>
                  <a:t>Start with the key</a:t>
                </a:r>
              </a:p>
              <a:p>
                <a:r>
                  <a:rPr lang="en-US" dirty="0"/>
                  <a:t>Hash the key to index value in hash table</a:t>
                </a:r>
              </a:p>
              <a:p>
                <a:r>
                  <a:rPr lang="en-US" dirty="0"/>
                  <a:t>Value is now available for processing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  <a:blipFill>
                <a:blip r:embed="rId2"/>
                <a:stretch>
                  <a:fillRect l="-2236" t="-2111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Creates unique hashes for most keys to prevent hash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Have size appropriate for the table</a:t>
                </a:r>
              </a:p>
              <a:p>
                <a:pPr lvl="1"/>
                <a:r>
                  <a:rPr lang="en-US" dirty="0"/>
                  <a:t>Hash functions produce limited range of hash values   </a:t>
                </a:r>
              </a:p>
              <a:p>
                <a:pPr lvl="1"/>
                <a:r>
                  <a:rPr lang="en-US" dirty="0"/>
                  <a:t>Too large wastes space</a:t>
                </a:r>
              </a:p>
              <a:p>
                <a:pPr lvl="1"/>
                <a:r>
                  <a:rPr lang="en-US" dirty="0"/>
                  <a:t>Too small leads to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Have a uniform distribution of hash values</a:t>
                </a:r>
              </a:p>
              <a:p>
                <a:pPr lvl="1"/>
                <a:r>
                  <a:rPr lang="en-US" b="1" dirty="0"/>
                  <a:t>Lumpy hash values </a:t>
                </a:r>
                <a:r>
                  <a:rPr lang="en-US" dirty="0"/>
                  <a:t>lead to increased hash collisions </a:t>
                </a:r>
              </a:p>
              <a:p>
                <a:pPr lvl="1"/>
                <a:r>
                  <a:rPr lang="en-US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Ideally make hash table resizable</a:t>
                </a:r>
              </a:p>
              <a:p>
                <a:pPr lvl="1"/>
                <a:r>
                  <a:rPr lang="en-US" dirty="0"/>
                  <a:t>Half or double as needed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217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dirty="0"/>
                  <a:t>Simple hash functions operate on numeric keys  </a:t>
                </a:r>
              </a:p>
              <a:p>
                <a:pPr lvl="1"/>
                <a:r>
                  <a:rPr lang="en-US" sz="2600" dirty="0"/>
                  <a:t>Binary or integer </a:t>
                </a:r>
              </a:p>
              <a:p>
                <a:pPr lvl="1"/>
                <a:r>
                  <a:rPr lang="en-US" sz="2600" dirty="0"/>
                  <a:t>Binary representation of strings  </a:t>
                </a:r>
              </a:p>
              <a:p>
                <a:r>
                  <a:rPr lang="en-US" sz="3000" b="1" dirty="0"/>
                  <a:t>Division hash </a:t>
                </a:r>
                <a:r>
                  <a:rPr lang="en-US" sz="3000" dirty="0"/>
                  <a:t>function for value for key,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, and multiplier,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000" dirty="0"/>
                  <a:t>, is one of the simplest to implement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Table size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Generally choose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600" dirty="0"/>
                  <a:t> as prime number to reduce collisions</a:t>
                </a:r>
              </a:p>
              <a:p>
                <a:pPr lvl="1"/>
                <a:r>
                  <a:rPr lang="en-US" sz="2600" dirty="0"/>
                  <a:t>Generally,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600" dirty="0"/>
                  <a:t> for some integer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optimize storage</a:t>
                </a:r>
              </a:p>
              <a:p>
                <a:pPr lvl="1"/>
                <a:r>
                  <a:rPr lang="en-US" sz="2600" dirty="0"/>
                  <a:t>Usually, less than optimal properties – lumpy   </a:t>
                </a:r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2"/>
                <a:stretch>
                  <a:fillRect l="-1507" t="-2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Are hash keys always unique? 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pPr lvl="1"/>
                <a:r>
                  <a:rPr lang="en-US" dirty="0"/>
                  <a:t>Probabilities are derived from the famous </a:t>
                </a:r>
                <a:r>
                  <a:rPr lang="en-US" b="1" dirty="0">
                    <a:hlinkClick r:id="rId2"/>
                  </a:rPr>
                  <a:t>birthday problem</a:t>
                </a:r>
                <a:endParaRPr lang="en-US" b="1" dirty="0"/>
              </a:p>
              <a:p>
                <a:r>
                  <a:rPr lang="en-US" dirty="0"/>
                  <a:t>Must have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3"/>
                <a:stretch>
                  <a:fillRect l="-1217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Resolving hash key collisions   </a:t>
                </a:r>
              </a:p>
              <a:p>
                <a:r>
                  <a:rPr lang="en-US" b="1" dirty="0"/>
                  <a:t>Separate chaining</a:t>
                </a:r>
              </a:p>
              <a:p>
                <a:r>
                  <a:rPr lang="en-US" dirty="0"/>
                  <a:t>Key collisions resolved by creating linked list</a:t>
                </a:r>
              </a:p>
              <a:p>
                <a:r>
                  <a:rPr lang="en-US" dirty="0"/>
                  <a:t>Search is on list in linear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Efficient if number of collisions,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is small</a:t>
                </a:r>
              </a:p>
              <a:p>
                <a:endParaRPr lang="en-US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  <a:blipFill>
                <a:blip r:embed="rId2"/>
                <a:stretch>
                  <a:fillRect l="-2242" t="-1782" r="-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DE2-C49E-49D3-A29B-9D1A0366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905" y="1830373"/>
            <a:ext cx="5550463" cy="341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Credit: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406"/>
            <a:ext cx="5431971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Resolving hash key collisions   </a:t>
            </a:r>
          </a:p>
          <a:p>
            <a:r>
              <a:rPr lang="en-US" b="1" dirty="0"/>
              <a:t>Open addressing</a:t>
            </a:r>
          </a:p>
          <a:p>
            <a:r>
              <a:rPr lang="en-US" dirty="0"/>
              <a:t>Key collisions resolved by </a:t>
            </a:r>
            <a:r>
              <a:rPr lang="en-US" b="1" dirty="0"/>
              <a:t>probing</a:t>
            </a:r>
            <a:r>
              <a:rPr lang="en-US" dirty="0"/>
              <a:t> for open bucket</a:t>
            </a:r>
          </a:p>
          <a:p>
            <a:pPr lvl="1"/>
            <a:r>
              <a:rPr lang="en-US" dirty="0"/>
              <a:t>Linear probing – search buckets in order – efficient and widely used</a:t>
            </a:r>
          </a:p>
          <a:p>
            <a:pPr lvl="1"/>
            <a:r>
              <a:rPr lang="en-US" dirty="0"/>
              <a:t>Quadratic probing – increases interval between buckets searched</a:t>
            </a:r>
          </a:p>
          <a:p>
            <a:pPr lvl="1"/>
            <a:r>
              <a:rPr lang="en-US" dirty="0"/>
              <a:t>Double hashing – search for open bucket with second hash</a:t>
            </a:r>
          </a:p>
          <a:p>
            <a:r>
              <a:rPr lang="en-US" dirty="0"/>
              <a:t>Searching colliding keys can be less than linear time</a:t>
            </a:r>
          </a:p>
          <a:p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Credit: Wikipedia commons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CA564-4F03-40D5-BDD4-350BD922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552" y="1182822"/>
            <a:ext cx="5381177" cy="4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(KDD) is generally performed at </a:t>
            </a:r>
            <a:r>
              <a:rPr lang="en-US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Mathematics:</a:t>
            </a:r>
            <a:r>
              <a:rPr lang="en-US" dirty="0"/>
              <a:t> How do we represent a model of the data as, say, a graph?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large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Review of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15089269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hypothesis tests are widely used methods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Does a population mean have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 between two means?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differences in counts between discrete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variance significantly different between two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correlation between two variables significant?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your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e.g.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Probability of a false positive test we will accept –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Smaller significance level increases the probability of not rejecting the null –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time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b="1" dirty="0"/>
                  <a:t>Reject the null hypothesis </a:t>
                </a:r>
                <a:r>
                  <a:rPr lang="en-US" dirty="0"/>
                  <a:t>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Alternative,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getting a result that extreme or greater simply from random variation (random sampling) of the null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misuse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 the p-value;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can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only reject the null hypothesis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are just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But, other significance levels can be chosen – need to consider alternatives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 test for specific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populations, but more restrictive the </a:t>
                </a:r>
                <a:r>
                  <a:rPr lang="en-US">
                    <a:solidFill>
                      <a:schemeClr val="tx1">
                        <a:lumMod val="50000"/>
                      </a:schemeClr>
                    </a:solidFill>
                  </a:rPr>
                  <a:t>test conditions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759359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Fail </a:t>
                          </a:r>
                          <a:r>
                            <a:rPr lang="en-US" sz="2400">
                              <a:solidFill>
                                <a:schemeClr val="tx1"/>
                              </a:solidFill>
                            </a:rPr>
                            <a:t>to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759359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</a:t>
            </a:r>
            <a:r>
              <a:rPr lang="en-US" b="1" dirty="0"/>
              <a:t>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</a:t>
            </a:r>
            <a:r>
              <a:rPr lang="en-US" b="1" dirty="0"/>
              <a:t>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38752" cy="2387600"/>
          </a:xfrm>
        </p:spPr>
        <p:txBody>
          <a:bodyPr>
            <a:normAutofit/>
          </a:bodyPr>
          <a:lstStyle/>
          <a:p>
            <a:r>
              <a:rPr lang="en-US" sz="4400" dirty="0"/>
              <a:t>Pitfalls of </a:t>
            </a:r>
            <a:r>
              <a:rPr lang="en-US" sz="4400"/>
              <a:t>Large-Scale Data Mining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793014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an example: </a:t>
                </a:r>
              </a:p>
              <a:p>
                <a:r>
                  <a:rPr lang="en-US" dirty="0"/>
                  <a:t>Perform an hypothesis test of differences of means with (2-way) significance of 0.05 for 1000 variables   </a:t>
                </a:r>
              </a:p>
              <a:p>
                <a:r>
                  <a:rPr lang="en-US" dirty="0"/>
                  <a:t>Compute the number of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or </a:t>
                </a:r>
                <a:r>
                  <a:rPr lang="en-US" b="1" dirty="0"/>
                  <a:t>combinations,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=499,500</m:t>
                      </m:r>
                    </m:oMath>
                  </m:oMathPara>
                </a14:m>
                <a:endParaRPr lang="en-US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Now, consider the </a:t>
                </a:r>
                <a:r>
                  <a:rPr lang="en-US" b="1" dirty="0"/>
                  <a:t>false discovery rate (FDR) </a:t>
                </a:r>
                <a:r>
                  <a:rPr lang="en-US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=0.05∗499500=24975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Nearly 25,000 false significant pairings from just random sampling!</a:t>
                </a:r>
              </a:p>
              <a:p>
                <a:r>
                  <a:rPr lang="en-US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Consider two </a:t>
            </a:r>
            <a:r>
              <a:rPr lang="en-US" dirty="0" err="1"/>
              <a:t>iid</a:t>
            </a:r>
            <a:r>
              <a:rPr lang="en-US" dirty="0"/>
              <a:t> Normal random variables   </a:t>
            </a:r>
          </a:p>
          <a:p>
            <a:r>
              <a:rPr lang="en-US" dirty="0"/>
              <a:t>Variables are independent and uncorrelated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C2DE9-BC24-1D70-4D71-9B2D1296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933" y="1257450"/>
            <a:ext cx="6529080" cy="54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Increase sample size one at a time</a:t>
            </a:r>
          </a:p>
          <a:p>
            <a:r>
              <a:rPr lang="en-US" dirty="0"/>
              <a:t>Compute regression line for each sample </a:t>
            </a:r>
          </a:p>
          <a:p>
            <a:r>
              <a:rPr lang="en-US" dirty="0"/>
              <a:t>Compute p-value of slope coefficient  </a:t>
            </a:r>
          </a:p>
          <a:p>
            <a:r>
              <a:rPr lang="en-US" dirty="0"/>
              <a:t>Results in false positive!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Full example and code in </a:t>
            </a:r>
            <a:r>
              <a:rPr lang="en-US" sz="2200" dirty="0" err="1">
                <a:solidFill>
                  <a:schemeClr val="accent1"/>
                </a:solidFill>
              </a:rPr>
              <a:t>SupplementaryMaterials</a:t>
            </a:r>
            <a:r>
              <a:rPr lang="en-US" sz="2200" dirty="0">
                <a:solidFill>
                  <a:schemeClr val="accent1"/>
                </a:solidFill>
              </a:rPr>
              <a:t> directory of GitHub repositor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8AFAC-2D77-00F0-1170-CD02E07F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04" y="1006719"/>
            <a:ext cx="6324961" cy="563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Can eating chocolate help you win a Nobel prize?</a:t>
            </a:r>
          </a:p>
          <a:p>
            <a:r>
              <a:rPr lang="en-US" dirty="0"/>
              <a:t>Consider log chocolate consumption and log Nobel prizes for 18 countries  </a:t>
            </a:r>
          </a:p>
          <a:p>
            <a:r>
              <a:rPr lang="en-US" dirty="0"/>
              <a:t>The high correlation between these variables looks promising!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B9E92-634C-5E76-1042-2328B2EE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01" y="947184"/>
            <a:ext cx="6523348" cy="5800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BF97A-70C9-E5C8-51F8-B2FDF82AB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80" y="4849291"/>
            <a:ext cx="3290728" cy="10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winning Nobel prizes    </a:t>
            </a:r>
          </a:p>
          <a:p>
            <a:r>
              <a:rPr lang="en-US" dirty="0"/>
              <a:t>And with a high correlation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BEE28-3651-C39F-DB99-013247C1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26" y="1036948"/>
            <a:ext cx="6210253" cy="5476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DC88A-6B3E-6B20-44EA-5D2B0F43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15" y="5076772"/>
            <a:ext cx="4582760" cy="8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chocolate consumption     </a:t>
            </a:r>
          </a:p>
          <a:p>
            <a:r>
              <a:rPr lang="en-US" dirty="0"/>
              <a:t>And with high correlation</a:t>
            </a:r>
          </a:p>
          <a:p>
            <a:r>
              <a:rPr lang="en-US" dirty="0"/>
              <a:t>This is an example of </a:t>
            </a:r>
            <a:r>
              <a:rPr lang="en-US" b="1" dirty="0">
                <a:hlinkClick r:id="rId2"/>
              </a:rPr>
              <a:t>Simpson’s </a:t>
            </a:r>
            <a:r>
              <a:rPr lang="en-US" b="1" dirty="0" err="1">
                <a:hlinkClick r:id="rId2"/>
              </a:rPr>
              <a:t>pardox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Full example and code in </a:t>
            </a:r>
            <a:r>
              <a:rPr lang="en-US" sz="2000" dirty="0" err="1">
                <a:solidFill>
                  <a:schemeClr val="accent1"/>
                </a:solidFill>
              </a:rPr>
              <a:t>SupplementaryMaterials</a:t>
            </a:r>
            <a:r>
              <a:rPr lang="en-US" sz="2000" dirty="0">
                <a:solidFill>
                  <a:schemeClr val="accent1"/>
                </a:solidFill>
              </a:rPr>
              <a:t> directory of GitHub repositor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E1B14-1F1D-FEA1-B32B-C4BAAAB7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63" y="1097361"/>
            <a:ext cx="6275532" cy="5565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E6293-4F1B-A5AC-D8C8-2E3FD8A4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97" y="1375204"/>
            <a:ext cx="3627434" cy="6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Comparison at Large Scale</a:t>
            </a:r>
          </a:p>
        </p:txBody>
      </p:sp>
    </p:spTree>
    <p:extLst>
      <p:ext uri="{BB962C8B-B14F-4D97-AF65-F5344CB8AC3E}">
        <p14:creationId xmlns:p14="http://schemas.microsoft.com/office/powerpoint/2010/main" val="25108738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dirty="0"/>
              <a:t>FDR control methods limit the false positive rate (Type I errors) </a:t>
            </a:r>
          </a:p>
          <a:p>
            <a:pPr lvl="1"/>
            <a:r>
              <a:rPr lang="en-US" dirty="0"/>
              <a:t>Must limit Type II errors – non-discovery   </a:t>
            </a:r>
          </a:p>
          <a:p>
            <a:r>
              <a:rPr lang="en-US" dirty="0"/>
              <a:t>Statistical methods   </a:t>
            </a:r>
          </a:p>
          <a:p>
            <a:pPr lvl="1"/>
            <a:r>
              <a:rPr lang="en-US" dirty="0"/>
              <a:t>Bonferroni correction </a:t>
            </a:r>
          </a:p>
          <a:p>
            <a:pPr lvl="1"/>
            <a:r>
              <a:rPr lang="en-US" dirty="0"/>
              <a:t>Holm’s method</a:t>
            </a:r>
          </a:p>
          <a:p>
            <a:pPr lvl="1"/>
            <a:r>
              <a:rPr lang="en-US" dirty="0" err="1"/>
              <a:t>Benjamini</a:t>
            </a:r>
            <a:r>
              <a:rPr lang="en-US" dirty="0"/>
              <a:t>-Hochberg FDR control  </a:t>
            </a:r>
          </a:p>
          <a:p>
            <a:r>
              <a:rPr lang="en-US" dirty="0"/>
              <a:t>Sampling based methods  </a:t>
            </a:r>
          </a:p>
          <a:p>
            <a:pPr lvl="1"/>
            <a:r>
              <a:rPr lang="en-US" dirty="0"/>
              <a:t>Use mini-hashing sampling   </a:t>
            </a:r>
          </a:p>
          <a:p>
            <a:pPr lvl="1"/>
            <a:r>
              <a:rPr lang="en-US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Bonferroni correction</a:t>
                </a:r>
                <a:endParaRPr lang="en-US" dirty="0"/>
              </a:p>
              <a:p>
                <a:r>
                  <a:rPr lang="en-US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Correction is very conservative  </a:t>
                </a:r>
              </a:p>
              <a:p>
                <a:pPr lvl="1"/>
                <a:r>
                  <a:rPr lang="en-US" dirty="0"/>
                  <a:t>Greatly reduces detection probability  </a:t>
                </a:r>
              </a:p>
              <a:p>
                <a:pPr lvl="1"/>
                <a:r>
                  <a:rPr lang="en-US" dirty="0"/>
                  <a:t>Increase Type II errors </a:t>
                </a:r>
              </a:p>
              <a:p>
                <a:r>
                  <a:rPr lang="en-US" dirty="0"/>
                  <a:t>Example,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dirty="0"/>
                  <a:t>Set a </a:t>
                </a:r>
                <a:r>
                  <a:rPr lang="en-US" b="1" dirty="0"/>
                  <a:t>family-wise error rate (FEWR)</a:t>
                </a:r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More dynamic (less conservative) than Bonferroni correction</a:t>
                </a:r>
              </a:p>
              <a:p>
                <a:pPr lvl="1"/>
                <a:r>
                  <a:rPr lang="en-US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91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Holm’s method: 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DFA23-00D1-B39B-3DCA-07B91B92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99" y="1746552"/>
            <a:ext cx="6477561" cy="50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6121998" cy="317688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787461" y="1921229"/>
            <a:ext cx="5116757" cy="439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Is this diagram representative?</a:t>
            </a:r>
          </a:p>
          <a:p>
            <a:r>
              <a:rPr lang="en-US" dirty="0"/>
              <a:t>Perhaps? </a:t>
            </a:r>
          </a:p>
          <a:p>
            <a:r>
              <a:rPr lang="en-US" dirty="0"/>
              <a:t>Must have an clear idea of goal!</a:t>
            </a:r>
          </a:p>
          <a:p>
            <a:r>
              <a:rPr lang="en-US" dirty="0"/>
              <a:t>KDD is an iterative process</a:t>
            </a:r>
          </a:p>
          <a:p>
            <a:pPr lvl="1"/>
            <a:r>
              <a:rPr lang="en-US" sz="2800" dirty="0"/>
              <a:t>The results of on step informs updates to previous steps  </a:t>
            </a:r>
          </a:p>
          <a:p>
            <a:pPr lvl="1"/>
            <a:r>
              <a:rPr lang="en-US" sz="28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err="1"/>
                  <a:t>Benjamini</a:t>
                </a:r>
                <a:r>
                  <a:rPr lang="en-US" sz="3200" dirty="0"/>
                  <a:t>-Hochberg FDR Control </a:t>
                </a:r>
              </a:p>
              <a:p>
                <a:r>
                  <a:rPr lang="en-US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BH FDR Control is more </a:t>
                </a:r>
                <a:r>
                  <a:rPr lang="en-US" b="1" dirty="0"/>
                  <a:t>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65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Benjamini</a:t>
            </a:r>
            <a:r>
              <a:rPr lang="en-US" sz="3200" dirty="0"/>
              <a:t>-Hochberg FDR Control: Example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56F0B-9A19-8FB2-E4DB-367B2EA0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26" y="1720312"/>
            <a:ext cx="6287045" cy="50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6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using data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</a:t>
            </a:r>
          </a:p>
          <a:p>
            <a:pPr lvl="1"/>
            <a:r>
              <a:rPr lang="en-US" dirty="0"/>
              <a:t>Hashing keys can reduce storge and retrieval times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pPr lvl="1"/>
            <a:r>
              <a:rPr lang="en-US" dirty="0"/>
              <a:t>Must limit Type II error with FDR controls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305343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About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 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Inventor/coinventor on 5 issued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TA: Eric </a:t>
            </a:r>
            <a:r>
              <a:rPr lang="en-US" dirty="0" err="1">
                <a:latin typeface="+mn-lt"/>
              </a:rPr>
              <a:t>Trucksess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Registered Patent Attorney with focus in the Chemical and Solid State Physics, arts (Pharma, Polymeric films/I.V. sets, Energy storage)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General Practice Trial Attorney, Tech and Talent Contract Negotiator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Greenpeace Activist/Fellow working within the Arctic Campaign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BS Chemistry, Physics, UVA - TA Chem 260, Advanced Organic Chem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MS </a:t>
            </a:r>
            <a:r>
              <a:rPr lang="en-US" b="0" dirty="0" err="1">
                <a:cs typeface="Arial" panose="020B0604020202020204" pitchFamily="34" charset="0"/>
              </a:rPr>
              <a:t>Wirtschaftsrecht</a:t>
            </a:r>
            <a:r>
              <a:rPr lang="en-US" b="0" dirty="0">
                <a:cs typeface="Arial" panose="020B0604020202020204" pitchFamily="34" charset="0"/>
              </a:rPr>
              <a:t> (Commercial Law), </a:t>
            </a:r>
            <a:r>
              <a:rPr lang="en-US" b="0" dirty="0" err="1">
                <a:cs typeface="Arial" panose="020B0604020202020204" pitchFamily="34" charset="0"/>
              </a:rPr>
              <a:t>Wirtschaftsuniversität</a:t>
            </a:r>
            <a:r>
              <a:rPr lang="en-US" b="0" dirty="0">
                <a:cs typeface="Arial" panose="020B0604020202020204" pitchFamily="34" charset="0"/>
              </a:rPr>
              <a:t>, Wien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JD, University of Buffalo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ALM Student in Data Science, HES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On a permanent push/pull bro-split</a:t>
            </a:r>
          </a:p>
        </p:txBody>
      </p:sp>
    </p:spTree>
    <p:extLst>
      <p:ext uri="{BB962C8B-B14F-4D97-AF65-F5344CB8AC3E}">
        <p14:creationId xmlns:p14="http://schemas.microsoft.com/office/powerpoint/2010/main" val="206670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16743</TotalTime>
  <Words>3695</Words>
  <Application>Microsoft Office PowerPoint</Application>
  <PresentationFormat>Widescreen</PresentationFormat>
  <Paragraphs>555</Paragraphs>
  <Slides>62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Gill Sans MT</vt:lpstr>
      <vt:lpstr>Google Sans</vt:lpstr>
      <vt:lpstr>Wingdings</vt:lpstr>
      <vt:lpstr>Office Theme</vt:lpstr>
      <vt:lpstr>CSCI E-108 Data Mining, Discovery and Exploration Introduction and Pitfalls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This Course</vt:lpstr>
      <vt:lpstr>About your Instructor: Steve Elston</vt:lpstr>
      <vt:lpstr>About your TA: Eric Trucksess</vt:lpstr>
      <vt:lpstr>Teaching Assistant: Tatyana Boland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Foundations of Large-Scale Data-Mining</vt:lpstr>
      <vt:lpstr>PowerPoint Presentation</vt:lpstr>
      <vt:lpstr>Data Management with Key-Value Pairs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of Hypothesis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Pitfalls of Large-Scale Data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at Large Scale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360</cp:revision>
  <cp:lastPrinted>2019-09-03T23:18:19Z</cp:lastPrinted>
  <dcterms:created xsi:type="dcterms:W3CDTF">2019-08-02T23:14:29Z</dcterms:created>
  <dcterms:modified xsi:type="dcterms:W3CDTF">2024-06-24T00:28:12Z</dcterms:modified>
</cp:coreProperties>
</file>