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718" r:id="rId2"/>
    <p:sldId id="689" r:id="rId3"/>
    <p:sldId id="688" r:id="rId4"/>
    <p:sldId id="690" r:id="rId5"/>
    <p:sldId id="692" r:id="rId6"/>
    <p:sldId id="693" r:id="rId7"/>
    <p:sldId id="691" r:id="rId8"/>
    <p:sldId id="695" r:id="rId9"/>
    <p:sldId id="719" r:id="rId10"/>
    <p:sldId id="696" r:id="rId11"/>
    <p:sldId id="694" r:id="rId12"/>
    <p:sldId id="697" r:id="rId13"/>
    <p:sldId id="698" r:id="rId14"/>
    <p:sldId id="699" r:id="rId15"/>
    <p:sldId id="700" r:id="rId16"/>
    <p:sldId id="701" r:id="rId17"/>
    <p:sldId id="702" r:id="rId18"/>
    <p:sldId id="703" r:id="rId19"/>
    <p:sldId id="704" r:id="rId20"/>
    <p:sldId id="705" r:id="rId21"/>
    <p:sldId id="706" r:id="rId22"/>
    <p:sldId id="707" r:id="rId23"/>
    <p:sldId id="709" r:id="rId24"/>
    <p:sldId id="710" r:id="rId25"/>
    <p:sldId id="711" r:id="rId26"/>
    <p:sldId id="712" r:id="rId27"/>
    <p:sldId id="727" r:id="rId28"/>
    <p:sldId id="713" r:id="rId29"/>
    <p:sldId id="714" r:id="rId30"/>
    <p:sldId id="715" r:id="rId31"/>
    <p:sldId id="716" r:id="rId32"/>
    <p:sldId id="717" r:id="rId33"/>
    <p:sldId id="720" r:id="rId34"/>
    <p:sldId id="721" r:id="rId35"/>
    <p:sldId id="722" r:id="rId36"/>
    <p:sldId id="729" r:id="rId37"/>
    <p:sldId id="675" r:id="rId38"/>
    <p:sldId id="723" r:id="rId39"/>
    <p:sldId id="725" r:id="rId40"/>
    <p:sldId id="726" r:id="rId41"/>
    <p:sldId id="72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0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4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7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8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5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2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8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1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1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968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9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84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39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56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06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26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9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0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393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455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560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187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494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21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0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89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8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8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0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7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Distance and Similarity Measures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39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dirty="0">
                    <a:latin typeface="+mn-lt"/>
                  </a:rPr>
                  <a:t>The similarity computed from a single set of mini-hashes is quite approximate: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But, the estimate has </a:t>
                </a:r>
                <a:r>
                  <a:rPr lang="en-US" b="1" dirty="0">
                    <a:latin typeface="+mn-lt"/>
                  </a:rPr>
                  <a:t>high variance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What can we do to improve the result?  </a:t>
                </a:r>
              </a:p>
              <a:p>
                <a:r>
                  <a:rPr lang="en-US" dirty="0">
                    <a:latin typeface="+mn-lt"/>
                  </a:rPr>
                  <a:t>Use many permutations of the shingles </a:t>
                </a:r>
              </a:p>
              <a:p>
                <a:pPr lvl="1"/>
                <a:r>
                  <a:rPr lang="en-US" dirty="0">
                    <a:latin typeface="+mn-lt"/>
                  </a:rPr>
                  <a:t>Yields multiple </a:t>
                </a:r>
                <a:r>
                  <a:rPr lang="en-US" b="1" dirty="0">
                    <a:latin typeface="+mn-lt"/>
                  </a:rPr>
                  <a:t>statistically independent estimates </a:t>
                </a:r>
                <a:r>
                  <a:rPr lang="en-US" dirty="0">
                    <a:latin typeface="+mn-lt"/>
                  </a:rPr>
                  <a:t>of Jaccard similarity  </a:t>
                </a:r>
              </a:p>
              <a:p>
                <a:pPr lvl="1"/>
                <a:r>
                  <a:rPr lang="en-US" dirty="0">
                    <a:latin typeface="+mn-lt"/>
                  </a:rPr>
                  <a:t>Errors are independent and average out to reduce variance </a:t>
                </a:r>
              </a:p>
              <a:p>
                <a:pPr lvl="1"/>
                <a:r>
                  <a:rPr lang="en-US" dirty="0">
                    <a:latin typeface="+mn-lt"/>
                  </a:rPr>
                  <a:t>This is a form of an </a:t>
                </a:r>
                <a:r>
                  <a:rPr lang="en-US" b="1" dirty="0">
                    <a:latin typeface="+mn-lt"/>
                  </a:rPr>
                  <a:t>ensemble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Algorithm to compute a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hashes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n-lt"/>
                  </a:rPr>
                  <a:t> columns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column signature matrix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hashes of the row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row index: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each column c and hash h: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row == 0: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else: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hash value &lt; signature value: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signature value = hash value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else: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8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735" y="1193800"/>
            <a:ext cx="11525250" cy="521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Working with multiple mini-hashes </a:t>
            </a:r>
          </a:p>
          <a:p>
            <a:r>
              <a:rPr lang="en-US" dirty="0">
                <a:latin typeface="+mn-lt"/>
              </a:rPr>
              <a:t>Example: using two independent hashes creates two sets of random permutations of row indices: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Use many more hash function in practice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00322"/>
              </p:ext>
            </p:extLst>
          </p:nvPr>
        </p:nvGraphicFramePr>
        <p:xfrm>
          <a:off x="484827" y="2617405"/>
          <a:ext cx="103377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168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5647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2527301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2179318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Improving similarity estimates </a:t>
                </a:r>
              </a:p>
              <a:p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contains a summary of the mini hash for each row index permutation </a:t>
                </a:r>
              </a:p>
              <a:p>
                <a:r>
                  <a:rPr lang="en-US" dirty="0">
                    <a:latin typeface="+mn-lt"/>
                  </a:rPr>
                  <a:t>The initialize signature </a:t>
                </a:r>
                <a:r>
                  <a:rPr lang="en-US">
                    <a:latin typeface="+mn-lt"/>
                  </a:rPr>
                  <a:t>matrix with </a:t>
                </a:r>
                <a:r>
                  <a:rPr lang="en-US" dirty="0">
                    <a:latin typeface="+mn-lt"/>
                  </a:rPr>
                  <a:t>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+mn-lt"/>
                  </a:rPr>
                  <a:t> values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107895" r="-29030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107895" r="-21933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107895" r="-9819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107895" r="-3165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210667" r="-29030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210667" r="-21933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210667" r="-9819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210667" r="-316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4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Start with row index 0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hash values are 1, 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0⟹</m:t>
                    </m:r>
                  </m:oMath>
                </a14:m>
                <a:r>
                  <a:rPr lang="en-US" dirty="0">
                    <a:latin typeface="+mn-lt"/>
                  </a:rPr>
                  <a:t> updated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019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93982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93982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9211" r="-29207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9211" r="-21721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9211" r="-9759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9211" r="-2532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2000" r="-292073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2000" r="-21721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2000" r="-97590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2000" r="-2532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05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1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&lt;1⟹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32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2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68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3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1283115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1283115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7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4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but 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94886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75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Computing similarity with multiple mini-hashes </a:t>
            </a:r>
          </a:p>
          <a:p>
            <a:r>
              <a:rPr lang="en-US" dirty="0">
                <a:latin typeface="+mn-lt"/>
              </a:rPr>
              <a:t>Final signature matrix: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Compute pairwise similarity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77652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77652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109333" r="-271471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209333" r="-271471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305263" r="-271471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410667" r="-27147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510667" r="-27147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610667" r="-27147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90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Measures at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We need an efficient way to (approximately) compute similarity between large numbers of variables   </a:t>
                </a:r>
              </a:p>
              <a:p>
                <a:r>
                  <a:rPr lang="en-US" sz="2400" dirty="0">
                    <a:latin typeface="+mn-lt"/>
                  </a:rPr>
                  <a:t>If we simply compute the pairwise similarity of n variables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+mn-lt"/>
                  </a:rPr>
                  <a:t> pairs </a:t>
                </a:r>
              </a:p>
              <a:p>
                <a:r>
                  <a:rPr lang="en-US" sz="2400" dirty="0">
                    <a:latin typeface="+mn-lt"/>
                  </a:rPr>
                  <a:t>Simple pairwise similarity is computationally infeasible for large scale problems!</a:t>
                </a:r>
              </a:p>
              <a:p>
                <a:r>
                  <a:rPr lang="en-US" sz="2400" dirty="0">
                    <a:latin typeface="+mn-lt"/>
                  </a:rPr>
                  <a:t>Employ an approximation using a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  </a:t>
                </a:r>
              </a:p>
              <a:p>
                <a:r>
                  <a:rPr lang="en-US" sz="2400" dirty="0">
                    <a:latin typeface="+mn-lt"/>
                  </a:rPr>
                  <a:t>The mini-hash approximates </a:t>
                </a:r>
                <a:r>
                  <a:rPr lang="en-US" sz="2400" b="1" dirty="0">
                    <a:latin typeface="+mn-lt"/>
                  </a:rPr>
                  <a:t>Jaccard similarity  </a:t>
                </a:r>
              </a:p>
              <a:p>
                <a:r>
                  <a:rPr lang="en-US" sz="2400" dirty="0">
                    <a:latin typeface="+mn-lt"/>
                  </a:rPr>
                  <a:t>Improve accuracy with </a:t>
                </a:r>
                <a:r>
                  <a:rPr lang="en-US" sz="2400" b="1" dirty="0">
                    <a:latin typeface="+mn-lt"/>
                  </a:rPr>
                  <a:t>locally sensitive hashing</a:t>
                </a: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similarity metrics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Poor agreement between min-hash and Jaccard similarity</a:t>
            </a:r>
          </a:p>
          <a:p>
            <a:pPr lvl="1"/>
            <a:r>
              <a:rPr lang="en-US" dirty="0">
                <a:latin typeface="+mn-lt"/>
              </a:rPr>
              <a:t>Agreement will improve as more mini-hashes used  </a:t>
            </a:r>
          </a:p>
          <a:p>
            <a:r>
              <a:rPr lang="en-US" dirty="0">
                <a:latin typeface="+mn-lt"/>
              </a:rPr>
              <a:t>Compare non-Euclidean Jaccard and Cosine similarity</a:t>
            </a:r>
          </a:p>
          <a:p>
            <a:pPr lvl="1"/>
            <a:r>
              <a:rPr lang="en-US" dirty="0">
                <a:latin typeface="+mn-lt"/>
              </a:rPr>
              <a:t>We don’t expect perfect agreement </a:t>
            </a:r>
          </a:p>
          <a:p>
            <a:pPr lvl="1"/>
            <a:r>
              <a:rPr lang="en-US" dirty="0">
                <a:latin typeface="+mn-lt"/>
              </a:rPr>
              <a:t>But rank approximately the same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702897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702897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07692" r="-396786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207692" r="-396786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03030" r="-396786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409231" r="-396786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509231" r="-39678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609231" r="-39678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9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Consider the Jaccard similarity between two documents: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𝐽𝑎𝑐𝑐𝑎𝑟𝑑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  <a:blipFill>
                <a:blip r:embed="rId3"/>
                <a:stretch>
                  <a:fillRect l="-1111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 signatures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we see the following sensitivity of the decision function: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sensitivity to positive cases is low!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8DFA8-709B-4A59-83BD-A10EDB192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35892"/>
              </p:ext>
            </p:extLst>
          </p:nvPr>
        </p:nvGraphicFramePr>
        <p:xfrm>
          <a:off x="831850" y="2732723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348499085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63618795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54522552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7031338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517490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3586065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3.2000E-04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87577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2.4300E-03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9.9757E-01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3493326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1.0240E-02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9.8976E-01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9413673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3.1250E-02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9.6875E-01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9426719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7.7760E-02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9.2224E-01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77.76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4069152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1.6807E-01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8.3193E-01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168.07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37424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3.2768E-01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6.7232E-01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327.68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483147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5.9049E-01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4.0951E-01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590.49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818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6331585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Probability of error from mini-hashing</a:t>
            </a:r>
          </a:p>
          <a:p>
            <a:r>
              <a:rPr lang="en-US" dirty="0">
                <a:latin typeface="+mn-lt"/>
              </a:rPr>
              <a:t>Using mini-hashes yields low sensitivity to positive cases</a:t>
            </a:r>
          </a:p>
          <a:p>
            <a:r>
              <a:rPr lang="en-US" dirty="0">
                <a:latin typeface="+mn-lt"/>
              </a:rPr>
              <a:t>How can we improve on </a:t>
            </a:r>
            <a:r>
              <a:rPr lang="en-US" b="1" dirty="0">
                <a:latin typeface="+mn-lt"/>
              </a:rPr>
              <a:t>local sensitivity?</a:t>
            </a:r>
          </a:p>
          <a:p>
            <a:r>
              <a:rPr lang="en-US" dirty="0">
                <a:latin typeface="+mn-lt"/>
              </a:rPr>
              <a:t>We compute </a:t>
            </a:r>
            <a:r>
              <a:rPr lang="en-US" b="1" dirty="0">
                <a:latin typeface="+mn-lt"/>
              </a:rPr>
              <a:t>b bands of r mini-hashes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8292775" y="1152735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8292775" y="115274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8292775" y="146538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8292775" y="208079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8292775" y="177803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8292775" y="3614337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7183802" y="1561607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7183802" y="2675836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7183802" y="524359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8292775" y="2393429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8292775" y="239343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8292775" y="270608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8292775" y="3321484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8292775" y="301873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8217712" y="4889717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8217712" y="48897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8217712" y="520237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8217712" y="58177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8217712" y="551501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8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+mn-lt"/>
                  </a:rPr>
                  <a:t>bands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latin typeface="+mn-lt"/>
                  </a:rPr>
                  <a:t> mini-hashes </a:t>
                </a:r>
                <a:r>
                  <a:rPr lang="en-US" dirty="0">
                    <a:latin typeface="+mn-lt"/>
                  </a:rPr>
                  <a:t>we can find the sensitivity of positives for a given Jaccard similarity between two documents</a:t>
                </a:r>
              </a:p>
              <a:p>
                <a:r>
                  <a:rPr lang="en-US" dirty="0">
                    <a:latin typeface="+mn-lt"/>
                  </a:rPr>
                  <a:t>The probability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disagree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  <a:blipFill>
                <a:blip r:embed="rId3"/>
                <a:stretch>
                  <a:fillRect l="-111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>
                    <a:latin typeface="+mn-lt"/>
                  </a:rPr>
                  <a:t> we find the following sensitivities: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Sensitivity to positive cases has increased significantly!  </a:t>
                </a:r>
              </a:p>
              <a:p>
                <a:r>
                  <a:rPr lang="en-US" dirty="0">
                    <a:latin typeface="+mn-lt"/>
                  </a:rPr>
                  <a:t>Some increase in false positive cases 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E0D948-42FC-4C88-86EE-F00DB89C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7182"/>
              </p:ext>
            </p:extLst>
          </p:nvPr>
        </p:nvGraphicFramePr>
        <p:xfrm>
          <a:off x="584200" y="2154952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173808786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924271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63802707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15997096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05792295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1.9998E-04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9.9980E-01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9684844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6.3806E-03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8889486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4.7494E-02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9.5251E-01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47.49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7536057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1.8605E-01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8.1395E-01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186.05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6384637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4.7005E-01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5.2995E-01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830580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8.0190E-01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1.9810E-01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801.90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78931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9.7478E-01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2.5219E-02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974.78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917867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3.5606E-04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999.64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79151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1.0000E+00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1.7591E-08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1000.00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1690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Set </a:t>
                </a:r>
                <a:r>
                  <a:rPr lang="en-US" b="1" dirty="0">
                    <a:latin typeface="+mn-lt"/>
                  </a:rPr>
                  <a:t>thresholds</a:t>
                </a:r>
                <a:r>
                  <a:rPr lang="en-US" dirty="0">
                    <a:latin typeface="+mn-lt"/>
                  </a:rPr>
                  <a:t> to define a </a:t>
                </a:r>
                <a:r>
                  <a:rPr lang="en-US" b="1" dirty="0">
                    <a:latin typeface="+mn-lt"/>
                  </a:rPr>
                  <a:t>decision rule</a:t>
                </a:r>
              </a:p>
              <a:p>
                <a:r>
                  <a:rPr lang="en-US" dirty="0">
                    <a:latin typeface="+mn-lt"/>
                  </a:rPr>
                  <a:t>Consider distance measures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generated from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Then we say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Consider why the above is true for Jaccard distance: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For mini-hash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And,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is</a:t>
                </a:r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It is easy to see the more sensitive the hash function the more sensitive the decision rule 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0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Example of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Jaccard distance </a:t>
                </a:r>
              </a:p>
              <a:p>
                <a:r>
                  <a:rPr lang="en-US" dirty="0">
                    <a:latin typeface="+mn-lt"/>
                  </a:rPr>
                  <a:t>Set the thresholds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latin typeface="+mn-lt"/>
                  </a:rPr>
                  <a:t>Then: </a:t>
                </a:r>
              </a:p>
              <a:p>
                <a:pPr lvl="1"/>
                <a:r>
                  <a:rPr lang="en-US" dirty="0">
                    <a:latin typeface="+mn-lt"/>
                  </a:rPr>
                  <a:t>Probability of match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=1−0.3=0.7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Probability of false positive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=1−0.6=0.4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0.6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83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5"/>
            <a:ext cx="11525250" cy="1997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Model to understand locally sensitive hashing 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Can visualize relationship between hash function and sensitivity of the decision rule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Higher sensitivity increases probability of correct decision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35517-4F73-4034-8FDD-6EB5CD00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02" y="2902336"/>
            <a:ext cx="5403998" cy="3624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68D23-BF29-497D-A119-A80232340E6A}"/>
              </a:ext>
            </a:extLst>
          </p:cNvPr>
          <p:cNvSpPr txBox="1"/>
          <p:nvPr/>
        </p:nvSpPr>
        <p:spPr>
          <a:xfrm>
            <a:off x="3241040" y="6527264"/>
            <a:ext cx="49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Credit;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</p:txBody>
      </p:sp>
    </p:spTree>
    <p:extLst>
      <p:ext uri="{BB962C8B-B14F-4D97-AF65-F5344CB8AC3E}">
        <p14:creationId xmlns:p14="http://schemas.microsoft.com/office/powerpoint/2010/main" val="1316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r>
                  <a:rPr lang="en-US" dirty="0">
                    <a:latin typeface="+mn-lt"/>
                  </a:rPr>
                  <a:t>Construct a new family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called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+mn-lt"/>
                  </a:rPr>
                  <a:t> by </a:t>
                </a:r>
                <a:r>
                  <a:rPr lang="en-US" b="1" dirty="0">
                    <a:latin typeface="+mn-lt"/>
                  </a:rPr>
                  <a:t>AND-construction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Assuming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AND-construction uses agreement – logical AND</a:t>
                </a:r>
              </a:p>
              <a:p>
                <a:r>
                  <a:rPr lang="en-US" dirty="0">
                    <a:latin typeface="+mn-lt"/>
                  </a:rPr>
                  <a:t>AND-construction </a:t>
                </a:r>
                <a:r>
                  <a:rPr lang="en-US" b="1" dirty="0">
                    <a:latin typeface="+mn-lt"/>
                  </a:rPr>
                  <a:t>decreases</a:t>
                </a:r>
                <a:r>
                  <a:rPr lang="en-US" dirty="0">
                    <a:latin typeface="+mn-lt"/>
                  </a:rPr>
                  <a:t> both decision thresholds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method to measure the similarity of documents </a:t>
            </a:r>
          </a:p>
          <a:p>
            <a:r>
              <a:rPr lang="en-US" dirty="0">
                <a:latin typeface="+mn-lt"/>
              </a:rPr>
              <a:t>Document is any collection of text </a:t>
            </a:r>
          </a:p>
          <a:p>
            <a:pPr lvl="1"/>
            <a:r>
              <a:rPr lang="en-US" dirty="0">
                <a:latin typeface="+mn-lt"/>
              </a:rPr>
              <a:t>Email, or tweet</a:t>
            </a:r>
          </a:p>
          <a:p>
            <a:pPr lvl="1"/>
            <a:r>
              <a:rPr lang="en-US" dirty="0">
                <a:latin typeface="+mn-lt"/>
              </a:rPr>
              <a:t>Web page or part of a web page</a:t>
            </a:r>
          </a:p>
          <a:p>
            <a:pPr lvl="1"/>
            <a:r>
              <a:rPr lang="en-US" dirty="0">
                <a:latin typeface="+mn-lt"/>
              </a:rPr>
              <a:t>Contract </a:t>
            </a:r>
          </a:p>
          <a:p>
            <a:pPr lvl="1"/>
            <a:r>
              <a:rPr lang="en-US" dirty="0">
                <a:latin typeface="+mn-lt"/>
              </a:rPr>
              <a:t>Chapter of a book or entire book</a:t>
            </a:r>
          </a:p>
          <a:p>
            <a:pPr lvl="1"/>
            <a:r>
              <a:rPr lang="en-US" dirty="0">
                <a:latin typeface="+mn-lt"/>
              </a:rPr>
              <a:t>……</a:t>
            </a:r>
          </a:p>
          <a:p>
            <a:r>
              <a:rPr lang="en-US" b="1" dirty="0">
                <a:latin typeface="+mn-lt"/>
              </a:rPr>
              <a:t>Shingling</a:t>
            </a:r>
            <a:r>
              <a:rPr lang="en-US" dirty="0">
                <a:latin typeface="+mn-lt"/>
              </a:rPr>
              <a:t> the document creates a representation used to measure similarity</a:t>
            </a:r>
          </a:p>
          <a:p>
            <a:pPr lvl="1"/>
            <a:r>
              <a:rPr lang="en-US" dirty="0">
                <a:latin typeface="+mn-lt"/>
              </a:rPr>
              <a:t>Shingles are short overlapping strings extracted from the document </a:t>
            </a:r>
          </a:p>
          <a:p>
            <a:pPr lvl="1"/>
            <a:r>
              <a:rPr lang="en-US" dirty="0">
                <a:latin typeface="+mn-lt"/>
              </a:rPr>
              <a:t>A few characters</a:t>
            </a:r>
          </a:p>
          <a:p>
            <a:pPr lvl="1"/>
            <a:r>
              <a:rPr lang="en-US" dirty="0">
                <a:latin typeface="+mn-lt"/>
              </a:rPr>
              <a:t>A few words  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3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also use </a:t>
                </a:r>
                <a:r>
                  <a:rPr lang="en-US" b="1" dirty="0">
                    <a:latin typeface="+mn-lt"/>
                  </a:rPr>
                  <a:t>OR-construction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Assume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1−( 1−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OR-construction is positive if any mini-hash over threshold – OR operator </a:t>
                </a:r>
              </a:p>
              <a:p>
                <a:r>
                  <a:rPr lang="en-US" dirty="0">
                    <a:latin typeface="+mn-lt"/>
                  </a:rPr>
                  <a:t>OR-construction </a:t>
                </a:r>
                <a:r>
                  <a:rPr lang="en-US" b="1" dirty="0">
                    <a:latin typeface="+mn-lt"/>
                  </a:rPr>
                  <a:t>increases</a:t>
                </a:r>
                <a:r>
                  <a:rPr lang="en-US" dirty="0">
                    <a:latin typeface="+mn-lt"/>
                  </a:rPr>
                  <a:t> both decision thresholds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9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get the best of both by combining AND-construction and OR-construction </a:t>
                </a:r>
              </a:p>
              <a:p>
                <a:r>
                  <a:rPr lang="en-US" dirty="0">
                    <a:latin typeface="+mn-lt"/>
                  </a:rPr>
                  <a:t>Option 1: AND-OR-Construction – apply AND-Construction first then apply OR-Construction, giving sensitivity: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Option 2: OR-AND-Construction – apply OR-Construction first then apply O-Construction, giving sensitivity: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  <a:blipFill>
                <a:blip r:embed="rId3"/>
                <a:stretch>
                  <a:fillRect l="-1111"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Increased sensitivity for both constructions </a:t>
                </a:r>
              </a:p>
              <a:p>
                <a:pPr lvl="1"/>
                <a:r>
                  <a:rPr lang="en-US" dirty="0">
                    <a:latin typeface="+mn-lt"/>
                  </a:rPr>
                  <a:t>AND-OR-Construction slightly biased to negative cases</a:t>
                </a:r>
              </a:p>
              <a:p>
                <a:pPr lvl="1"/>
                <a:r>
                  <a:rPr lang="en-US" dirty="0">
                    <a:latin typeface="+mn-lt"/>
                  </a:rPr>
                  <a:t>OR-AND-Construction slightly biased to positive cases 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C449DD-1C2F-4286-8E14-84FE2D48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12809"/>
              </p:ext>
            </p:extLst>
          </p:nvPr>
        </p:nvGraphicFramePr>
        <p:xfrm>
          <a:off x="735291" y="1945005"/>
          <a:ext cx="5231366" cy="2967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566">
                  <a:extLst>
                    <a:ext uri="{9D8B030D-6E8A-4147-A177-3AD203B41FA5}">
                      <a16:colId xmlns:a16="http://schemas.microsoft.com/office/drawing/2014/main" val="165100182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03353438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141342899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AND-OR-Construction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OR-AND-Construction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8357875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3.9994E-04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1.3987E-02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5608157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6.3847E-03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1.2150E-01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226906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3.2008E-02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3.3345E-01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9449567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9.8535E-02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5.7395E-01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817452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2.2752E-01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7.7248E-01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95525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4.2605E-01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9.0147E-01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3398563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6.6655E-01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9.6799E-01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307297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8.7850E-01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3285505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9.8601E-01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9.9960E-01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2387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is an efficient algorithm for LSH? </a:t>
                </a:r>
              </a:p>
              <a:p>
                <a:r>
                  <a:rPr lang="en-US" dirty="0">
                    <a:latin typeface="+mn-lt"/>
                  </a:rPr>
                  <a:t>Pairwise comparison is inefficient     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pairs   </a:t>
                </a:r>
              </a:p>
              <a:p>
                <a:pPr lvl="1"/>
                <a:r>
                  <a:rPr lang="en-US" dirty="0">
                    <a:latin typeface="+mn-lt"/>
                  </a:rPr>
                  <a:t>Computational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Use hash buckets to find candidate pairs      </a:t>
                </a:r>
              </a:p>
              <a:p>
                <a:pPr lvl="1"/>
                <a:r>
                  <a:rPr lang="en-US" dirty="0">
                    <a:latin typeface="+mn-lt"/>
                  </a:rPr>
                  <a:t>Band of signature matrix hash to bucket   </a:t>
                </a:r>
              </a:p>
              <a:p>
                <a:pPr lvl="1"/>
                <a:r>
                  <a:rPr lang="en-US" dirty="0">
                    <a:latin typeface="+mn-lt"/>
                  </a:rPr>
                  <a:t>More than one hash in bucket is candidate pair  </a:t>
                </a:r>
              </a:p>
              <a:p>
                <a:pPr lvl="1"/>
                <a:r>
                  <a:rPr lang="en-US" dirty="0">
                    <a:latin typeface="+mn-lt"/>
                  </a:rPr>
                  <a:t>Hashing algorithm with computational complexity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7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3648435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6" y="1201918"/>
            <a:ext cx="3800278" cy="5554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Efficient algorithm for LSH uses hash table </a:t>
            </a:r>
          </a:p>
          <a:p>
            <a:r>
              <a:rPr lang="en-US" dirty="0">
                <a:latin typeface="+mn-lt"/>
              </a:rPr>
              <a:t>Start with hash table</a:t>
            </a:r>
          </a:p>
          <a:p>
            <a:r>
              <a:rPr lang="en-US" dirty="0">
                <a:latin typeface="+mn-lt"/>
              </a:rPr>
              <a:t>Signatures arranged in bands</a:t>
            </a:r>
          </a:p>
          <a:p>
            <a:r>
              <a:rPr lang="en-US" dirty="0">
                <a:latin typeface="+mn-lt"/>
              </a:rPr>
              <a:t>Hash signatures in bands to hash buckets   </a:t>
            </a:r>
          </a:p>
          <a:p>
            <a:r>
              <a:rPr lang="en-US" dirty="0">
                <a:latin typeface="+mn-lt"/>
              </a:rPr>
              <a:t>Matches hash to same bucket 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5341608" y="1050531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5341608" y="105053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5341608" y="136318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5341608" y="197858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5341608" y="167583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5341608" y="3512133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4232635" y="1459403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4232635" y="257363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4307698" y="5146101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5341608" y="2291225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5341608" y="229123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5341608" y="260387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5341608" y="3219280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5341608" y="291652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5341608" y="4792226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5341608" y="4792234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5341608" y="510488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5341608" y="572028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5341608" y="541752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A3BFEC-B0B0-8D88-D86B-118F7B27561C}"/>
              </a:ext>
            </a:extLst>
          </p:cNvPr>
          <p:cNvSpPr/>
          <p:nvPr/>
        </p:nvSpPr>
        <p:spPr>
          <a:xfrm>
            <a:off x="7492490" y="1050523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1D2CF4-C34A-567D-429B-C19106C59626}"/>
              </a:ext>
            </a:extLst>
          </p:cNvPr>
          <p:cNvSpPr/>
          <p:nvPr/>
        </p:nvSpPr>
        <p:spPr>
          <a:xfrm>
            <a:off x="7492490" y="105053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86E49-220F-BC93-132F-710957492C1D}"/>
              </a:ext>
            </a:extLst>
          </p:cNvPr>
          <p:cNvSpPr/>
          <p:nvPr/>
        </p:nvSpPr>
        <p:spPr>
          <a:xfrm>
            <a:off x="7492490" y="136317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96FB1B-C024-7392-D628-23DC237AF3A0}"/>
              </a:ext>
            </a:extLst>
          </p:cNvPr>
          <p:cNvSpPr/>
          <p:nvPr/>
        </p:nvSpPr>
        <p:spPr>
          <a:xfrm>
            <a:off x="7492490" y="197857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8544A0-839D-4B85-7970-A09B24F3747D}"/>
              </a:ext>
            </a:extLst>
          </p:cNvPr>
          <p:cNvSpPr/>
          <p:nvPr/>
        </p:nvSpPr>
        <p:spPr>
          <a:xfrm>
            <a:off x="7492490" y="16758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F5575F-53D5-B21B-0E6A-D923B15812BC}"/>
              </a:ext>
            </a:extLst>
          </p:cNvPr>
          <p:cNvSpPr/>
          <p:nvPr/>
        </p:nvSpPr>
        <p:spPr>
          <a:xfrm>
            <a:off x="7492490" y="3512125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DCEF96-C558-89E9-E7AE-BFD9ADCDF185}"/>
              </a:ext>
            </a:extLst>
          </p:cNvPr>
          <p:cNvSpPr/>
          <p:nvPr/>
        </p:nvSpPr>
        <p:spPr>
          <a:xfrm>
            <a:off x="7492490" y="2291217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406779-AF2C-7238-14E5-3736CCEC906D}"/>
              </a:ext>
            </a:extLst>
          </p:cNvPr>
          <p:cNvSpPr/>
          <p:nvPr/>
        </p:nvSpPr>
        <p:spPr>
          <a:xfrm>
            <a:off x="7492490" y="2291225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3EEC0-5304-754C-1721-FC7882632151}"/>
              </a:ext>
            </a:extLst>
          </p:cNvPr>
          <p:cNvSpPr/>
          <p:nvPr/>
        </p:nvSpPr>
        <p:spPr>
          <a:xfrm>
            <a:off x="7492490" y="260387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127302-7B5C-46B9-6110-C47174F93164}"/>
              </a:ext>
            </a:extLst>
          </p:cNvPr>
          <p:cNvSpPr/>
          <p:nvPr/>
        </p:nvSpPr>
        <p:spPr>
          <a:xfrm>
            <a:off x="7492490" y="3219272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1BFE77-B80F-A3ED-1E0C-418D55CD6920}"/>
              </a:ext>
            </a:extLst>
          </p:cNvPr>
          <p:cNvSpPr/>
          <p:nvPr/>
        </p:nvSpPr>
        <p:spPr>
          <a:xfrm>
            <a:off x="7492490" y="291651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2F76B9-DE1A-1907-A6F8-12566A91BF53}"/>
              </a:ext>
            </a:extLst>
          </p:cNvPr>
          <p:cNvSpPr/>
          <p:nvPr/>
        </p:nvSpPr>
        <p:spPr>
          <a:xfrm>
            <a:off x="7492490" y="4792218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334C5-220D-1C71-CD2A-0E2C2C1E4C24}"/>
              </a:ext>
            </a:extLst>
          </p:cNvPr>
          <p:cNvSpPr/>
          <p:nvPr/>
        </p:nvSpPr>
        <p:spPr>
          <a:xfrm>
            <a:off x="7492490" y="479222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79CB35-E639-752D-FFEF-4FB6C498B5F5}"/>
              </a:ext>
            </a:extLst>
          </p:cNvPr>
          <p:cNvSpPr/>
          <p:nvPr/>
        </p:nvSpPr>
        <p:spPr>
          <a:xfrm>
            <a:off x="7492490" y="51048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F718EE-9D20-3ABE-0A87-0FEC8F6E31C7}"/>
              </a:ext>
            </a:extLst>
          </p:cNvPr>
          <p:cNvSpPr/>
          <p:nvPr/>
        </p:nvSpPr>
        <p:spPr>
          <a:xfrm>
            <a:off x="7492490" y="572027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166B62-CF11-E096-5375-F3E57E9785AB}"/>
              </a:ext>
            </a:extLst>
          </p:cNvPr>
          <p:cNvSpPr/>
          <p:nvPr/>
        </p:nvSpPr>
        <p:spPr>
          <a:xfrm>
            <a:off x="7492490" y="541752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5C169E-1F6F-034C-BA93-BDDEC716A2DB}"/>
              </a:ext>
            </a:extLst>
          </p:cNvPr>
          <p:cNvSpPr txBox="1"/>
          <p:nvPr/>
        </p:nvSpPr>
        <p:spPr>
          <a:xfrm>
            <a:off x="5341608" y="581144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Variable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DB6D78-BDFC-EB2D-5E57-36ECB97BF9DB}"/>
              </a:ext>
            </a:extLst>
          </p:cNvPr>
          <p:cNvSpPr txBox="1"/>
          <p:nvPr/>
        </p:nvSpPr>
        <p:spPr>
          <a:xfrm>
            <a:off x="7492489" y="546755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Variable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F04DF74-5597-4709-13F8-BB4004AF7179}"/>
              </a:ext>
            </a:extLst>
          </p:cNvPr>
          <p:cNvSpPr/>
          <p:nvPr/>
        </p:nvSpPr>
        <p:spPr>
          <a:xfrm>
            <a:off x="10581588" y="1050523"/>
            <a:ext cx="1410932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B75AD25-829B-FAEB-85D7-DF7676719B0F}"/>
              </a:ext>
            </a:extLst>
          </p:cNvPr>
          <p:cNvSpPr/>
          <p:nvPr/>
        </p:nvSpPr>
        <p:spPr>
          <a:xfrm>
            <a:off x="10581588" y="1050531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8C6272E-6B75-357B-B79D-58BE6B6B7B54}"/>
              </a:ext>
            </a:extLst>
          </p:cNvPr>
          <p:cNvSpPr/>
          <p:nvPr/>
        </p:nvSpPr>
        <p:spPr>
          <a:xfrm>
            <a:off x="10581588" y="1363177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B5B1C40-60FA-7549-3216-3802B6E8A1E4}"/>
              </a:ext>
            </a:extLst>
          </p:cNvPr>
          <p:cNvSpPr/>
          <p:nvPr/>
        </p:nvSpPr>
        <p:spPr>
          <a:xfrm>
            <a:off x="10581588" y="1978578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B09281-4119-6423-5AD7-CD009B7805D9}"/>
              </a:ext>
            </a:extLst>
          </p:cNvPr>
          <p:cNvSpPr/>
          <p:nvPr/>
        </p:nvSpPr>
        <p:spPr>
          <a:xfrm>
            <a:off x="10581588" y="1675825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6BBFF4-6AA5-5FF4-CA73-90F446A02266}"/>
              </a:ext>
            </a:extLst>
          </p:cNvPr>
          <p:cNvSpPr/>
          <p:nvPr/>
        </p:nvSpPr>
        <p:spPr>
          <a:xfrm>
            <a:off x="10581588" y="3512125"/>
            <a:ext cx="1410932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8224A4-0040-6B89-CC40-5C487AB2AAAE}"/>
              </a:ext>
            </a:extLst>
          </p:cNvPr>
          <p:cNvSpPr/>
          <p:nvPr/>
        </p:nvSpPr>
        <p:spPr>
          <a:xfrm>
            <a:off x="10581588" y="2291217"/>
            <a:ext cx="1410932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58BABB8-8542-7F6C-8DB8-8F1E4852D4ED}"/>
              </a:ext>
            </a:extLst>
          </p:cNvPr>
          <p:cNvSpPr/>
          <p:nvPr/>
        </p:nvSpPr>
        <p:spPr>
          <a:xfrm>
            <a:off x="10581588" y="2291225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61C3CAB-C727-88DD-00D3-9399BDC84CCB}"/>
              </a:ext>
            </a:extLst>
          </p:cNvPr>
          <p:cNvSpPr/>
          <p:nvPr/>
        </p:nvSpPr>
        <p:spPr>
          <a:xfrm>
            <a:off x="10581588" y="2603871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136A7B6-866F-F898-D626-4686BCF10F2F}"/>
              </a:ext>
            </a:extLst>
          </p:cNvPr>
          <p:cNvSpPr/>
          <p:nvPr/>
        </p:nvSpPr>
        <p:spPr>
          <a:xfrm>
            <a:off x="10581588" y="3219272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8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590397B-B6ED-DFBA-7DA7-A46EEEA57898}"/>
              </a:ext>
            </a:extLst>
          </p:cNvPr>
          <p:cNvSpPr/>
          <p:nvPr/>
        </p:nvSpPr>
        <p:spPr>
          <a:xfrm>
            <a:off x="10581588" y="2916519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7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5F19986-E1E9-C2EB-D8D9-47F88CFFDB40}"/>
              </a:ext>
            </a:extLst>
          </p:cNvPr>
          <p:cNvSpPr/>
          <p:nvPr/>
        </p:nvSpPr>
        <p:spPr>
          <a:xfrm>
            <a:off x="10581588" y="4792218"/>
            <a:ext cx="1410932" cy="9280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27F2AC5-C171-8A7F-3A77-607274ACEDB9}"/>
              </a:ext>
            </a:extLst>
          </p:cNvPr>
          <p:cNvSpPr/>
          <p:nvPr/>
        </p:nvSpPr>
        <p:spPr>
          <a:xfrm>
            <a:off x="10581588" y="4792226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n-2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D21400-69A4-B5AF-E4BF-779566F21B42}"/>
              </a:ext>
            </a:extLst>
          </p:cNvPr>
          <p:cNvSpPr/>
          <p:nvPr/>
        </p:nvSpPr>
        <p:spPr>
          <a:xfrm>
            <a:off x="10581588" y="5104872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 n-1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4AFDE12-04E9-7D98-761F-4C2F5ABF015A}"/>
              </a:ext>
            </a:extLst>
          </p:cNvPr>
          <p:cNvSpPr/>
          <p:nvPr/>
        </p:nvSpPr>
        <p:spPr>
          <a:xfrm>
            <a:off x="10581588" y="5417520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8B2178-88B9-A2FA-2DD4-A1C9D450A8D8}"/>
              </a:ext>
            </a:extLst>
          </p:cNvPr>
          <p:cNvSpPr txBox="1"/>
          <p:nvPr/>
        </p:nvSpPr>
        <p:spPr>
          <a:xfrm>
            <a:off x="10393710" y="546755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61F262-CB81-6079-D692-BBFD768C8F93}"/>
              </a:ext>
            </a:extLst>
          </p:cNvPr>
          <p:cNvCxnSpPr>
            <a:endCxn id="67" idx="1"/>
          </p:cNvCxnSpPr>
          <p:nvPr/>
        </p:nvCxnSpPr>
        <p:spPr>
          <a:xfrm flipV="1">
            <a:off x="6940417" y="1514555"/>
            <a:ext cx="3641171" cy="3048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912841D-3F1E-6959-16B8-23B8AD4D971A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091299" y="1827203"/>
            <a:ext cx="1490289" cy="2385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CAB399A-1967-996C-4FA6-C188ED96A861}"/>
              </a:ext>
            </a:extLst>
          </p:cNvPr>
          <p:cNvCxnSpPr>
            <a:cxnSpLocks/>
            <a:stCxn id="24" idx="3"/>
            <a:endCxn id="78" idx="1"/>
          </p:cNvCxnSpPr>
          <p:nvPr/>
        </p:nvCxnSpPr>
        <p:spPr>
          <a:xfrm>
            <a:off x="6940417" y="3067905"/>
            <a:ext cx="3641171" cy="218834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5525133-E5CD-36C8-313A-42EA8D53A463}"/>
              </a:ext>
            </a:extLst>
          </p:cNvPr>
          <p:cNvCxnSpPr>
            <a:cxnSpLocks/>
            <a:stCxn id="40" idx="3"/>
            <a:endCxn id="78" idx="1"/>
          </p:cNvCxnSpPr>
          <p:nvPr/>
        </p:nvCxnSpPr>
        <p:spPr>
          <a:xfrm>
            <a:off x="9091299" y="3067897"/>
            <a:ext cx="1490289" cy="21883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19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with Hamming Distance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create a locally sensitive hash family from Hamming distance </a:t>
                </a:r>
              </a:p>
              <a:p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is number of symbol differences between two strings </a:t>
                </a:r>
              </a:p>
              <a:p>
                <a:r>
                  <a:rPr lang="en-US" dirty="0">
                    <a:latin typeface="+mn-lt"/>
                  </a:rPr>
                  <a:t>For strings of length </a:t>
                </a:r>
                <a:r>
                  <a:rPr lang="en-US" i="1" dirty="0">
                    <a:latin typeface="+mn-lt"/>
                  </a:rPr>
                  <a:t>d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i="1" dirty="0" err="1">
                    <a:latin typeface="+mn-lt"/>
                  </a:rPr>
                  <a:t>iff</a:t>
                </a:r>
                <a:r>
                  <a:rPr lang="en-US" dirty="0">
                    <a:latin typeface="+mn-lt"/>
                  </a:rPr>
                  <a:t> vectors x and y agree in </a:t>
                </a:r>
                <a:r>
                  <a:rPr lang="en-US" i="1" dirty="0" err="1">
                    <a:latin typeface="+mn-lt"/>
                  </a:rPr>
                  <a:t>ith</a:t>
                </a:r>
                <a:r>
                  <a:rPr lang="en-US" dirty="0">
                    <a:latin typeface="+mn-lt"/>
                  </a:rPr>
                  <a:t> position with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For the hash family,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Limitation is that there are only d hashes for string length d  </a:t>
                </a:r>
              </a:p>
              <a:p>
                <a:pPr lvl="1"/>
                <a:r>
                  <a:rPr lang="en-US" dirty="0">
                    <a:latin typeface="+mn-lt"/>
                  </a:rPr>
                  <a:t>Limits steepness of the decision function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2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11010128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LSH be applied to numeric variables? </a:t>
            </a:r>
          </a:p>
          <a:p>
            <a:r>
              <a:rPr lang="en-US" dirty="0">
                <a:latin typeface="+mn-lt"/>
              </a:rPr>
              <a:t>Can create hashes to </a:t>
            </a:r>
            <a:r>
              <a:rPr lang="en-US" b="1" dirty="0">
                <a:latin typeface="+mn-lt"/>
              </a:rPr>
              <a:t>estimate cosine distance </a:t>
            </a:r>
          </a:p>
          <a:p>
            <a:r>
              <a:rPr lang="en-US" dirty="0">
                <a:latin typeface="+mn-lt"/>
              </a:rPr>
              <a:t>Cosine distances computed with </a:t>
            </a:r>
            <a:r>
              <a:rPr lang="en-US" b="1" dirty="0">
                <a:latin typeface="+mn-lt"/>
              </a:rPr>
              <a:t>numeric (real) variables     </a:t>
            </a:r>
          </a:p>
          <a:p>
            <a:r>
              <a:rPr lang="en-US" dirty="0">
                <a:latin typeface="+mn-lt"/>
              </a:rPr>
              <a:t>Uses computationally efficient dot products as hashes  </a:t>
            </a:r>
          </a:p>
          <a:p>
            <a:r>
              <a:rPr lang="en-US" dirty="0">
                <a:latin typeface="+mn-lt"/>
              </a:rPr>
              <a:t>Apply LSH to find cosine distance estimates   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069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Review 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point in same direction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orthogonal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blipFill>
                <a:blip r:embed="rId4"/>
                <a:stretch>
                  <a:fillRect l="-1229" t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Start with two vectors,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 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 hyperplane H at random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Hyperplane defined by a perpendicular vector, v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have opposite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opposite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blipFill>
                <a:blip r:embed="rId3"/>
                <a:stretch>
                  <a:fillRect l="-1607" t="-1077" r="-2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981949" y="3555602"/>
            <a:ext cx="2706076" cy="279636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29523" y="4214462"/>
            <a:ext cx="1027142" cy="848204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3329869" y="380274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2588344" y="5474388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29916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1" grpId="0"/>
      <p:bldP spid="3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another hyperplane H at random with orthogonal vector 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have same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same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Therefore expected probability that dot product with orthogonal vector have opposite signs: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+,−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blipFill>
                <a:blip r:embed="rId3"/>
                <a:stretch>
                  <a:fillRect l="-1607" t="-996" b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584200" y="4992523"/>
            <a:ext cx="4341305" cy="19221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39268" y="3921551"/>
            <a:ext cx="138963" cy="1141115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2508749" y="346422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4343470" y="5132406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6103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Shingling the document creates a representation for measuring similarity at massive scale</a:t>
            </a:r>
          </a:p>
          <a:p>
            <a:r>
              <a:rPr lang="en-US" dirty="0">
                <a:latin typeface="+mn-lt"/>
              </a:rPr>
              <a:t>Shingles can be found at various sizes </a:t>
            </a:r>
          </a:p>
          <a:p>
            <a:r>
              <a:rPr lang="en-US" dirty="0">
                <a:latin typeface="+mn-lt"/>
              </a:rPr>
              <a:t>Example: find the 2-shingles of the following string: 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String = </a:t>
            </a:r>
            <a:r>
              <a:rPr lang="en-US" dirty="0" err="1">
                <a:latin typeface="+mn-lt"/>
              </a:rPr>
              <a:t>aghetfgrqew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2-shingles = {ag,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he, et, </a:t>
            </a:r>
            <a:r>
              <a:rPr lang="en-US" dirty="0" err="1">
                <a:latin typeface="+mn-lt"/>
              </a:rPr>
              <a:t>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</a:t>
            </a:r>
            <a:r>
              <a:rPr lang="en-US" dirty="0">
                <a:latin typeface="+mn-lt"/>
              </a:rPr>
              <a:t>, gr, </a:t>
            </a:r>
            <a:r>
              <a:rPr lang="en-US" dirty="0" err="1">
                <a:latin typeface="+mn-lt"/>
              </a:rPr>
              <a:t>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now find the 3-shingles of the same sting: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</a:t>
            </a:r>
            <a:r>
              <a:rPr lang="en-US" dirty="0" err="1">
                <a:latin typeface="+mn-lt"/>
              </a:rPr>
              <a:t>agh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ghe</a:t>
            </a:r>
            <a:r>
              <a:rPr lang="en-US" dirty="0">
                <a:latin typeface="+mn-lt"/>
              </a:rPr>
              <a:t>, het, </a:t>
            </a:r>
            <a:r>
              <a:rPr lang="en-US" dirty="0" err="1">
                <a:latin typeface="+mn-lt"/>
              </a:rPr>
              <a:t>etf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fgr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rqe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find the word 3-shingles of the following sentence: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Sentence = this is an uninteresting sentence used for this example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{this is an, is an uninteresting, an uninteresting sentence,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uninteresting sentence used, sentence used for,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used for this, for this example} </a:t>
            </a:r>
          </a:p>
        </p:txBody>
      </p:sp>
    </p:spTree>
    <p:extLst>
      <p:ext uri="{BB962C8B-B14F-4D97-AF65-F5344CB8AC3E}">
        <p14:creationId xmlns:p14="http://schemas.microsoft.com/office/powerpoint/2010/main" val="27162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cosine distance hashes  </a:t>
                </a:r>
              </a:p>
              <a:p>
                <a:r>
                  <a:rPr lang="en-US" dirty="0">
                    <a:latin typeface="+mn-lt"/>
                  </a:rPr>
                  <a:t>Using cosine hashes,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iif</a:t>
                </a:r>
                <a:r>
                  <a:rPr lang="en-US" dirty="0">
                    <a:latin typeface="+mn-lt"/>
                  </a:rPr>
                  <a:t> the dot products x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have the same sign</a:t>
                </a:r>
              </a:p>
              <a:p>
                <a:r>
                  <a:rPr lang="en-US" dirty="0">
                    <a:latin typeface="+mn-lt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4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Use sketches to simplify  </a:t>
                </a:r>
              </a:p>
              <a:p>
                <a:r>
                  <a:rPr lang="en-US" dirty="0">
                    <a:latin typeface="+mn-lt"/>
                  </a:rPr>
                  <a:t>Need to compute a number of hashes to accurately estimate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latin typeface="Symbol" panose="05050102010706020507" pitchFamily="18" charset="2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Must average out error of each hash (estimate)   </a:t>
                </a:r>
              </a:p>
              <a:p>
                <a:r>
                  <a:rPr lang="en-US" dirty="0">
                    <a:latin typeface="+mn-lt"/>
                  </a:rPr>
                  <a:t>Sketches can speed this calculation  </a:t>
                </a:r>
              </a:p>
              <a:p>
                <a:r>
                  <a:rPr lang="en-US" dirty="0">
                    <a:latin typeface="+mn-lt"/>
                  </a:rPr>
                  <a:t>Use random vectors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values, 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+1,−1,−1,+1,…,−1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Hash family,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is dot projects of variables with random vectors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421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characteristic matrix </a:t>
                </a:r>
                <a:r>
                  <a:rPr lang="en-US" sz="2400" dirty="0">
                    <a:latin typeface="+mn-lt"/>
                  </a:rPr>
                  <a:t>for 4 strings</a:t>
                </a:r>
              </a:p>
              <a:p>
                <a:r>
                  <a:rPr lang="en-US" sz="2400" dirty="0">
                    <a:latin typeface="+mn-lt"/>
                  </a:rPr>
                  <a:t>Conceptually, rows of the characteristic matrix represent the </a:t>
                </a:r>
                <a:r>
                  <a:rPr lang="en-US" sz="2400" b="1" dirty="0">
                    <a:latin typeface="+mn-lt"/>
                  </a:rPr>
                  <a:t>universal set of shingles </a:t>
                </a:r>
              </a:p>
              <a:p>
                <a:r>
                  <a:rPr lang="en-US" sz="2400" dirty="0">
                    <a:latin typeface="+mn-lt"/>
                  </a:rPr>
                  <a:t>The values in the rows represent membership in the universal set of characters</a:t>
                </a:r>
              </a:p>
              <a:p>
                <a:r>
                  <a:rPr lang="en-US" sz="2400" dirty="0">
                    <a:latin typeface="+mn-lt"/>
                  </a:rPr>
                  <a:t>For each of 4 strings the column encodes the presence of each character in the universal set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961293"/>
              </p:ext>
            </p:extLst>
          </p:nvPr>
        </p:nvGraphicFramePr>
        <p:xfrm>
          <a:off x="6741160" y="1938866"/>
          <a:ext cx="5054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Universal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random permutation</a:t>
                </a:r>
                <a:r>
                  <a:rPr lang="en-US" sz="2400" dirty="0">
                    <a:latin typeface="+mn-lt"/>
                  </a:rPr>
                  <a:t> of the rows of the characteristic matrix</a:t>
                </a:r>
              </a:p>
              <a:p>
                <a:r>
                  <a:rPr lang="en-US" sz="2400" dirty="0">
                    <a:latin typeface="+mn-lt"/>
                  </a:rPr>
                  <a:t>The mini-hash of each column is the character represented by the first non-zero in the column with permuted rows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66496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sz="2400" dirty="0">
                    <a:latin typeface="+mn-lt"/>
                  </a:rPr>
                  <a:t>Mini-hashing a </a:t>
                </a:r>
                <a:r>
                  <a:rPr lang="en-US" sz="2400" b="1" dirty="0">
                    <a:latin typeface="+mn-lt"/>
                  </a:rPr>
                  <a:t>similarity preserving </a:t>
                </a:r>
                <a:r>
                  <a:rPr lang="en-US" sz="2400" dirty="0">
                    <a:latin typeface="+mn-lt"/>
                  </a:rPr>
                  <a:t>transformation </a:t>
                </a:r>
              </a:p>
              <a:p>
                <a:r>
                  <a:rPr lang="en-US" sz="2400" dirty="0">
                    <a:latin typeface="+mn-lt"/>
                  </a:rPr>
                  <a:t>Consider the following three possibilities for the relationship between the values in a row for two strings: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 case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latin typeface="+mn-lt"/>
                  </a:rPr>
                  <a:t> is neglected since neither hash is in the universal set</a:t>
                </a:r>
              </a:p>
              <a:p>
                <a:r>
                  <a:rPr lang="en-US" sz="2400" dirty="0">
                    <a:latin typeface="+mn-lt"/>
                  </a:rPr>
                  <a:t>The similarity of these mini-hashes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Therefore the expected value of Jaccard similarity is given by the above relationship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Scaling mini-hashing</a:t>
                </a:r>
              </a:p>
              <a:p>
                <a:r>
                  <a:rPr lang="en-US" dirty="0">
                    <a:latin typeface="+mn-lt"/>
                  </a:rPr>
                  <a:t>Storing the characteristic matrix is problematic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large corpus, matrix will be enormous!  </a:t>
                </a:r>
              </a:p>
              <a:p>
                <a:pPr lvl="1"/>
                <a:r>
                  <a:rPr lang="en-US" dirty="0">
                    <a:latin typeface="+mn-lt"/>
                  </a:rPr>
                  <a:t>Unique 5-shingles with 27 characters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14×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Matrix is very sparse, most shingle do not occur in most documents </a:t>
                </a:r>
              </a:p>
              <a:p>
                <a:r>
                  <a:rPr lang="en-US" dirty="0">
                    <a:latin typeface="+mn-lt"/>
                  </a:rPr>
                  <a:t>Use a sparse representation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store tuple when shingle present,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𝑠h𝑖𝑛𝑔𝑙𝑒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e.g. the Yale representation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65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Scaling mini-hashing</a:t>
            </a:r>
          </a:p>
          <a:p>
            <a:r>
              <a:rPr lang="en-US" dirty="0">
                <a:latin typeface="+mn-lt"/>
              </a:rPr>
              <a:t>Large scale applications can have millions shingled documents </a:t>
            </a:r>
          </a:p>
          <a:p>
            <a:r>
              <a:rPr lang="en-US" dirty="0">
                <a:latin typeface="+mn-lt"/>
              </a:rPr>
              <a:t>Permuting rows at scale is clearly impractical  </a:t>
            </a:r>
          </a:p>
          <a:p>
            <a:r>
              <a:rPr lang="en-US" dirty="0">
                <a:latin typeface="+mn-lt"/>
              </a:rPr>
              <a:t>What is a better approach?  </a:t>
            </a:r>
          </a:p>
          <a:p>
            <a:r>
              <a:rPr lang="en-US" dirty="0">
                <a:latin typeface="+mn-lt"/>
              </a:rPr>
              <a:t>Use a hash to compute a randomized index (bucket) for each row</a:t>
            </a:r>
          </a:p>
          <a:p>
            <a:r>
              <a:rPr lang="en-US" dirty="0">
                <a:latin typeface="+mn-lt"/>
              </a:rPr>
              <a:t>Can create many mini-hashes by using different row bucket hashes  </a:t>
            </a:r>
          </a:p>
        </p:txBody>
      </p:sp>
    </p:spTree>
    <p:extLst>
      <p:ext uri="{BB962C8B-B14F-4D97-AF65-F5344CB8AC3E}">
        <p14:creationId xmlns:p14="http://schemas.microsoft.com/office/powerpoint/2010/main" val="286858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8872</TotalTime>
  <Words>3172</Words>
  <Application>Microsoft Office PowerPoint</Application>
  <PresentationFormat>Widescreen</PresentationFormat>
  <Paragraphs>1049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Office Theme</vt:lpstr>
      <vt:lpstr>CSCI E-96 Data Mining, Discovery and Exploration Distance and Similarity Measures Part II</vt:lpstr>
      <vt:lpstr>Similarity Measures at Scale</vt:lpstr>
      <vt:lpstr>Shingling Documents </vt:lpstr>
      <vt:lpstr>Shingling Documents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Functions</vt:lpstr>
      <vt:lpstr>Locally Sensitive Functions</vt:lpstr>
      <vt:lpstr>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Efficient LSH</vt:lpstr>
      <vt:lpstr>Efficient LSH</vt:lpstr>
      <vt:lpstr>LSH with Hamming Distance</vt:lpstr>
      <vt:lpstr>LSH for Numeric Variables</vt:lpstr>
      <vt:lpstr>LSH for Numeric Variables  </vt:lpstr>
      <vt:lpstr>LSH for Numeric Variables  </vt:lpstr>
      <vt:lpstr>LSH for Numeric Variables  </vt:lpstr>
      <vt:lpstr>LSH for Numeric Variables</vt:lpstr>
      <vt:lpstr>LSH for Numeric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 Elston</cp:lastModifiedBy>
  <cp:revision>205</cp:revision>
  <dcterms:created xsi:type="dcterms:W3CDTF">2021-06-01T18:04:30Z</dcterms:created>
  <dcterms:modified xsi:type="dcterms:W3CDTF">2022-07-06T02:46:19Z</dcterms:modified>
</cp:coreProperties>
</file>