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2"/>
  </p:notesMasterIdLst>
  <p:sldIdLst>
    <p:sldId id="275" r:id="rId3"/>
    <p:sldId id="603" r:id="rId4"/>
    <p:sldId id="704" r:id="rId5"/>
    <p:sldId id="723" r:id="rId6"/>
    <p:sldId id="716" r:id="rId7"/>
    <p:sldId id="634" r:id="rId8"/>
    <p:sldId id="725" r:id="rId9"/>
    <p:sldId id="677" r:id="rId10"/>
    <p:sldId id="755" r:id="rId11"/>
    <p:sldId id="722" r:id="rId12"/>
    <p:sldId id="730" r:id="rId13"/>
    <p:sldId id="731" r:id="rId14"/>
    <p:sldId id="735" r:id="rId15"/>
    <p:sldId id="736" r:id="rId16"/>
    <p:sldId id="745" r:id="rId17"/>
    <p:sldId id="726" r:id="rId18"/>
    <p:sldId id="748" r:id="rId19"/>
    <p:sldId id="732" r:id="rId20"/>
    <p:sldId id="749" r:id="rId21"/>
    <p:sldId id="747" r:id="rId22"/>
    <p:sldId id="746" r:id="rId23"/>
    <p:sldId id="751" r:id="rId24"/>
    <p:sldId id="752" r:id="rId25"/>
    <p:sldId id="753" r:id="rId26"/>
    <p:sldId id="754" r:id="rId27"/>
    <p:sldId id="756" r:id="rId28"/>
    <p:sldId id="728" r:id="rId29"/>
    <p:sldId id="719" r:id="rId30"/>
    <p:sldId id="738" r:id="rId31"/>
    <p:sldId id="734" r:id="rId32"/>
    <p:sldId id="718" r:id="rId33"/>
    <p:sldId id="737" r:id="rId34"/>
    <p:sldId id="733" r:id="rId35"/>
    <p:sldId id="740" r:id="rId36"/>
    <p:sldId id="739" r:id="rId37"/>
    <p:sldId id="742" r:id="rId38"/>
    <p:sldId id="760" r:id="rId39"/>
    <p:sldId id="761" r:id="rId40"/>
    <p:sldId id="741" r:id="rId41"/>
    <p:sldId id="757" r:id="rId42"/>
    <p:sldId id="762" r:id="rId43"/>
    <p:sldId id="758" r:id="rId44"/>
    <p:sldId id="759" r:id="rId45"/>
    <p:sldId id="743" r:id="rId46"/>
    <p:sldId id="744" r:id="rId47"/>
    <p:sldId id="763" r:id="rId48"/>
    <p:sldId id="764" r:id="rId49"/>
    <p:sldId id="765" r:id="rId50"/>
    <p:sldId id="72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3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7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0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00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1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17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82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12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68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9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91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06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3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2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5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4.513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iteseerx.ist.psu.edu/doc/10.1.1.28.665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lustering_high-dimensional_data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lustering_high-dimensional_dat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.wikipedia.org/wiki/Clustering_high-dimensional_dat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gYou/subspace-clusterin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4.513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4.513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Gram%E2%80%93Schmidt_proces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eseerx.ist.psu.edu/doc/10.1.1.28.665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son%E2%80%93Lindenstrauss_lemm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scikit-learn.org/stable/auto_examples/miscellaneous/plot_johnson_lindenstrauss_bound.html#sphx-glr-auto-examples-miscellaneous-plot-johnson-lindenstrauss-bound-py" TargetMode="Externa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anifold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anifold.html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anifold.SpectralEmbedding.html#sklearn.manifold.SpectralEmbedding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jmlr.org/papers/volume9/vandermaaten08a/vandermaaten08a.pdf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ntropy_(information_theory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Entropy_(information_theory)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edium.com/@violante.andre/an-introduction-to-t-sne-with-python-example-47e6ae7dc58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Projection Methods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112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curse of dimensionality? </a:t>
            </a:r>
          </a:p>
          <a:p>
            <a:r>
              <a:rPr lang="en-US" b="1" dirty="0">
                <a:latin typeface="+mn-lt"/>
              </a:rPr>
              <a:t>Random projection </a:t>
            </a:r>
            <a:r>
              <a:rPr lang="en-US" dirty="0">
                <a:latin typeface="+mn-lt"/>
              </a:rPr>
              <a:t>methods samples random directions    </a:t>
            </a:r>
          </a:p>
          <a:p>
            <a:r>
              <a:rPr lang="en-US" dirty="0">
                <a:latin typeface="+mn-lt"/>
              </a:rPr>
              <a:t>Introduced in several contexts, including by </a:t>
            </a:r>
            <a:r>
              <a:rPr lang="en-US" dirty="0">
                <a:latin typeface="+mn-lt"/>
                <a:hlinkClick r:id="rId3"/>
              </a:rPr>
              <a:t>Bingham and </a:t>
            </a:r>
            <a:r>
              <a:rPr lang="en-US" dirty="0" err="1">
                <a:latin typeface="+mn-lt"/>
                <a:hlinkClick r:id="rId3"/>
              </a:rPr>
              <a:t>Mannila</a:t>
            </a:r>
            <a:r>
              <a:rPr lang="en-US" dirty="0">
                <a:latin typeface="+mn-lt"/>
                <a:hlinkClick r:id="rId3"/>
              </a:rPr>
              <a:t>, 2001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  <a:hlinkClick r:id="rId4"/>
              </a:rPr>
              <a:t>Achliptas</a:t>
            </a:r>
            <a:r>
              <a:rPr lang="en-US" dirty="0">
                <a:latin typeface="+mn-lt"/>
                <a:hlinkClick r:id="rId4"/>
              </a:rPr>
              <a:t>, 2001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Alternative to PCA   </a:t>
            </a:r>
          </a:p>
          <a:p>
            <a:r>
              <a:rPr lang="en-US" dirty="0">
                <a:latin typeface="+mn-lt"/>
              </a:rPr>
              <a:t>Error of the random projection to lower dimensional space is bounded  </a:t>
            </a:r>
          </a:p>
          <a:p>
            <a:r>
              <a:rPr lang="en-US" b="1" dirty="0">
                <a:latin typeface="+mn-lt"/>
              </a:rPr>
              <a:t>Distance is therefore preserved</a:t>
            </a:r>
          </a:p>
          <a:p>
            <a:r>
              <a:rPr lang="en-US" dirty="0">
                <a:latin typeface="+mn-lt"/>
              </a:rPr>
              <a:t>Random projections in Euclidean space tend to create spherical clusters   </a:t>
            </a:r>
          </a:p>
          <a:p>
            <a:pPr lvl="1"/>
            <a:r>
              <a:rPr lang="en-US" dirty="0">
                <a:latin typeface="+mn-lt"/>
              </a:rPr>
              <a:t>Spherical clusters are easier for many algorithms to deal with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8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7110413" cy="576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643" y="1581150"/>
            <a:ext cx="3980887" cy="417557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BCF635-4B9B-F272-5BBE-48BF6417BC41}"/>
              </a:ext>
            </a:extLst>
          </p:cNvPr>
          <p:cNvSpPr txBox="1">
            <a:spLocks/>
          </p:cNvSpPr>
          <p:nvPr/>
        </p:nvSpPr>
        <p:spPr>
          <a:xfrm>
            <a:off x="8236830" y="2705572"/>
            <a:ext cx="3262313" cy="936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Cluster centers aligned along x axis</a:t>
            </a:r>
          </a:p>
          <a:p>
            <a:pPr lvl="1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029367-E34D-B9CB-B049-FB72292640B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479468" y="2691394"/>
            <a:ext cx="1757362" cy="4823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19BEDD-AEA8-9B07-1D44-241033347D9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274680" y="3173749"/>
            <a:ext cx="1962150" cy="1415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034625-6B90-1896-A10D-6DEE1A131A9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796650" y="3173749"/>
            <a:ext cx="1440180" cy="605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3297482" y="6092265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No apparent cluster along axis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3777615" y="6001333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654302" y="3319343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Apparent cluster along axis</a:t>
            </a:r>
          </a:p>
          <a:p>
            <a:pPr lvl="1"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3297482" y="1780275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1688D9-9416-C003-4025-E0B8A17CC7C1}"/>
              </a:ext>
            </a:extLst>
          </p:cNvPr>
          <p:cNvSpPr txBox="1">
            <a:spLocks/>
          </p:cNvSpPr>
          <p:nvPr/>
        </p:nvSpPr>
        <p:spPr>
          <a:xfrm>
            <a:off x="8658225" y="6128782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4"/>
              </a:rPr>
              <a:t>Credit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0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725929"/>
            <a:ext cx="5711825" cy="4833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</a:t>
            </a:r>
          </a:p>
          <a:p>
            <a:r>
              <a:rPr lang="en-US" dirty="0">
                <a:latin typeface="+mn-lt"/>
              </a:rPr>
              <a:t>Highest variance direction aligned with axis</a:t>
            </a:r>
          </a:p>
          <a:p>
            <a:r>
              <a:rPr lang="en-US" b="1" dirty="0">
                <a:latin typeface="+mn-lt"/>
              </a:rPr>
              <a:t>Largest eigenvector for largest eigenvalue along axes</a:t>
            </a:r>
            <a:r>
              <a:rPr lang="en-US" dirty="0">
                <a:latin typeface="+mn-lt"/>
              </a:rPr>
              <a:t>   </a:t>
            </a:r>
          </a:p>
          <a:p>
            <a:r>
              <a:rPr lang="en-US" dirty="0">
                <a:latin typeface="+mn-lt"/>
              </a:rPr>
              <a:t>Principal components same as axes   </a:t>
            </a:r>
          </a:p>
          <a:p>
            <a:r>
              <a:rPr lang="en-US" dirty="0">
                <a:latin typeface="+mn-lt"/>
              </a:rPr>
              <a:t>No dimensionality reduction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643" y="1584338"/>
            <a:ext cx="3980887" cy="417557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7107482" y="6095453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Second Principle Component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7587615" y="6004521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4464302" y="3322531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First Principal Component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7107482" y="1783463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2FE72C-B418-0E8A-16BB-8C7772028583}"/>
              </a:ext>
            </a:extLst>
          </p:cNvPr>
          <p:cNvSpPr txBox="1">
            <a:spLocks/>
          </p:cNvSpPr>
          <p:nvPr/>
        </p:nvSpPr>
        <p:spPr>
          <a:xfrm>
            <a:off x="2189077" y="6189239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4"/>
              </a:rPr>
              <a:t>Credit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3472" y="850642"/>
            <a:ext cx="8872465" cy="955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difficult dimensionality reduction   </a:t>
            </a:r>
          </a:p>
          <a:p>
            <a:pPr lvl="1"/>
            <a:r>
              <a:rPr lang="en-US" dirty="0">
                <a:latin typeface="+mn-lt"/>
              </a:rPr>
              <a:t>Cluster models will struggle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71FD-A5DB-B0BF-67A9-25E7124A2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113" y="1806330"/>
            <a:ext cx="3980887" cy="4175576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0CA866-1F44-9BB2-D479-280D0503A9BB}"/>
              </a:ext>
            </a:extLst>
          </p:cNvPr>
          <p:cNvSpPr txBox="1">
            <a:spLocks/>
          </p:cNvSpPr>
          <p:nvPr/>
        </p:nvSpPr>
        <p:spPr>
          <a:xfrm>
            <a:off x="1723952" y="6317445"/>
            <a:ext cx="4939348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Second Principle Component</a:t>
            </a:r>
          </a:p>
          <a:p>
            <a:pPr lvl="1"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BE9D40-D59C-D350-EF30-E7AEFDB6A3EA}"/>
              </a:ext>
            </a:extLst>
          </p:cNvPr>
          <p:cNvCxnSpPr>
            <a:cxnSpLocks/>
          </p:cNvCxnSpPr>
          <p:nvPr/>
        </p:nvCxnSpPr>
        <p:spPr>
          <a:xfrm flipH="1">
            <a:off x="2204085" y="6226513"/>
            <a:ext cx="382905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6AC1F0-8920-DF0E-04F6-3477FC28B90F}"/>
              </a:ext>
            </a:extLst>
          </p:cNvPr>
          <p:cNvSpPr txBox="1">
            <a:spLocks/>
          </p:cNvSpPr>
          <p:nvPr/>
        </p:nvSpPr>
        <p:spPr>
          <a:xfrm rot="16200000">
            <a:off x="-919228" y="3544523"/>
            <a:ext cx="4175575" cy="540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First Principal Component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7C3747-2744-F4B6-6E36-349E35F5F5C9}"/>
              </a:ext>
            </a:extLst>
          </p:cNvPr>
          <p:cNvCxnSpPr>
            <a:cxnSpLocks/>
          </p:cNvCxnSpPr>
          <p:nvPr/>
        </p:nvCxnSpPr>
        <p:spPr>
          <a:xfrm>
            <a:off x="1723952" y="2005455"/>
            <a:ext cx="0" cy="35600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795165-1E60-34C3-743E-31E361726843}"/>
              </a:ext>
            </a:extLst>
          </p:cNvPr>
          <p:cNvSpPr txBox="1">
            <a:spLocks/>
          </p:cNvSpPr>
          <p:nvPr/>
        </p:nvSpPr>
        <p:spPr>
          <a:xfrm>
            <a:off x="6341819" y="1806330"/>
            <a:ext cx="3648002" cy="89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2 well defined clusters on both components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1A2CE6-693D-5284-E1FB-4DB926DB2B5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271963" y="2252933"/>
            <a:ext cx="2069856" cy="23070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F59820-2008-F13C-0C0F-6DB392BB76D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752975" y="2252933"/>
            <a:ext cx="1588844" cy="2575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8D3B71F-85FF-378F-1670-DC590676F019}"/>
              </a:ext>
            </a:extLst>
          </p:cNvPr>
          <p:cNvSpPr txBox="1">
            <a:spLocks/>
          </p:cNvSpPr>
          <p:nvPr/>
        </p:nvSpPr>
        <p:spPr>
          <a:xfrm>
            <a:off x="7251456" y="3368196"/>
            <a:ext cx="3648002" cy="2254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Cluster with low variance on first component, dispersed along second component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- </a:t>
            </a:r>
            <a:r>
              <a:rPr lang="en-US" b="1" dirty="0">
                <a:latin typeface="+mn-lt"/>
              </a:rPr>
              <a:t>Not a spherical cluster!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6C1107-2874-6C86-3339-6D85DAC6C91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77778" y="3563826"/>
            <a:ext cx="1873678" cy="93139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179B40-D92C-4A65-D727-4DAA5862C4C1}"/>
              </a:ext>
            </a:extLst>
          </p:cNvPr>
          <p:cNvSpPr txBox="1">
            <a:spLocks/>
          </p:cNvSpPr>
          <p:nvPr/>
        </p:nvSpPr>
        <p:spPr>
          <a:xfrm>
            <a:off x="8658225" y="6128782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4"/>
              </a:rPr>
              <a:t>Credit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Subspace Projection Methods</a:t>
            </a:r>
            <a:endParaRPr lang="en-US" sz="4000" dirty="0">
              <a:latin typeface="Script MT Bold" panose="030406020406070809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b="1" dirty="0">
                <a:latin typeface="+mn-lt"/>
              </a:rPr>
              <a:t>Subspace clustering s</a:t>
            </a:r>
            <a:r>
              <a:rPr lang="en-US" dirty="0">
                <a:latin typeface="+mn-lt"/>
              </a:rPr>
              <a:t>amples many subspaces to find embedding  </a:t>
            </a:r>
            <a:r>
              <a:rPr lang="en-US" b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Limited scalability since there are infinite possible subspaces</a:t>
            </a:r>
          </a:p>
          <a:p>
            <a:r>
              <a:rPr lang="en-US" dirty="0">
                <a:latin typeface="+mn-lt"/>
              </a:rPr>
              <a:t>Heuristic, downward closure property, improves scalability - addressed in a subsequent lesson</a:t>
            </a:r>
          </a:p>
          <a:p>
            <a:r>
              <a:rPr lang="en-US" dirty="0">
                <a:latin typeface="+mn-lt"/>
              </a:rPr>
              <a:t>Python subspace clustering package in </a:t>
            </a:r>
            <a:r>
              <a:rPr lang="en-US" dirty="0">
                <a:latin typeface="+mn-lt"/>
                <a:hlinkClick r:id="rId3"/>
              </a:rPr>
              <a:t>Chong </a:t>
            </a:r>
            <a:r>
              <a:rPr lang="en-US" dirty="0" err="1">
                <a:latin typeface="+mn-lt"/>
                <a:hlinkClick r:id="rId3"/>
              </a:rPr>
              <a:t>You’s</a:t>
            </a:r>
            <a:r>
              <a:rPr lang="en-US" dirty="0">
                <a:latin typeface="+mn-lt"/>
                <a:hlinkClick r:id="rId3"/>
              </a:rPr>
              <a:t> GitHub repository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We will not pursue this method further here</a:t>
            </a:r>
          </a:p>
          <a:p>
            <a:r>
              <a:rPr lang="en-US" dirty="0">
                <a:latin typeface="+mn-lt"/>
              </a:rPr>
              <a:t>Random projection methods are a better alternative in many cases  </a:t>
            </a: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1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Construct </a:t>
                </a:r>
                <a:r>
                  <a:rPr lang="en-US" b="1" dirty="0">
                    <a:latin typeface="+mn-lt"/>
                  </a:rPr>
                  <a:t>random projection matrix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 maps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high dimensional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Linear transformation </a:t>
                </a:r>
                <a:r>
                  <a:rPr lang="en-US" dirty="0">
                    <a:latin typeface="+mn-lt"/>
                  </a:rPr>
                  <a:t>is then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What are the properties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+mn-lt"/>
                  </a:rPr>
                  <a:t>?    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+mn-lt"/>
                  </a:rPr>
                  <a:t> have values values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Elements of </a:t>
                </a: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 are linear superposition of projected elements of </a:t>
                </a:r>
                <a:r>
                  <a:rPr lang="en-US" i="1" dirty="0">
                    <a:latin typeface="+mn-lt"/>
                  </a:rPr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elements in column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are projected to elements in column </a:t>
                </a:r>
                <a:r>
                  <a:rPr lang="en-US" i="1" dirty="0">
                    <a:latin typeface="+mn-lt"/>
                  </a:rPr>
                  <a:t>j</a:t>
                </a:r>
                <a:r>
                  <a:rPr lang="en-US" dirty="0">
                    <a:latin typeface="+mn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dirty="0">
                    <a:latin typeface="+mn-lt"/>
                  </a:rPr>
                  <a:t>elements in column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sz="2000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are not projection </a:t>
                </a:r>
                <a:r>
                  <a:rPr lang="en-US" sz="2000" dirty="0"/>
                  <a:t> 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5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Construct random projection matrix,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 maps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high dimensional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Original idea (</a:t>
                </a:r>
                <a:r>
                  <a:rPr lang="en-US" dirty="0">
                    <a:latin typeface="+mn-lt"/>
                    <a:hlinkClick r:id="rId3"/>
                  </a:rPr>
                  <a:t>Bingham and </a:t>
                </a:r>
                <a:r>
                  <a:rPr lang="en-US" dirty="0" err="1">
                    <a:latin typeface="+mn-lt"/>
                    <a:hlinkClick r:id="rId3"/>
                  </a:rPr>
                  <a:t>Mannila</a:t>
                </a:r>
                <a:r>
                  <a:rPr lang="en-US" dirty="0">
                    <a:latin typeface="+mn-lt"/>
                    <a:hlinkClick r:id="rId3"/>
                  </a:rPr>
                  <a:t>, 2001</a:t>
                </a:r>
                <a:r>
                  <a:rPr lang="en-US" dirty="0">
                    <a:latin typeface="+mn-lt"/>
                  </a:rPr>
                  <a:t>), selected random directions by sampling Gaussian distribution    </a:t>
                </a:r>
              </a:p>
              <a:p>
                <a:pPr lvl="1"/>
                <a:r>
                  <a:rPr lang="en-US" dirty="0">
                    <a:latin typeface="+mn-lt"/>
                  </a:rPr>
                  <a:t>Select </a:t>
                </a:r>
                <a:r>
                  <a:rPr lang="en-US" b="1" dirty="0">
                    <a:latin typeface="+mn-lt"/>
                  </a:rPr>
                  <a:t>Gaussian random unit vector </a:t>
                </a:r>
                <a:r>
                  <a:rPr lang="en-US" dirty="0">
                    <a:latin typeface="+mn-lt"/>
                  </a:rPr>
                  <a:t>as first row of </a:t>
                </a:r>
                <a:r>
                  <a:rPr lang="en-US" i="1" dirty="0">
                    <a:latin typeface="+mn-lt"/>
                  </a:rPr>
                  <a:t>R</a:t>
                </a:r>
              </a:p>
              <a:p>
                <a:pPr lvl="1"/>
                <a:r>
                  <a:rPr lang="en-US" dirty="0">
                    <a:latin typeface="+mn-lt"/>
                  </a:rPr>
                  <a:t>Select Gaussian random unit vector orthogonal to previously selected rows of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Repeat second step until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 constructed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4"/>
                <a:stretch>
                  <a:fillRect l="-1111" t="-200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4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Construct random projection matrix,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 maps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high dimensional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</a:rPr>
                  <a:t>Original idea (</a:t>
                </a:r>
                <a:r>
                  <a:rPr lang="en-US" dirty="0">
                    <a:latin typeface="+mn-lt"/>
                    <a:hlinkClick r:id="rId3"/>
                  </a:rPr>
                  <a:t>Bingham and </a:t>
                </a:r>
                <a:r>
                  <a:rPr lang="en-US" dirty="0" err="1">
                    <a:latin typeface="+mn-lt"/>
                    <a:hlinkClick r:id="rId3"/>
                  </a:rPr>
                  <a:t>Mannila</a:t>
                </a:r>
                <a:r>
                  <a:rPr lang="en-US" dirty="0">
                    <a:latin typeface="+mn-lt"/>
                    <a:hlinkClick r:id="rId3"/>
                  </a:rPr>
                  <a:t>, 2001</a:t>
                </a:r>
                <a:r>
                  <a:rPr lang="en-US" dirty="0">
                    <a:latin typeface="+mn-lt"/>
                  </a:rPr>
                  <a:t>), selected random directions by sampling Gaussian distribution    </a:t>
                </a:r>
              </a:p>
              <a:p>
                <a:r>
                  <a:rPr lang="en-US" dirty="0">
                    <a:latin typeface="+mn-lt"/>
                  </a:rPr>
                  <a:t>Properties of Gaussian random projection </a:t>
                </a:r>
                <a:endParaRPr lang="en-US" i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By construction the projected samples </a:t>
                </a: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are </a:t>
                </a:r>
                <a:r>
                  <a:rPr lang="en-US" b="1" dirty="0">
                    <a:latin typeface="+mn-lt"/>
                  </a:rPr>
                  <a:t>orthogonal</a:t>
                </a:r>
              </a:p>
              <a:p>
                <a:pPr lvl="1"/>
                <a:r>
                  <a:rPr lang="en-US" dirty="0">
                    <a:latin typeface="+mn-lt"/>
                  </a:rPr>
                  <a:t>The projection is normalized and therefore </a:t>
                </a:r>
                <a:r>
                  <a:rPr lang="en-US" b="1" dirty="0">
                    <a:latin typeface="+mn-lt"/>
                  </a:rPr>
                  <a:t>distance preserving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sample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has the </a:t>
                </a:r>
                <a:r>
                  <a:rPr lang="en-US" b="1" dirty="0">
                    <a:latin typeface="+mn-lt"/>
                  </a:rPr>
                  <a:t>same variance giving spherical clusters </a:t>
                </a:r>
              </a:p>
              <a:p>
                <a:r>
                  <a:rPr lang="en-US" dirty="0">
                    <a:latin typeface="+mn-lt"/>
                  </a:rPr>
                  <a:t>But, the Gaussian random projection algorithm requires application of a </a:t>
                </a:r>
                <a:r>
                  <a:rPr lang="en-US" dirty="0">
                    <a:latin typeface="+mn-lt"/>
                    <a:hlinkClick r:id="rId4"/>
                  </a:rPr>
                  <a:t>Gramm-Schmidt orthogonalization </a:t>
                </a:r>
                <a:r>
                  <a:rPr lang="en-US" dirty="0">
                    <a:latin typeface="+mn-lt"/>
                  </a:rPr>
                  <a:t>at each step of construction R </a:t>
                </a:r>
              </a:p>
              <a:p>
                <a:pPr lvl="1"/>
                <a:r>
                  <a:rPr lang="en-US" dirty="0">
                    <a:latin typeface="+mn-lt"/>
                  </a:rPr>
                  <a:t>Algorithm is </a:t>
                </a:r>
                <a:r>
                  <a:rPr lang="en-US" b="1" dirty="0">
                    <a:latin typeface="+mn-lt"/>
                  </a:rPr>
                  <a:t>computationally intensive</a:t>
                </a:r>
                <a:r>
                  <a:rPr lang="en-US" dirty="0">
                    <a:latin typeface="+mn-lt"/>
                  </a:rPr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5"/>
                <a:stretch>
                  <a:fillRect l="-1111" t="-200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02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Reduction of high-dimensional spaces to lower-dimensions is widely used in data mining</a:t>
            </a:r>
          </a:p>
          <a:p>
            <a:r>
              <a:rPr lang="en-US" dirty="0">
                <a:latin typeface="+mn-lt"/>
              </a:rPr>
              <a:t>We have already explored reduction of high dimensional spaces with LSH      </a:t>
            </a:r>
          </a:p>
          <a:p>
            <a:r>
              <a:rPr lang="en-US" dirty="0">
                <a:latin typeface="+mn-lt"/>
              </a:rPr>
              <a:t>Projection methods for high dimensions   </a:t>
            </a:r>
          </a:p>
          <a:p>
            <a:pPr lvl="1"/>
            <a:r>
              <a:rPr lang="en-US" dirty="0">
                <a:latin typeface="+mn-lt"/>
              </a:rPr>
              <a:t>Highly efficient alternative to PCA    </a:t>
            </a:r>
          </a:p>
          <a:p>
            <a:pPr lvl="1"/>
            <a:r>
              <a:rPr lang="en-US" dirty="0">
                <a:latin typeface="+mn-lt"/>
              </a:rPr>
              <a:t>Bounds on distance error  </a:t>
            </a:r>
          </a:p>
          <a:p>
            <a:r>
              <a:rPr lang="en-US" dirty="0">
                <a:latin typeface="+mn-lt"/>
              </a:rPr>
              <a:t>Manifold learning and visualization in high dimensions  </a:t>
            </a:r>
          </a:p>
          <a:p>
            <a:pPr lvl="1"/>
            <a:r>
              <a:rPr lang="en-US" dirty="0">
                <a:latin typeface="+mn-lt"/>
              </a:rPr>
              <a:t>Project to low dimensional manifold   </a:t>
            </a:r>
          </a:p>
          <a:p>
            <a:pPr lvl="1"/>
            <a:r>
              <a:rPr lang="en-US" dirty="0">
                <a:latin typeface="+mn-lt"/>
              </a:rPr>
              <a:t>Not distance preserving  </a:t>
            </a:r>
          </a:p>
          <a:p>
            <a:r>
              <a:rPr lang="en-US" dirty="0">
                <a:latin typeface="+mn-lt"/>
              </a:rPr>
              <a:t>Association models – next week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efficiently 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Selected random directions by simple probabilistic sampling </a:t>
                </a:r>
              </a:p>
              <a:p>
                <a:r>
                  <a:rPr lang="en-US" dirty="0" err="1">
                    <a:latin typeface="+mn-lt"/>
                    <a:hlinkClick r:id="rId3"/>
                  </a:rPr>
                  <a:t>Achliptas</a:t>
                </a:r>
                <a:r>
                  <a:rPr lang="en-US" dirty="0">
                    <a:latin typeface="+mn-lt"/>
                    <a:hlinkClick r:id="rId3"/>
                  </a:rPr>
                  <a:t>, 2001</a:t>
                </a:r>
                <a:r>
                  <a:rPr lang="en-US" dirty="0">
                    <a:latin typeface="+mn-lt"/>
                  </a:rPr>
                  <a:t> proposed </a:t>
                </a:r>
                <a:r>
                  <a:rPr lang="en-US" b="1" dirty="0">
                    <a:latin typeface="+mn-lt"/>
                  </a:rPr>
                  <a:t>database scale algorithm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elements of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 are randomly selected with the following probabilities,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=2/3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=1/6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Resulting projection is a reasonable approximation of the Gaussian random projection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4"/>
                <a:stretch>
                  <a:fillRect l="-1111" t="-2000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53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  <a:hlinkClick r:id="rId3"/>
                  </a:rPr>
                  <a:t>Johnson-</a:t>
                </a:r>
                <a:r>
                  <a:rPr lang="en-US" b="1" dirty="0" err="1">
                    <a:latin typeface="+mn-lt"/>
                    <a:hlinkClick r:id="rId3"/>
                  </a:rPr>
                  <a:t>Lindenstrauss</a:t>
                </a:r>
                <a:r>
                  <a:rPr lang="en-US" b="1" dirty="0">
                    <a:latin typeface="+mn-lt"/>
                    <a:hlinkClick r:id="rId3"/>
                  </a:rPr>
                  <a:t> lemma </a:t>
                </a:r>
                <a:r>
                  <a:rPr lang="en-US" dirty="0">
                    <a:latin typeface="+mn-lt"/>
                  </a:rPr>
                  <a:t>puts bounds on the error of random projections    </a:t>
                </a:r>
              </a:p>
              <a:p>
                <a:r>
                  <a:rPr lang="en-US" dirty="0">
                    <a:latin typeface="+mn-lt"/>
                  </a:rPr>
                  <a:t>For the simple case of a </a:t>
                </a:r>
                <a:r>
                  <a:rPr lang="en-US" b="1" dirty="0">
                    <a:latin typeface="+mn-lt"/>
                  </a:rPr>
                  <a:t>Euclidean space</a:t>
                </a:r>
                <a:r>
                  <a:rPr lang="en-US" dirty="0">
                    <a:latin typeface="+mn-lt"/>
                  </a:rPr>
                  <a:t> state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lemma: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are sample vectors in the original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Define a linear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error is then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The error in distance of a random projection,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dirty="0">
                    <a:latin typeface="+mn-lt"/>
                  </a:rPr>
                  <a:t>, is bounded </a:t>
                </a:r>
                <a:r>
                  <a:rPr lang="en-US" dirty="0">
                    <a:latin typeface="+mn-lt"/>
                  </a:rPr>
                  <a:t>by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4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8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lemma?  </a:t>
                </a:r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the random projection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: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want the random projection to be </a:t>
                </a:r>
                <a:r>
                  <a:rPr lang="en-US" b="1" dirty="0">
                    <a:latin typeface="+mn-lt"/>
                  </a:rPr>
                  <a:t>distance preserving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is the squared Euclidean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b="1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squared Euclidean distance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error is bounded by a factor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45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implications of the the Johnson-</a:t>
                </a:r>
                <a:r>
                  <a:rPr lang="en-US" dirty="0" err="1">
                    <a:latin typeface="+mn-lt"/>
                  </a:rPr>
                  <a:t>Lindenstrauss</a:t>
                </a:r>
                <a:r>
                  <a:rPr lang="en-US" dirty="0">
                    <a:latin typeface="+mn-lt"/>
                  </a:rPr>
                  <a:t> lemma for dimensionality reduction?  </a:t>
                </a:r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After a lot of algebra, relationship between acceptable distance error,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latin typeface="+mn-lt"/>
                  </a:rPr>
                  <a:t>, and reduction to lower dimensional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that random projection </a:t>
                </a:r>
                <a:r>
                  <a:rPr lang="en-US" b="1" dirty="0">
                    <a:latin typeface="+mn-lt"/>
                  </a:rPr>
                  <a:t>cannot work </a:t>
                </a:r>
                <a:r>
                  <a:rPr lang="en-US" dirty="0">
                    <a:latin typeface="+mn-lt"/>
                  </a:rPr>
                  <a:t>for data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Is an exponential trade-off between dimensionality reduction and preserving distance for fixed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5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919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Exponential trade-off between dimensionality reduction and preserving distance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1CCED-7804-CB50-FB5D-CFBD325B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6" y="1924051"/>
            <a:ext cx="5342083" cy="4324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0E3D0-12ED-0F5C-DD70-24CA66AE8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4051"/>
            <a:ext cx="5334462" cy="43132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0E428B-EA15-F649-0167-E098FC44FABA}"/>
              </a:ext>
            </a:extLst>
          </p:cNvPr>
          <p:cNvSpPr txBox="1">
            <a:spLocks/>
          </p:cNvSpPr>
          <p:nvPr/>
        </p:nvSpPr>
        <p:spPr>
          <a:xfrm>
            <a:off x="4152900" y="6459517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5"/>
              </a:rPr>
              <a:t>Credit: Scikit-Learn team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68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Projection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3412" y="961915"/>
            <a:ext cx="11525250" cy="62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does random projection compare to PCA?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4BCC477-6740-151F-5E6A-5EFEA8B5C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347436"/>
                  </p:ext>
                </p:extLst>
              </p:nvPr>
            </p:nvGraphicFramePr>
            <p:xfrm>
              <a:off x="781050" y="1719552"/>
              <a:ext cx="10629900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72114">
                      <a:extLst>
                        <a:ext uri="{9D8B030D-6E8A-4147-A177-3AD203B41FA5}">
                          <a16:colId xmlns:a16="http://schemas.microsoft.com/office/drawing/2014/main" val="2092246063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1736292855"/>
                        </a:ext>
                      </a:extLst>
                    </a:gridCol>
                    <a:gridCol w="3694408">
                      <a:extLst>
                        <a:ext uri="{9D8B030D-6E8A-4147-A177-3AD203B41FA5}">
                          <a16:colId xmlns:a16="http://schemas.microsoft.com/office/drawing/2014/main" val="21668403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Random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5946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Preserves distance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0931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0407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Minimum number of sample space dimensions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Works for most any sample space,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8839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Applicable to high-dimensional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but slow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867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Produces spherical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613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Projection to orthogonal 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1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Works for nonlinear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kernel 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Only using tensor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257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Fails on aligned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2099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E4BCC477-6740-151F-5E6A-5EFEA8B5C9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2347436"/>
                  </p:ext>
                </p:extLst>
              </p:nvPr>
            </p:nvGraphicFramePr>
            <p:xfrm>
              <a:off x="781050" y="1719552"/>
              <a:ext cx="10629900" cy="484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72114">
                      <a:extLst>
                        <a:ext uri="{9D8B030D-6E8A-4147-A177-3AD203B41FA5}">
                          <a16:colId xmlns:a16="http://schemas.microsoft.com/office/drawing/2014/main" val="2092246063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1736292855"/>
                        </a:ext>
                      </a:extLst>
                    </a:gridCol>
                    <a:gridCol w="3694408">
                      <a:extLst>
                        <a:ext uri="{9D8B030D-6E8A-4147-A177-3AD203B41FA5}">
                          <a16:colId xmlns:a16="http://schemas.microsoft.com/office/drawing/2014/main" val="216684036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Random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5946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Preserves distance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09318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Complexity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340" t="-210667" r="-130000" b="-7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954" t="-210667" r="-825" b="-79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40777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Minimum number of sample space dimensions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2340" t="-172593" r="-130000" b="-33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7954" t="-172593" r="-825" b="-33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883990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Applicable to high-dimensional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but slow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8676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Produces spherical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36130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Projection to orthogonal 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08213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Works for nonlinear spaces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Yes, kernel PCA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Only using tensor projection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02570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Fails on aligned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209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7332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Manifold Learning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9930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Manifold Learning</a:t>
            </a:r>
            <a:endParaRPr lang="en-US" sz="4000" dirty="0">
              <a:latin typeface="Script MT Bold" panose="030406020406070809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data from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Manifold Learning </a:t>
            </a:r>
            <a:r>
              <a:rPr lang="en-US" dirty="0">
                <a:latin typeface="+mn-lt"/>
              </a:rPr>
              <a:t>finds projection of high-dimensional space onto a </a:t>
            </a:r>
            <a:r>
              <a:rPr lang="en-US" b="1" dirty="0">
                <a:latin typeface="+mn-lt"/>
              </a:rPr>
              <a:t>low-dimensional manifold – </a:t>
            </a:r>
            <a:r>
              <a:rPr lang="en-US" dirty="0">
                <a:latin typeface="+mn-lt"/>
              </a:rPr>
              <a:t>lesson on dimensionality reduction </a:t>
            </a:r>
          </a:p>
          <a:p>
            <a:r>
              <a:rPr lang="en-US" dirty="0">
                <a:latin typeface="+mn-lt"/>
              </a:rPr>
              <a:t>Many commonly used unsupervised methods</a:t>
            </a:r>
          </a:p>
          <a:p>
            <a:pPr lvl="1"/>
            <a:r>
              <a:rPr lang="en-US" dirty="0">
                <a:latin typeface="+mn-lt"/>
              </a:rPr>
              <a:t>Spectral embedding</a:t>
            </a:r>
          </a:p>
          <a:p>
            <a:pPr lvl="1"/>
            <a:r>
              <a:rPr lang="en-US" dirty="0">
                <a:latin typeface="+mn-lt"/>
              </a:rPr>
              <a:t>t-distributed Stochastic Neighbor Embedding (t-SNE)</a:t>
            </a:r>
          </a:p>
          <a:p>
            <a:pPr lvl="1"/>
            <a:r>
              <a:rPr lang="en-US" dirty="0">
                <a:latin typeface="+mn-lt"/>
              </a:rPr>
              <a:t>…..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Scikit-Learn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72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A </a:t>
            </a:r>
            <a:r>
              <a:rPr lang="en-US" b="1" dirty="0">
                <a:cs typeface="Segoe UI" panose="020B0502040204020203" pitchFamily="34" charset="0"/>
              </a:rPr>
              <a:t>manifold is a low dimensional surface </a:t>
            </a:r>
            <a:r>
              <a:rPr lang="en-US" dirty="0">
                <a:cs typeface="Segoe UI" panose="020B0502040204020203" pitchFamily="34" charset="0"/>
              </a:rPr>
              <a:t>in a high-dimensional space 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Linear manifold is a hyperplane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Nonlinear manifolds for more complex embeddings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Often used as a visualization technique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Human perception generally fails beyond a few dimensions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to a manifold creates low-dimensional projection of complex data relationships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17428"/>
                <a:ext cx="11525250" cy="54583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Map high-dimensional space to a </a:t>
                </a:r>
                <a:r>
                  <a:rPr lang="en-US" b="1" dirty="0">
                    <a:cs typeface="Segoe UI" panose="020B0502040204020203" pitchFamily="34" charset="0"/>
                  </a:rPr>
                  <a:t>low dimensional manifold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Start with </a:t>
                </a:r>
                <a:r>
                  <a:rPr lang="en-US" b="1" dirty="0">
                    <a:cs typeface="Segoe UI" panose="020B0502040204020203" pitchFamily="34" charset="0"/>
                  </a:rPr>
                  <a:t>samples in a high dimensional space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r>
                  <a:rPr lang="en-US" b="1" dirty="0">
                    <a:cs typeface="Segoe UI" panose="020B0502040204020203" pitchFamily="34" charset="0"/>
                  </a:rPr>
                  <a:t>Map to low dimensional space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 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Points with </a:t>
                </a:r>
                <a:r>
                  <a:rPr lang="en-US" b="1" dirty="0">
                    <a:cs typeface="Segoe UI" panose="020B0502040204020203" pitchFamily="34" charset="0"/>
                  </a:rPr>
                  <a:t>high similarity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should be close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Mapping is </a:t>
                </a:r>
                <a:r>
                  <a:rPr lang="en-US" b="1" dirty="0">
                    <a:cs typeface="Segoe UI" panose="020B0502040204020203" pitchFamily="34" charset="0"/>
                  </a:rPr>
                  <a:t>not similarity preserving</a:t>
                </a:r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Not clustering algorithms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b="1" dirty="0">
                    <a:cs typeface="Segoe UI" panose="020B0502040204020203" pitchFamily="34" charset="0"/>
                  </a:rPr>
                  <a:t>Visualize similarity of samples </a:t>
                </a:r>
                <a:r>
                  <a:rPr lang="en-US" dirty="0">
                    <a:cs typeface="Segoe UI" panose="020B0502040204020203" pitchFamily="34" charset="0"/>
                  </a:rPr>
                  <a:t>on manifold 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Samples close together have greater similarity  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Groups of similar points may separate – not clusters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17428"/>
                <a:ext cx="11525250" cy="5458357"/>
              </a:xfrm>
              <a:blipFill>
                <a:blip r:embed="rId2"/>
                <a:stretch>
                  <a:fillRect l="-1058" t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96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Many algorithms have been developed   </a:t>
            </a:r>
          </a:p>
          <a:p>
            <a:r>
              <a:rPr lang="en-US" dirty="0">
                <a:cs typeface="Segoe UI" panose="020B0502040204020203" pitchFamily="34" charset="0"/>
                <a:hlinkClick r:id="rId2"/>
              </a:rPr>
              <a:t>Scikit-Learn supports 8 algorithms</a:t>
            </a:r>
            <a:r>
              <a:rPr lang="en-US" dirty="0">
                <a:cs typeface="Segoe UI" panose="020B0502040204020203" pitchFamily="34" charset="0"/>
              </a:rPr>
              <a:t> + PCA  </a:t>
            </a:r>
          </a:p>
          <a:p>
            <a:r>
              <a:rPr lang="en-US" dirty="0">
                <a:cs typeface="Segoe UI" panose="020B0502040204020203" pitchFamily="34" charset="0"/>
              </a:rPr>
              <a:t>Projection of first 2 or 3 PCs is on a </a:t>
            </a:r>
            <a:r>
              <a:rPr lang="en-US" b="1" dirty="0">
                <a:cs typeface="Segoe UI" panose="020B0502040204020203" pitchFamily="34" charset="0"/>
              </a:rPr>
              <a:t>linear manifold or hyperplane</a:t>
            </a:r>
            <a:r>
              <a:rPr lang="en-US" dirty="0">
                <a:cs typeface="Segoe UI" panose="020B0502040204020203" pitchFamily="34" charset="0"/>
              </a:rPr>
              <a:t>   </a:t>
            </a:r>
          </a:p>
          <a:p>
            <a:r>
              <a:rPr lang="en-US" dirty="0">
                <a:cs typeface="Segoe UI" panose="020B0502040204020203" pitchFamily="34" charset="0"/>
              </a:rPr>
              <a:t>We will look at two </a:t>
            </a:r>
            <a:r>
              <a:rPr lang="en-US" b="1" dirty="0">
                <a:cs typeface="Segoe UI" panose="020B0502040204020203" pitchFamily="34" charset="0"/>
              </a:rPr>
              <a:t>unsupervised algorithms </a:t>
            </a:r>
            <a:r>
              <a:rPr lang="en-US" dirty="0">
                <a:cs typeface="Segoe UI" panose="020B0502040204020203" pitchFamily="34" charset="0"/>
              </a:rPr>
              <a:t>in detail: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Spectral embedding 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t-distributed Stochastic Neighbor Embedding, t-SNE   </a:t>
            </a:r>
          </a:p>
          <a:p>
            <a:r>
              <a:rPr lang="en-US" dirty="0">
                <a:cs typeface="Segoe UI" panose="020B0502040204020203" pitchFamily="34" charset="0"/>
              </a:rPr>
              <a:t>Also some </a:t>
            </a:r>
            <a:r>
              <a:rPr lang="en-US" b="1" dirty="0">
                <a:cs typeface="Segoe UI" panose="020B0502040204020203" pitchFamily="34" charset="0"/>
              </a:rPr>
              <a:t>supervised algorithms</a:t>
            </a:r>
            <a:r>
              <a:rPr lang="en-US" dirty="0">
                <a:cs typeface="Segoe UI" panose="020B0502040204020203" pitchFamily="34" charset="0"/>
              </a:rPr>
              <a:t> like UMAP 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We will not discuss in this course   </a:t>
            </a:r>
          </a:p>
          <a:p>
            <a:pPr lvl="1"/>
            <a:endParaRPr lang="en-US" dirty="0">
              <a:cs typeface="Segoe UI" panose="020B0502040204020203" pitchFamily="34" charset="0"/>
            </a:endParaRP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Spectral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cs typeface="Segoe UI" panose="020B0502040204020203" pitchFamily="34" charset="0"/>
              </a:rPr>
              <a:t>Spectral embedding</a:t>
            </a:r>
            <a:r>
              <a:rPr lang="en-US" dirty="0">
                <a:cs typeface="Segoe UI" panose="020B0502040204020203" pitchFamily="34" charset="0"/>
              </a:rPr>
              <a:t> uses graph-based construction 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Creates a low-dimensional map of high dimensional space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Closely related to spectral clustering algorithm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Uses </a:t>
            </a:r>
            <a:r>
              <a:rPr lang="en-US" dirty="0" err="1">
                <a:cs typeface="Segoe UI" panose="020B0502040204020203" pitchFamily="34" charset="0"/>
              </a:rPr>
              <a:t>eigendecomposition</a:t>
            </a:r>
            <a:r>
              <a:rPr lang="en-US" dirty="0">
                <a:cs typeface="Segoe UI" panose="020B0502040204020203" pitchFamily="34" charset="0"/>
              </a:rPr>
              <a:t> of graph Laplacian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Maps to </a:t>
            </a:r>
            <a:r>
              <a:rPr lang="en-US" b="1" dirty="0">
                <a:cs typeface="Segoe UI" panose="020B0502040204020203" pitchFamily="34" charset="0"/>
              </a:rPr>
              <a:t>nonlinear manifold </a:t>
            </a:r>
            <a:r>
              <a:rPr lang="en-US" dirty="0">
                <a:cs typeface="Segoe UI" panose="020B0502040204020203" pitchFamily="34" charset="0"/>
              </a:rPr>
              <a:t>from high-dimensional space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  <a:hlinkClick r:id="rId2"/>
              </a:rPr>
              <a:t>Supported in Scikit-Learn</a:t>
            </a:r>
            <a:r>
              <a:rPr lang="en-US" dirty="0">
                <a:cs typeface="Segoe UI" panose="020B0502040204020203" pitchFamily="34" charset="0"/>
              </a:rPr>
              <a:t> 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Spectral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cs typeface="Segoe UI" panose="020B0502040204020203" pitchFamily="34" charset="0"/>
                  </a:rPr>
                  <a:t>Spectral embedding</a:t>
                </a:r>
                <a:r>
                  <a:rPr lang="en-US" dirty="0">
                    <a:cs typeface="Segoe UI" panose="020B0502040204020203" pitchFamily="34" charset="0"/>
                  </a:rPr>
                  <a:t> uses graph-based construction    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Construct undirected weighted graph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Similarity as edge weights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nearest neighbor methods for scalable sparse graph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Or, use radial basis functions, RBF  </a:t>
                </a: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or unnormalized graph Laplacian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association matrix, </a:t>
                </a:r>
                <a:r>
                  <a:rPr lang="en-US" i="1" dirty="0">
                    <a:cs typeface="Segoe UI" panose="020B0502040204020203" pitchFamily="34" charset="0"/>
                  </a:rPr>
                  <a:t>A</a:t>
                </a:r>
                <a:r>
                  <a:rPr lang="en-US" dirty="0">
                    <a:cs typeface="Segoe UI" panose="020B0502040204020203" pitchFamily="34" charset="0"/>
                  </a:rPr>
                  <a:t>, and degree matrix, </a:t>
                </a:r>
                <a:r>
                  <a:rPr lang="en-US" i="1" dirty="0">
                    <a:cs typeface="Segoe UI" panose="020B0502040204020203" pitchFamily="34" charset="0"/>
                  </a:rPr>
                  <a:t>D</a:t>
                </a:r>
                <a:r>
                  <a:rPr lang="en-US" dirty="0">
                    <a:cs typeface="Segoe UI" panose="020B0502040204020203" pitchFamily="34" charset="0"/>
                  </a:rPr>
                  <a:t>   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Partial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Only need first 2 or 3 eigenvalues and eigenvectors for 2 or 3 dimensional manifold</a:t>
                </a:r>
              </a:p>
              <a:p>
                <a:pPr lvl="1"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111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45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 is a computationally intensive but highly effective manifold learning algorithm, </a:t>
                </a:r>
                <a:r>
                  <a:rPr lang="en-US" dirty="0">
                    <a:cs typeface="Segoe UI" panose="020B0502040204020203" pitchFamily="34" charset="0"/>
                    <a:hlinkClick r:id="rId2"/>
                  </a:rPr>
                  <a:t>van der </a:t>
                </a:r>
                <a:r>
                  <a:rPr lang="en-US" dirty="0" err="1">
                    <a:cs typeface="Segoe UI" panose="020B0502040204020203" pitchFamily="34" charset="0"/>
                    <a:hlinkClick r:id="rId2"/>
                  </a:rPr>
                  <a:t>Maaten</a:t>
                </a:r>
                <a:r>
                  <a:rPr lang="en-US" dirty="0">
                    <a:cs typeface="Segoe UI" panose="020B0502040204020203" pitchFamily="34" charset="0"/>
                    <a:hlinkClick r:id="rId2"/>
                  </a:rPr>
                  <a:t> and Hinton, 2008</a:t>
                </a:r>
                <a:r>
                  <a:rPr lang="en-US" dirty="0">
                    <a:cs typeface="Segoe UI" panose="020B0502040204020203" pitchFamily="34" charset="0"/>
                  </a:rPr>
                  <a:t>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Similarity based on t probability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Mapping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groups of samples having similar probability distributions 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Two step algorithm      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similarity as probabilities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on sparse graph    </a:t>
                </a:r>
              </a:p>
              <a:p>
                <a:pPr marL="914400" lvl="1" indent="-457200">
                  <a:buFont typeface="+mj-lt"/>
                  <a:buAutoNum type="arabicPeriod"/>
                  <a:tabLst>
                    <a:tab pos="7543800" algn="l"/>
                  </a:tabLst>
                </a:pPr>
                <a:r>
                  <a:rPr lang="en-US" b="1" dirty="0">
                    <a:cs typeface="Segoe UI" panose="020B0502040204020203" pitchFamily="34" charset="0"/>
                  </a:rPr>
                  <a:t>Minimize dissimilarity between distributions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to create low dimensional projection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Number of nearest neighbors is the </a:t>
                </a:r>
                <a:r>
                  <a:rPr lang="en-US" b="1" dirty="0">
                    <a:cs typeface="Segoe UI" panose="020B0502040204020203" pitchFamily="34" charset="0"/>
                  </a:rPr>
                  <a:t>perplexity</a:t>
                </a:r>
                <a:r>
                  <a:rPr lang="en-US" dirty="0">
                    <a:cs typeface="Segoe UI" panose="020B0502040204020203" pitchFamily="34" charset="0"/>
                  </a:rPr>
                  <a:t> of the graph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3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0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similarity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using </a:t>
                </a:r>
                <a:r>
                  <a:rPr lang="en-US" b="1" dirty="0">
                    <a:cs typeface="Segoe UI" panose="020B0502040204020203" pitchFamily="34" charset="0"/>
                  </a:rPr>
                  <a:t>conditional probabilities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given the denominator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29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conditional probability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compute the </a:t>
                </a:r>
                <a:r>
                  <a:rPr lang="en-US" b="1" dirty="0">
                    <a:cs typeface="Segoe UI" panose="020B0502040204020203" pitchFamily="34" charset="0"/>
                  </a:rPr>
                  <a:t>unconditional probability </a:t>
                </a:r>
                <a:r>
                  <a:rPr lang="en-US" dirty="0">
                    <a:cs typeface="Segoe UI" panose="020B0502040204020203" pitchFamily="34" charset="0"/>
                  </a:rPr>
                  <a:t>as: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526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Compute normalized similarity between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the t-</a:t>
                </a:r>
                <a:r>
                  <a:rPr lang="en-US" b="1" dirty="0">
                    <a:cs typeface="Segoe UI" panose="020B0502040204020203" pitchFamily="34" charset="0"/>
                  </a:rPr>
                  <a:t>conditional probability </a:t>
                </a:r>
                <a:r>
                  <a:rPr lang="en-US" dirty="0"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</a:t>
                </a:r>
                <a:r>
                  <a:rPr lang="en-US" b="1" dirty="0">
                    <a:cs typeface="Segoe UI" panose="020B0502040204020203" pitchFamily="34" charset="0"/>
                  </a:rPr>
                  <a:t>t-distributed with 1-DOF</a:t>
                </a:r>
                <a:r>
                  <a:rPr lang="en-US" dirty="0">
                    <a:cs typeface="Segoe UI" panose="020B0502040204020203" pitchFamily="34" charset="0"/>
                  </a:rPr>
                  <a:t>, aka the </a:t>
                </a:r>
                <a:r>
                  <a:rPr lang="en-US" b="1" dirty="0">
                    <a:cs typeface="Segoe UI" panose="020B0502040204020203" pitchFamily="34" charset="0"/>
                  </a:rPr>
                  <a:t>Cauchy distribution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00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38359"/>
                <a:ext cx="5002383" cy="543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</a:t>
                </a:r>
                <a:r>
                  <a:rPr lang="en-US" b="1" dirty="0">
                    <a:cs typeface="Segoe UI" panose="020B0502040204020203" pitchFamily="34" charset="0"/>
                  </a:rPr>
                  <a:t>t-distributed with 1-DOF</a:t>
                </a:r>
                <a:r>
                  <a:rPr lang="en-US" dirty="0">
                    <a:cs typeface="Segoe UI" panose="020B0502040204020203" pitchFamily="34" charset="0"/>
                  </a:rPr>
                  <a:t>, aka the </a:t>
                </a:r>
                <a:r>
                  <a:rPr lang="en-US" b="1" dirty="0">
                    <a:cs typeface="Segoe UI" panose="020B0502040204020203" pitchFamily="34" charset="0"/>
                  </a:rPr>
                  <a:t>Cauchy distribution </a:t>
                </a:r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b="1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38359"/>
                <a:ext cx="5002383" cy="5437426"/>
              </a:xfrm>
              <a:blipFill>
                <a:blip r:embed="rId2"/>
                <a:stretch>
                  <a:fillRect l="-2436" t="-1794" r="-4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C6CD5AA-1C0A-6951-F2DE-73C0FB44E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740" y="1907178"/>
            <a:ext cx="6822759" cy="40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12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38359"/>
            <a:ext cx="5002383" cy="543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t-SNE based on t-distributed similarity     </a:t>
            </a:r>
            <a:endParaRPr lang="en-US" sz="2800" b="1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Why is the t-distribution a good choice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Notice that for the Normal distribution probability low for samples far from the center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t-distribution has reasonable probability further from center 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t-distribution with 1 DOF has heaviest tail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CD5AA-1C0A-6951-F2DE-73C0FB44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740" y="1907178"/>
            <a:ext cx="6822759" cy="40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2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What the distribution on the manifold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to match the distribution in sample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closely as possible  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</a:t>
                </a:r>
                <a:r>
                  <a:rPr lang="en-US" dirty="0">
                    <a:cs typeface="Segoe UI" panose="020B0502040204020203" pitchFamily="34" charset="0"/>
                  </a:rPr>
                  <a:t>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However, KL divergence is an asymmetric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  <m:r>
                      <m:rPr>
                        <m:brk m:alnAt="9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4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KL divergence is based 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on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  <a:hlinkClick r:id="rId3"/>
                  </a:rPr>
                  <a:t>Shannon Entropy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For information content of set of samples 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, the Shannon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In terms of probabilities we can express Shannon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What are some properties of Shannon entropy   </a:t>
                </a: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The less predictable the outcome the higher the entropy   </a:t>
                </a: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Example: if outcome is always the same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Example: if outcome is completely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𝑚𝑎𝑥𝑖𝑚𝑢𝑚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  <a:blipFill>
                <a:blip r:embed="rId4"/>
                <a:stretch>
                  <a:fillRect l="-1058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4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9349-62D4-418A-8328-7BCEB2B0A9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5431" y="2595707"/>
            <a:ext cx="5945541" cy="1666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Understanding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Shannon Entropy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Example: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binomially distributed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events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FEBBA-1D4E-4811-8447-18AB19D6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84" y="1528338"/>
            <a:ext cx="4894980" cy="43315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0A4CDA8-CAD4-A0FA-D3BF-2A942C653D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5771" y="5922700"/>
                <a:ext cx="6693407" cy="935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Arial" panose="020B0604020202020204" pitchFamily="34" charset="0"/>
                  <a:buChar char="•"/>
                  <a:defRPr sz="2800" b="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Events with known outcome have </a:t>
                </a:r>
                <a:r>
                  <a:rPr lang="en-US" b="1" dirty="0">
                    <a:latin typeface="+mn-lt"/>
                    <a:cs typeface="Segoe UI" panose="020B0502040204020203" pitchFamily="34" charset="0"/>
                  </a:rPr>
                  <a:t>0 entropy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={0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1}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0A4CDA8-CAD4-A0FA-D3BF-2A942C65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71" y="5922700"/>
                <a:ext cx="6693407" cy="935300"/>
              </a:xfrm>
              <a:prstGeom prst="rect">
                <a:avLst/>
              </a:prstGeom>
              <a:blipFill>
                <a:blip r:embed="rId4"/>
                <a:stretch>
                  <a:fillRect l="-1275" t="-11111" r="-2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4216341-BA23-D10C-BEA6-61AE25996B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5227" y="407759"/>
                <a:ext cx="6473950" cy="935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Arial" panose="020B0604020202020204" pitchFamily="34" charset="0"/>
                  <a:buChar char="•"/>
                  <a:defRPr sz="2800" b="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Events with random outcome have </a:t>
                </a:r>
                <a:r>
                  <a:rPr lang="en-US" b="1" dirty="0">
                    <a:latin typeface="+mn-lt"/>
                    <a:cs typeface="Segoe UI" panose="020B0502040204020203" pitchFamily="34" charset="0"/>
                  </a:rPr>
                  <a:t>maximum entropy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=0.5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4216341-BA23-D10C-BEA6-61AE2599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227" y="407759"/>
                <a:ext cx="6473950" cy="935300"/>
              </a:xfrm>
              <a:prstGeom prst="rect">
                <a:avLst/>
              </a:prstGeom>
              <a:blipFill>
                <a:blip r:embed="rId5"/>
                <a:stretch>
                  <a:fillRect t="-1111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B9B84-A16F-AD25-8FF2-19661B82D9B8}"/>
              </a:ext>
            </a:extLst>
          </p:cNvPr>
          <p:cNvCxnSpPr>
            <a:cxnSpLocks/>
          </p:cNvCxnSpPr>
          <p:nvPr/>
        </p:nvCxnSpPr>
        <p:spPr>
          <a:xfrm>
            <a:off x="9232827" y="1245702"/>
            <a:ext cx="0" cy="42111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67CCC9-A601-0150-AADF-5056CD99088E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247273" y="5329662"/>
            <a:ext cx="1455202" cy="5930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90236-F041-42C0-73B0-83576CD5CD9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702475" y="5361195"/>
            <a:ext cx="2442755" cy="5615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A70B593-3411-8BFC-B8CB-7B4583F33049}"/>
              </a:ext>
            </a:extLst>
          </p:cNvPr>
          <p:cNvSpPr txBox="1">
            <a:spLocks/>
          </p:cNvSpPr>
          <p:nvPr/>
        </p:nvSpPr>
        <p:spPr>
          <a:xfrm>
            <a:off x="730432" y="6166909"/>
            <a:ext cx="3055230" cy="352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  <a:hlinkClick r:id="rId6"/>
              </a:rPr>
              <a:t>Credit: Wikipedia commons</a:t>
            </a:r>
            <a:endParaRPr lang="en-US" dirty="0">
              <a:latin typeface="+mn-lt"/>
            </a:endParaRPr>
          </a:p>
          <a:p>
            <a:pPr lvl="1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0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KL divergence is based 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on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Shannon Entropy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Expanding: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4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𝐶𝑟𝑜𝑠𝑠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𝐸𝑛𝑡𝑟𝑜𝑝𝑦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Notice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probability in the sample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constant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  <a:blipFill>
                <a:blip r:embed="rId3"/>
                <a:stretch>
                  <a:fillRect l="-1058" t="-198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5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3A2-598A-4DD7-80C8-2809430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222480"/>
            <a:ext cx="11524432" cy="10232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KL Divergence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What are the properties of KL divergence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is minimized and the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approaches the sample distribution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In other words minimizing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maps to the desired distribution on the manifold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79349-62D4-418A-8328-7BCEB2B0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90845"/>
                <a:ext cx="11525250" cy="5210931"/>
              </a:xfrm>
              <a:blipFill>
                <a:blip r:embed="rId3"/>
                <a:stretch>
                  <a:fillRect l="-1058" t="-198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9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with </a:t>
                </a:r>
                <a:r>
                  <a:rPr lang="en-US" b="1" dirty="0">
                    <a:cs typeface="Segoe UI" panose="020B0502040204020203" pitchFamily="34" charset="0"/>
                  </a:rPr>
                  <a:t>unconditional probabilities </a:t>
                </a:r>
                <a:r>
                  <a:rPr lang="en-US" dirty="0">
                    <a:cs typeface="Segoe UI" panose="020B0502040204020203" pitchFamily="34" charset="0"/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/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12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𝑒𝑥𝑝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/2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𝑒𝑥𝑝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/2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0804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gradient descent to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gradient: 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8421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t-SNE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t-SNE based on t-distributed similarity     </a:t>
                </a:r>
                <a:endParaRPr lang="en-US" sz="2800" b="1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Better, measure the difference between distributions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</a:t>
                </a:r>
                <a:r>
                  <a:rPr lang="en-US" b="1" dirty="0">
                    <a:cs typeface="Segoe UI" panose="020B0502040204020203" pitchFamily="34" charset="0"/>
                  </a:rPr>
                  <a:t>symmetric </a:t>
                </a:r>
                <a:r>
                  <a:rPr lang="en-US" b="1" dirty="0" err="1">
                    <a:cs typeface="Segoe UI" panose="020B0502040204020203" pitchFamily="34" charset="0"/>
                  </a:rPr>
                  <a:t>Kullback-Leibler</a:t>
                </a:r>
                <a:r>
                  <a:rPr lang="en-US" b="1" dirty="0">
                    <a:cs typeface="Segoe UI" panose="020B0502040204020203" pitchFamily="34" charset="0"/>
                  </a:rPr>
                  <a:t> divergence: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𝐾𝐿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||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𝑙𝑜𝑔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||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gradient descent to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With gradient:    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=4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561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 t-SNE vs. PCA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78239" y="3010563"/>
            <a:ext cx="4438068" cy="666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Use the pixel values of handwritten MNIST digits dataset</a:t>
            </a:r>
            <a:endParaRPr lang="en-US" sz="2800" b="1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AD072-9648-5945-BD0A-EBDD4711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265" y="1000403"/>
            <a:ext cx="5761025" cy="57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39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 t-SNE vs. PCA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2337" y="1072036"/>
            <a:ext cx="4407844" cy="4850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cs typeface="Segoe UI" panose="020B0502040204020203" pitchFamily="34" charset="0"/>
              </a:rPr>
              <a:t>First 2 PCs, linear manifold</a:t>
            </a:r>
            <a:endParaRPr lang="en-US" sz="2800" b="1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905348-5605-178C-3D12-FB8467D1A125}"/>
              </a:ext>
            </a:extLst>
          </p:cNvPr>
          <p:cNvSpPr txBox="1">
            <a:spLocks/>
          </p:cNvSpPr>
          <p:nvPr/>
        </p:nvSpPr>
        <p:spPr>
          <a:xfrm>
            <a:off x="7331301" y="1103388"/>
            <a:ext cx="4407844" cy="4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cs typeface="Segoe UI" panose="020B0502040204020203" pitchFamily="34" charset="0"/>
              </a:rPr>
              <a:t>t-SNE</a:t>
            </a:r>
            <a:r>
              <a:rPr lang="en-US">
                <a:cs typeface="Segoe UI" panose="020B0502040204020203" pitchFamily="34" charset="0"/>
              </a:rPr>
              <a:t>, perplexity = 50</a:t>
            </a:r>
            <a:endParaRPr lang="en-US" b="1" dirty="0"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A50470-57CB-997C-4E4E-2979D4F0C35B}"/>
              </a:ext>
            </a:extLst>
          </p:cNvPr>
          <p:cNvSpPr txBox="1">
            <a:spLocks/>
          </p:cNvSpPr>
          <p:nvPr/>
        </p:nvSpPr>
        <p:spPr>
          <a:xfrm>
            <a:off x="3810426" y="6429903"/>
            <a:ext cx="4407844" cy="3365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cs typeface="Segoe UI" panose="020B0502040204020203" pitchFamily="34" charset="0"/>
                <a:hlinkClick r:id="rId2"/>
              </a:rPr>
              <a:t>From blog post by Andrey </a:t>
            </a:r>
            <a:r>
              <a:rPr lang="en-US" dirty="0" err="1">
                <a:cs typeface="Segoe UI" panose="020B0502040204020203" pitchFamily="34" charset="0"/>
                <a:hlinkClick r:id="rId2"/>
              </a:rPr>
              <a:t>Violante</a:t>
            </a:r>
            <a:endParaRPr lang="en-US" b="1" dirty="0"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72F7E0-6805-5771-5156-E1549D27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9394"/>
            <a:ext cx="5013960" cy="4810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AFB9FB-F4C4-675F-E772-04E851E6D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61" y="1702859"/>
            <a:ext cx="4915395" cy="45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15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Review of high-dimensional spaces and the </a:t>
            </a:r>
            <a:r>
              <a:rPr lang="en-US" sz="2800" dirty="0">
                <a:latin typeface="Script MT Bold" panose="03040602040607080904" pitchFamily="66" charset="0"/>
              </a:rPr>
              <a:t>Curse of Dimensionality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Projection methods for high dimensions   </a:t>
            </a:r>
          </a:p>
          <a:p>
            <a:pPr lvl="1"/>
            <a:r>
              <a:rPr lang="en-US" dirty="0">
                <a:latin typeface="+mn-lt"/>
              </a:rPr>
              <a:t>Highly efficient alternative to PCA    </a:t>
            </a:r>
          </a:p>
          <a:p>
            <a:pPr lvl="1"/>
            <a:r>
              <a:rPr lang="en-US" dirty="0">
                <a:latin typeface="+mn-lt"/>
              </a:rPr>
              <a:t>Bounds on distance error  </a:t>
            </a:r>
          </a:p>
          <a:p>
            <a:r>
              <a:rPr lang="en-US" dirty="0">
                <a:latin typeface="+mn-lt"/>
              </a:rPr>
              <a:t>Manifold learning and visualization in high dimensions  </a:t>
            </a:r>
          </a:p>
          <a:p>
            <a:pPr lvl="1"/>
            <a:r>
              <a:rPr lang="en-US" dirty="0">
                <a:latin typeface="+mn-lt"/>
              </a:rPr>
              <a:t>Project to low dimensional manifold   </a:t>
            </a:r>
          </a:p>
          <a:p>
            <a:pPr lvl="1"/>
            <a:r>
              <a:rPr lang="en-US" dirty="0">
                <a:latin typeface="+mn-lt"/>
              </a:rPr>
              <a:t>Not distance preserving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vector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21767</TotalTime>
  <Words>2635</Words>
  <Application>Microsoft Office PowerPoint</Application>
  <PresentationFormat>Widescreen</PresentationFormat>
  <Paragraphs>445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Projection Methods </vt:lpstr>
      <vt:lpstr>Random Projection Methods </vt:lpstr>
      <vt:lpstr>Random Projection Methods </vt:lpstr>
      <vt:lpstr>Random Projection Methods </vt:lpstr>
      <vt:lpstr>Random Projection Methods </vt:lpstr>
      <vt:lpstr>Subspace Projection Methods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Random Projection Methods </vt:lpstr>
      <vt:lpstr>Manifold Learning </vt:lpstr>
      <vt:lpstr>Manifold Learning</vt:lpstr>
      <vt:lpstr>Manifold Learning</vt:lpstr>
      <vt:lpstr>Manifold Learning</vt:lpstr>
      <vt:lpstr>Manifold Learning</vt:lpstr>
      <vt:lpstr>Spectral Embedding</vt:lpstr>
      <vt:lpstr>Spectral Embedding</vt:lpstr>
      <vt:lpstr>t-SNE  </vt:lpstr>
      <vt:lpstr>t-SNE  </vt:lpstr>
      <vt:lpstr>t-SNE  </vt:lpstr>
      <vt:lpstr>t-SNE  </vt:lpstr>
      <vt:lpstr>t-SNE  </vt:lpstr>
      <vt:lpstr>t-SNE  </vt:lpstr>
      <vt:lpstr>t-SNE  </vt:lpstr>
      <vt:lpstr>KL Divergence</vt:lpstr>
      <vt:lpstr>KL Divergence</vt:lpstr>
      <vt:lpstr>KL Divergence</vt:lpstr>
      <vt:lpstr>KL Divergence</vt:lpstr>
      <vt:lpstr>t-SNE  </vt:lpstr>
      <vt:lpstr>t-SNE  </vt:lpstr>
      <vt:lpstr>t-SNE  </vt:lpstr>
      <vt:lpstr>Example t-SNE vs. PCA  </vt:lpstr>
      <vt:lpstr>Example t-SNE vs. PCA 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982</cp:revision>
  <dcterms:created xsi:type="dcterms:W3CDTF">2020-07-25T22:15:22Z</dcterms:created>
  <dcterms:modified xsi:type="dcterms:W3CDTF">2023-04-18T18:26:01Z</dcterms:modified>
</cp:coreProperties>
</file>