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71"/>
  </p:notesMasterIdLst>
  <p:sldIdLst>
    <p:sldId id="275" r:id="rId3"/>
    <p:sldId id="603" r:id="rId4"/>
    <p:sldId id="627" r:id="rId5"/>
    <p:sldId id="605" r:id="rId6"/>
    <p:sldId id="710" r:id="rId7"/>
    <p:sldId id="712" r:id="rId8"/>
    <p:sldId id="705" r:id="rId9"/>
    <p:sldId id="606" r:id="rId10"/>
    <p:sldId id="626" r:id="rId11"/>
    <p:sldId id="639" r:id="rId12"/>
    <p:sldId id="718" r:id="rId13"/>
    <p:sldId id="604" r:id="rId14"/>
    <p:sldId id="672" r:id="rId15"/>
    <p:sldId id="607" r:id="rId16"/>
    <p:sldId id="752" r:id="rId17"/>
    <p:sldId id="753" r:id="rId18"/>
    <p:sldId id="713" r:id="rId19"/>
    <p:sldId id="619" r:id="rId20"/>
    <p:sldId id="706" r:id="rId21"/>
    <p:sldId id="620" r:id="rId22"/>
    <p:sldId id="621" r:id="rId23"/>
    <p:sldId id="670" r:id="rId24"/>
    <p:sldId id="686" r:id="rId25"/>
    <p:sldId id="622" r:id="rId26"/>
    <p:sldId id="623" r:id="rId27"/>
    <p:sldId id="750" r:id="rId28"/>
    <p:sldId id="667" r:id="rId29"/>
    <p:sldId id="751" r:id="rId30"/>
    <p:sldId id="714" r:id="rId31"/>
    <p:sldId id="637" r:id="rId32"/>
    <p:sldId id="638" r:id="rId33"/>
    <p:sldId id="640" r:id="rId34"/>
    <p:sldId id="630" r:id="rId35"/>
    <p:sldId id="625" r:id="rId36"/>
    <p:sldId id="628" r:id="rId37"/>
    <p:sldId id="629" r:id="rId38"/>
    <p:sldId id="668" r:id="rId39"/>
    <p:sldId id="631" r:id="rId40"/>
    <p:sldId id="722" r:id="rId41"/>
    <p:sldId id="723" r:id="rId42"/>
    <p:sldId id="724" r:id="rId43"/>
    <p:sldId id="725" r:id="rId44"/>
    <p:sldId id="726" r:id="rId45"/>
    <p:sldId id="728" r:id="rId46"/>
    <p:sldId id="721" r:id="rId47"/>
    <p:sldId id="644" r:id="rId48"/>
    <p:sldId id="689" r:id="rId49"/>
    <p:sldId id="715" r:id="rId50"/>
    <p:sldId id="719" r:id="rId51"/>
    <p:sldId id="688" r:id="rId52"/>
    <p:sldId id="645" r:id="rId53"/>
    <p:sldId id="707" r:id="rId54"/>
    <p:sldId id="708" r:id="rId55"/>
    <p:sldId id="709" r:id="rId56"/>
    <p:sldId id="736" r:id="rId57"/>
    <p:sldId id="633" r:id="rId58"/>
    <p:sldId id="687" r:id="rId59"/>
    <p:sldId id="659" r:id="rId60"/>
    <p:sldId id="729" r:id="rId61"/>
    <p:sldId id="684" r:id="rId62"/>
    <p:sldId id="685" r:id="rId63"/>
    <p:sldId id="755" r:id="rId64"/>
    <p:sldId id="720" r:id="rId65"/>
    <p:sldId id="734" r:id="rId66"/>
    <p:sldId id="662" r:id="rId67"/>
    <p:sldId id="663" r:id="rId68"/>
    <p:sldId id="665" r:id="rId69"/>
    <p:sldId id="669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2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775BF-0227-8DF0-8E30-9539A5AFB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6799A-9459-44C5-686E-1731CE2CC7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22AD2E-45FF-C5DC-3902-458E35137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38DF1-B648-D0E6-8761-EB46D913C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90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E18CF-8A18-AA55-55F6-851B6F4A3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A0501E-C536-101E-42CD-5941A34C9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B4FD81-A9D9-DD5E-978E-327B4521D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5167-0D3B-FA8B-A417-28A2238EF0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59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95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556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59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82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885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024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6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331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0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3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36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10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10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16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74A07-E6C7-3064-6DFE-8D020E919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4FF5CD-550F-A9A0-F453-6E7456635C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BC9F5F-C8DC-5B7C-7E3D-FE6206911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47FD0-96B6-A1E3-6649-23CAD493EF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583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07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pi/sklearn.metric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alinski-harabasz-index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037" y="983276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581" y="4041385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</a:t>
            </a:r>
            <a:r>
              <a:rPr lang="en-US" sz="1100"/>
              <a:t>, 2024, 2025,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</a:t>
            </a:r>
            <a:r>
              <a:rPr lang="en-US" b="1" dirty="0">
                <a:latin typeface="+mn-lt"/>
              </a:rPr>
              <a:t>no one best clustering model</a:t>
            </a:r>
            <a:r>
              <a:rPr lang="en-US" dirty="0">
                <a:latin typeface="+mn-lt"/>
              </a:rPr>
              <a:t>!</a:t>
            </a:r>
          </a:p>
          <a:p>
            <a:r>
              <a:rPr lang="en-US" dirty="0">
                <a:latin typeface="+mn-lt"/>
              </a:rPr>
              <a:t>Many classes of models </a:t>
            </a:r>
          </a:p>
          <a:p>
            <a:r>
              <a:rPr lang="en-US" dirty="0">
                <a:latin typeface="+mn-lt"/>
              </a:rPr>
              <a:t>Models seeking </a:t>
            </a:r>
            <a:r>
              <a:rPr lang="en-US" b="1" dirty="0">
                <a:latin typeface="+mn-lt"/>
              </a:rPr>
              <a:t>compactness</a:t>
            </a:r>
          </a:p>
          <a:p>
            <a:r>
              <a:rPr lang="en-US" dirty="0">
                <a:latin typeface="+mn-lt"/>
              </a:rPr>
              <a:t>Models seeking </a:t>
            </a:r>
            <a:r>
              <a:rPr lang="en-US" b="1" dirty="0">
                <a:latin typeface="+mn-lt"/>
              </a:rPr>
              <a:t>affinity</a:t>
            </a:r>
            <a:r>
              <a:rPr lang="en-US" dirty="0">
                <a:latin typeface="+mn-lt"/>
              </a:rPr>
              <a:t> between points</a:t>
            </a:r>
          </a:p>
          <a:p>
            <a:r>
              <a:rPr lang="en-US" dirty="0">
                <a:latin typeface="+mn-lt"/>
              </a:rPr>
              <a:t>Models seeking </a:t>
            </a:r>
            <a:r>
              <a:rPr lang="en-US" b="1" dirty="0">
                <a:latin typeface="+mn-lt"/>
              </a:rPr>
              <a:t>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Distance and Similarity Measures for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192209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Relationships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Multiple variables with </a:t>
            </a:r>
            <a:r>
              <a:rPr lang="en-US" dirty="0">
                <a:latin typeface="+mn-lt"/>
              </a:rPr>
              <a:t>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inherently </a:t>
            </a:r>
            <a:r>
              <a:rPr lang="en-US" sz="2800" b="1" dirty="0">
                <a:latin typeface="+mn-lt"/>
              </a:rPr>
              <a:t>multivariate</a:t>
            </a:r>
            <a:r>
              <a:rPr lang="en-US" sz="2800" dirty="0">
                <a:latin typeface="+mn-lt"/>
              </a:rPr>
              <a:t>    </a:t>
            </a:r>
          </a:p>
          <a:p>
            <a:pPr lvl="1"/>
            <a:r>
              <a:rPr lang="en-US" sz="2800" dirty="0">
                <a:latin typeface="+mn-lt"/>
              </a:rPr>
              <a:t>Distance is a </a:t>
            </a:r>
            <a:r>
              <a:rPr lang="en-US" sz="2800" b="1" dirty="0">
                <a:latin typeface="+mn-lt"/>
              </a:rPr>
              <a:t>scalar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or binary distance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Axioms of distance metrics </a:t>
                </a:r>
                <a:r>
                  <a:rPr lang="en-US" dirty="0">
                    <a:latin typeface="+mn-lt"/>
                  </a:rPr>
                  <a:t>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dissimilarity can be computed for </a:t>
                </a:r>
                <a:r>
                  <a:rPr lang="en-US" b="1" dirty="0">
                    <a:latin typeface="+mn-lt"/>
                  </a:rPr>
                  <a:t>numeric and ordinal variables </a:t>
                </a:r>
                <a:r>
                  <a:rPr lang="en-US" dirty="0">
                    <a:latin typeface="+mn-lt"/>
                  </a:rPr>
                  <a:t>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FF18B08-693D-4580-BC14-651EAF2C9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6990-C4F5-C5F4-414F-23F93022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ECEB9-946E-D155-ABF0-E864171D9AF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dissimilarity can be computed for </a:t>
                </a:r>
                <a:r>
                  <a:rPr lang="en-US" b="1" dirty="0">
                    <a:latin typeface="+mn-lt"/>
                  </a:rPr>
                  <a:t>numeric, ordinal and categorical variables </a:t>
                </a:r>
                <a:r>
                  <a:rPr lang="en-US" dirty="0">
                    <a:latin typeface="+mn-lt"/>
                  </a:rPr>
                  <a:t>in p dimensions</a:t>
                </a:r>
              </a:p>
              <a:p>
                <a:r>
                  <a:rPr lang="en-US" b="1" dirty="0">
                    <a:latin typeface="+mn-lt"/>
                  </a:rPr>
                  <a:t>Cosine distance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Hamming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Jaccard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𝐼𝑛𝑡𝑒𝑟𝑠𝑒𝑐𝑡𝑖𝑜𝑛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𝑈𝑛𝑖𝑜𝑛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Pearson (correlation) distance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ECEB9-946E-D155-ABF0-E864171D9A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365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E35511C-A2C6-B106-F8F6-13A940F15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FA0F-8369-971B-F3DF-0AA4801D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EC88-92EC-5BAC-6D01-8BDCC110E9F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 so many choices, how can we pick a distance metric for clustering?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Carefully consider the problem and the variable types in the data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Example, Euclidean distance optimal for Normally distributed numeric variables 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Example, ordinal variables often best with rank difference, cosine, and </a:t>
            </a:r>
            <a:r>
              <a:rPr lang="en-US" dirty="0" err="1">
                <a:latin typeface="+mn-lt"/>
                <a:ea typeface="Cambria Math" panose="02040503050406030204" pitchFamily="18" charset="0"/>
              </a:rPr>
              <a:t>Jacard</a:t>
            </a:r>
            <a:r>
              <a:rPr lang="en-US" dirty="0">
                <a:latin typeface="+mn-lt"/>
                <a:ea typeface="Cambria Math" panose="02040503050406030204" pitchFamily="18" charset="0"/>
              </a:rPr>
              <a:t>  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Example, binary variables can use Hamming distance or Pearson distance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Example, categorical variables can use Hamming, cosine and Pearson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Ultimately this </a:t>
            </a:r>
            <a:r>
              <a:rPr lang="en-US" b="1" dirty="0">
                <a:latin typeface="+mn-lt"/>
                <a:ea typeface="Cambria Math" panose="02040503050406030204" pitchFamily="18" charset="0"/>
              </a:rPr>
              <a:t>question can only be resolved </a:t>
            </a:r>
            <a:r>
              <a:rPr lang="en-US" b="1" dirty="0" err="1">
                <a:latin typeface="+mn-lt"/>
                <a:ea typeface="Cambria Math" panose="02040503050406030204" pitchFamily="18" charset="0"/>
              </a:rPr>
              <a:t>emperically</a:t>
            </a:r>
            <a:r>
              <a:rPr lang="en-US" dirty="0">
                <a:latin typeface="+mn-lt"/>
                <a:ea typeface="Cambria Math" panose="02040503050406030204" pitchFamily="18" charset="0"/>
              </a:rPr>
              <a:t>, one needs to try many distance metrics and use the ones that give reasonable results 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For real-world mixed variable type problems considerable exploration may be required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Analytics packages like </a:t>
            </a:r>
            <a:r>
              <a:rPr lang="en-US" dirty="0">
                <a:latin typeface="+mn-lt"/>
                <a:ea typeface="Cambria Math" panose="02040503050406030204" pitchFamily="18" charset="0"/>
                <a:hlinkClick r:id="rId3"/>
              </a:rPr>
              <a:t>Scikit-Learn Metrics </a:t>
            </a:r>
            <a:r>
              <a:rPr lang="en-US" dirty="0">
                <a:latin typeface="+mn-lt"/>
                <a:ea typeface="Cambria Math" panose="02040503050406030204" pitchFamily="18" charset="0"/>
              </a:rPr>
              <a:t>support a large number of distance metrics</a:t>
            </a:r>
            <a:endParaRPr lang="en-US" sz="2800" b="0" dirty="0">
              <a:latin typeface="+mn-lt"/>
              <a:ea typeface="Cambria Math" panose="02040503050406030204" pitchFamily="18" charset="0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7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K-Means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3573557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90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K-means clustering algorithm </a:t>
            </a:r>
            <a:r>
              <a:rPr lang="en-US" dirty="0">
                <a:latin typeface="+mn-lt"/>
              </a:rPr>
              <a:t>is arguably the most widely used method</a:t>
            </a:r>
          </a:p>
          <a:p>
            <a:r>
              <a:rPr lang="en-US" dirty="0">
                <a:latin typeface="+mn-lt"/>
              </a:rPr>
              <a:t>Long history</a:t>
            </a:r>
          </a:p>
          <a:p>
            <a:pPr lvl="1"/>
            <a:r>
              <a:rPr lang="en-US" dirty="0">
                <a:latin typeface="+mn-lt"/>
              </a:rPr>
              <a:t>One of the earliest data mining algorithms </a:t>
            </a:r>
          </a:p>
          <a:p>
            <a:pPr lvl="1"/>
            <a:r>
              <a:rPr lang="en-US" dirty="0">
                <a:latin typeface="+mn-lt"/>
              </a:rPr>
              <a:t>First proposed as a coding method by Stuart Lloyd in 1957 – not published until 1982</a:t>
            </a:r>
          </a:p>
          <a:p>
            <a:pPr lvl="1"/>
            <a:r>
              <a:rPr lang="en-US" dirty="0">
                <a:latin typeface="+mn-lt"/>
              </a:rPr>
              <a:t>Term ‘k-means’ coined by Jason MacQueen in 1967</a:t>
            </a:r>
          </a:p>
          <a:p>
            <a:r>
              <a:rPr lang="en-US" dirty="0">
                <a:latin typeface="+mn-lt"/>
              </a:rPr>
              <a:t>The goal of the k-means algorithm is to find the </a:t>
            </a:r>
            <a:r>
              <a:rPr lang="en-US" b="1" dirty="0">
                <a:latin typeface="+mn-lt"/>
              </a:rPr>
              <a:t>best k clusters</a:t>
            </a:r>
          </a:p>
          <a:p>
            <a:pPr lvl="1"/>
            <a:r>
              <a:rPr lang="en-US" dirty="0">
                <a:latin typeface="+mn-lt"/>
              </a:rPr>
              <a:t>Most compact is considered best</a:t>
            </a:r>
          </a:p>
          <a:p>
            <a:pPr lvl="1"/>
            <a:r>
              <a:rPr lang="en-US" dirty="0">
                <a:latin typeface="+mn-lt"/>
              </a:rPr>
              <a:t>K is a chosen hyperparameter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Where, </a:t>
                </a:r>
                <a:r>
                  <a:rPr lang="en-US" sz="2000" b="1" dirty="0">
                    <a:latin typeface="+mn-lt"/>
                  </a:rPr>
                  <a:t>squared distance </a:t>
                </a:r>
                <a:r>
                  <a:rPr lang="en-US" sz="2000" dirty="0">
                    <a:latin typeface="+mn-lt"/>
                  </a:rPr>
                  <a:t>of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+mn-lt"/>
                  </a:rPr>
                  <a:t>, from centroid,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latin typeface="+mn-lt"/>
                  </a:rPr>
                  <a:t>, of cluster </a:t>
                </a:r>
                <a:r>
                  <a:rPr lang="en-US" sz="2000" i="1" dirty="0">
                    <a:latin typeface="+mn-lt"/>
                  </a:rPr>
                  <a:t>i</a:t>
                </a:r>
                <a:r>
                  <a:rPr lang="en-US" sz="2000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  <a:blipFill>
                <a:blip r:embed="rId3"/>
                <a:stretch>
                  <a:fillRect l="-11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5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Supervised vs. unsupervised learning</a:t>
                </a:r>
              </a:p>
              <a:p>
                <a:r>
                  <a:rPr lang="en-US" dirty="0">
                    <a:latin typeface="+mn-lt"/>
                  </a:rPr>
                  <a:t>Many ML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Training, evaluation and test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b="1" dirty="0">
                    <a:solidFill>
                      <a:srgbClr val="C00000"/>
                    </a:solidFill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</a:t>
                </a:r>
                <a:r>
                  <a:rPr lang="en-US" dirty="0">
                    <a:latin typeface="+mn-lt"/>
                  </a:rPr>
                  <a:t>or</a:t>
                </a:r>
                <a:r>
                  <a:rPr lang="en-US" b="1" dirty="0">
                    <a:latin typeface="+mn-lt"/>
                  </a:rPr>
                  <a:t> inertia </a:t>
                </a:r>
                <a:r>
                  <a:rPr lang="en-US" dirty="0">
                    <a:latin typeface="+mn-lt"/>
                  </a:rPr>
                  <a:t>within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Fixed number of clusters, </a:t>
                </a:r>
                <a:r>
                  <a:rPr lang="en-US" i="1" dirty="0">
                    <a:latin typeface="+mn-lt"/>
                  </a:rPr>
                  <a:t>k</a:t>
                </a:r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For each of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observation and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clusters, search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</a:t>
                </a:r>
                <a:r>
                  <a:rPr lang="en-US" b="1" dirty="0">
                    <a:latin typeface="+mn-lt"/>
                  </a:rPr>
                  <a:t>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Randomly 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–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r>
                  <a:rPr lang="en-US" dirty="0">
                    <a:latin typeface="+mn-lt"/>
                  </a:rPr>
                  <a:t>Convergence defined by small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relationships in the data</a:t>
            </a:r>
          </a:p>
          <a:p>
            <a:pPr lvl="1"/>
            <a:r>
              <a:rPr lang="en-US" dirty="0">
                <a:latin typeface="+mn-lt"/>
              </a:rPr>
              <a:t>Is there any 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K-Means clustering </a:t>
                </a:r>
              </a:p>
              <a:p>
                <a:r>
                  <a:rPr lang="en-US" dirty="0">
                    <a:latin typeface="+mn-lt"/>
                  </a:rPr>
                  <a:t>K must be determined empirically </a:t>
                </a:r>
              </a:p>
              <a:p>
                <a:r>
                  <a:rPr lang="en-US" dirty="0">
                    <a:latin typeface="+mn-lt"/>
                  </a:rPr>
                  <a:t>K-means clustering creates a flat cluster structure</a:t>
                </a:r>
              </a:p>
              <a:p>
                <a:r>
                  <a:rPr lang="en-US" dirty="0">
                    <a:latin typeface="+mn-lt"/>
                  </a:rPr>
                  <a:t>Search for nearest centroid in Euclidean space means K-means algorithm is most effective for low-dimensional data,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Using sum of square distance allows only </a:t>
                </a:r>
                <a:r>
                  <a:rPr lang="en-US" b="1" dirty="0">
                    <a:latin typeface="+mn-lt"/>
                  </a:rPr>
                  <a:t>convex clusters</a:t>
                </a:r>
              </a:p>
              <a:p>
                <a:r>
                  <a:rPr lang="en-US" dirty="0">
                    <a:latin typeface="+mn-lt"/>
                  </a:rPr>
                  <a:t>Random starts give non-deterministic outcomes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4564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within </a:t>
            </a:r>
            <a:r>
              <a:rPr lang="en-US" b="1" dirty="0">
                <a:latin typeface="+mn-lt"/>
              </a:rPr>
              <a:t>Voronoi regions</a:t>
            </a:r>
          </a:p>
          <a:p>
            <a:r>
              <a:rPr lang="en-US" dirty="0">
                <a:latin typeface="+mn-lt"/>
              </a:rPr>
              <a:t>Analogous to k-NN algorithm of supervised learning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1" y="819010"/>
            <a:ext cx="6999042" cy="524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Computational complexity of the 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clusters,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observations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dimensions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Randomly 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Initialize cluster assignments,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to make assignments for each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we can improve by using KD-tree search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assuming uniformly distributed observations,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Repeated steps 3 and 4 until convergence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iterations the complexity is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memory required to store lists of centroids and cluster assignments in addition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for observations  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005" t="-1604" b="-1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03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Evaluating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06860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relationships in data is useful in many data mining solutions: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with similar behaviors – e.g. voting, purchases,…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pPr lvl="1"/>
            <a:r>
              <a:rPr lang="en-US" sz="2800" dirty="0">
                <a:latin typeface="+mn-lt"/>
              </a:rPr>
              <a:t>Only useful </a:t>
            </a:r>
            <a:r>
              <a:rPr lang="en-US" sz="2800" b="1" dirty="0">
                <a:latin typeface="+mn-lt"/>
              </a:rPr>
              <a:t>for Euclidean space!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Does not depend on Euclidian space 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 – Only for </a:t>
            </a:r>
            <a:r>
              <a:rPr lang="en-US" sz="2800" b="1" dirty="0">
                <a:latin typeface="+mn-lt"/>
              </a:rPr>
              <a:t>Euclidean space!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 in a Euclidean space!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b="1" dirty="0">
                    <a:latin typeface="+mn-lt"/>
                  </a:rPr>
                  <a:t>Within cluster sum of squares </a:t>
                </a:r>
                <a:r>
                  <a:rPr lang="en-US" dirty="0">
                    <a:latin typeface="+mn-lt"/>
                  </a:rPr>
                  <a:t>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𝑐𝑙𝑢𝑠𝑡𝑒𝑟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00AAA-4B70-039D-1F00-1E0F00EF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310628"/>
            <a:ext cx="10377055" cy="43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of averages of between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 r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 for small number of samples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  <a:hlinkClick r:id="rId3"/>
                  </a:rPr>
                  <a:t>Calinski-Harabasz</a:t>
                </a:r>
                <a:r>
                  <a:rPr lang="en-US" b="1" dirty="0">
                    <a:latin typeface="+mn-lt"/>
                    <a:hlinkClick r:id="rId3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the adjusted ratio of the BCSS and WCSS 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only valid for convex clusters in Euclidean spaces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Knee in WCSS and BCSS – not very reliable!</a:t>
            </a:r>
          </a:p>
          <a:p>
            <a:r>
              <a:rPr lang="en-US" dirty="0">
                <a:latin typeface="+mn-lt"/>
              </a:rPr>
              <a:t>Max of silhouette coefficient</a:t>
            </a:r>
          </a:p>
          <a:p>
            <a:r>
              <a:rPr lang="en-US" dirty="0">
                <a:latin typeface="+mn-lt"/>
              </a:rPr>
              <a:t>Max of </a:t>
            </a:r>
            <a:r>
              <a:rPr lang="en-US" dirty="0" err="1">
                <a:latin typeface="+mn-lt"/>
              </a:rPr>
              <a:t>Calinski-Harabasz</a:t>
            </a:r>
            <a:r>
              <a:rPr lang="en-US" dirty="0">
                <a:latin typeface="+mn-lt"/>
              </a:rPr>
              <a:t> index</a:t>
            </a:r>
          </a:p>
          <a:p>
            <a:r>
              <a:rPr lang="en-US" dirty="0">
                <a:latin typeface="+mn-lt"/>
              </a:rPr>
              <a:t>There is stochastic variation </a:t>
            </a:r>
          </a:p>
          <a:p>
            <a:pPr lvl="1"/>
            <a:r>
              <a:rPr lang="en-US" dirty="0">
                <a:latin typeface="+mn-lt"/>
              </a:rPr>
              <a:t>Metrics may not agree</a:t>
            </a:r>
          </a:p>
          <a:p>
            <a:pPr lvl="1"/>
            <a:r>
              <a:rPr lang="en-US" dirty="0">
                <a:latin typeface="+mn-lt"/>
              </a:rPr>
              <a:t>May need to try several models 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80"/>
            <a:ext cx="11106203" cy="116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Example: pick k=5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B29B9-E501-F26C-3653-E207ACA9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82" y="1356760"/>
            <a:ext cx="5762844" cy="54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 algorithms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future lesson</a:t>
            </a:r>
          </a:p>
          <a:p>
            <a:r>
              <a:rPr lang="en-US" dirty="0">
                <a:latin typeface="+mn-lt"/>
              </a:rPr>
              <a:t>Search algorithms – PageRank, HITS,…</a:t>
            </a:r>
          </a:p>
          <a:p>
            <a:r>
              <a:rPr lang="en-US" dirty="0">
                <a:latin typeface="+mn-lt"/>
              </a:rPr>
              <a:t>Similarity search - Recommender models, document search, image search, …</a:t>
            </a:r>
          </a:p>
          <a:p>
            <a:r>
              <a:rPr lang="en-US" dirty="0">
                <a:latin typeface="+mn-lt"/>
              </a:rPr>
              <a:t>Social network models</a:t>
            </a:r>
          </a:p>
          <a:p>
            <a:r>
              <a:rPr lang="en-US" dirty="0">
                <a:latin typeface="+mn-lt"/>
              </a:rPr>
              <a:t>Association models – e.g. market basket analysis – future lesson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Visualizing Cluster Model Results</a:t>
            </a:r>
          </a:p>
        </p:txBody>
      </p:sp>
    </p:spTree>
    <p:extLst>
      <p:ext uri="{BB962C8B-B14F-4D97-AF65-F5344CB8AC3E}">
        <p14:creationId xmlns:p14="http://schemas.microsoft.com/office/powerpoint/2010/main" val="791741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Visualization of any kind is difficult with high-dimensional data    </a:t>
            </a:r>
          </a:p>
          <a:p>
            <a:pPr lvl="1"/>
            <a:r>
              <a:rPr lang="en-US" dirty="0">
                <a:latin typeface="+mn-lt"/>
              </a:rPr>
              <a:t>Many methods possible </a:t>
            </a:r>
          </a:p>
          <a:p>
            <a:pPr lvl="1"/>
            <a:r>
              <a:rPr lang="en-US" dirty="0">
                <a:latin typeface="+mn-lt"/>
              </a:rPr>
              <a:t>Look for domain specific methods</a:t>
            </a:r>
          </a:p>
          <a:p>
            <a:r>
              <a:rPr lang="en-US" dirty="0">
                <a:latin typeface="+mn-lt"/>
              </a:rPr>
              <a:t>Scatter plot matrices between key variables  </a:t>
            </a:r>
          </a:p>
          <a:p>
            <a:pPr lvl="1"/>
            <a:r>
              <a:rPr lang="en-US" dirty="0">
                <a:latin typeface="+mn-lt"/>
              </a:rPr>
              <a:t>Useful for low-dimensional data</a:t>
            </a:r>
          </a:p>
          <a:p>
            <a:pPr lvl="1"/>
            <a:r>
              <a:rPr lang="en-US" dirty="0">
                <a:latin typeface="+mn-lt"/>
              </a:rPr>
              <a:t>Impossible to see and understand for high-dimensional data  </a:t>
            </a:r>
          </a:p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Display a low-dimensional manifold projection of the high-dimensional cluster assignments 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02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30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BC51FA-8D1D-37C1-2AD6-D3B2BA2BDA0B}"/>
              </a:ext>
            </a:extLst>
          </p:cNvPr>
          <p:cNvSpPr txBox="1">
            <a:spLocks/>
          </p:cNvSpPr>
          <p:nvPr/>
        </p:nvSpPr>
        <p:spPr>
          <a:xfrm>
            <a:off x="647647" y="1570167"/>
            <a:ext cx="4306738" cy="501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Side by side violin plots are an excellent tool for this purpose</a:t>
            </a:r>
          </a:p>
          <a:p>
            <a:r>
              <a:rPr lang="en-US" dirty="0">
                <a:latin typeface="+mn-lt"/>
              </a:rPr>
              <a:t>Compare </a:t>
            </a:r>
            <a:r>
              <a:rPr lang="en-US" b="1" dirty="0">
                <a:latin typeface="+mn-lt"/>
              </a:rPr>
              <a:t>kernel density estimates (KDE) </a:t>
            </a:r>
            <a:r>
              <a:rPr lang="en-US" dirty="0">
                <a:latin typeface="+mn-lt"/>
              </a:rPr>
              <a:t>of variables by cluster assignment </a:t>
            </a:r>
          </a:p>
          <a:p>
            <a:r>
              <a:rPr lang="en-US" dirty="0">
                <a:latin typeface="+mn-lt"/>
              </a:rPr>
              <a:t>Includes box plot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65A5F-7958-3CDA-2B05-85AFFF37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1427034"/>
            <a:ext cx="5068203" cy="36121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041622-E679-6608-2959-7C55CE36E4A5}"/>
              </a:ext>
            </a:extLst>
          </p:cNvPr>
          <p:cNvSpPr txBox="1">
            <a:spLocks/>
          </p:cNvSpPr>
          <p:nvPr/>
        </p:nvSpPr>
        <p:spPr>
          <a:xfrm>
            <a:off x="5033910" y="4947660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Mirrored KDE with normalized areas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D88EB0-7786-B7BE-DE52-B89D4F2A54D1}"/>
              </a:ext>
            </a:extLst>
          </p:cNvPr>
          <p:cNvSpPr txBox="1">
            <a:spLocks/>
          </p:cNvSpPr>
          <p:nvPr/>
        </p:nvSpPr>
        <p:spPr>
          <a:xfrm>
            <a:off x="10163942" y="5055352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Box plot showing median and quartiles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1C037-1F15-0C43-1A3F-8919CC45D8BF}"/>
              </a:ext>
            </a:extLst>
          </p:cNvPr>
          <p:cNvCxnSpPr/>
          <p:nvPr/>
        </p:nvCxnSpPr>
        <p:spPr>
          <a:xfrm flipV="1">
            <a:off x="5967413" y="3938588"/>
            <a:ext cx="261937" cy="1009072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0D4A7A-2022-E0FA-771F-A55EAF2CC84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716036" y="3236422"/>
            <a:ext cx="1383764" cy="1818930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7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Display a </a:t>
            </a:r>
            <a:r>
              <a:rPr lang="en-US" b="1" dirty="0">
                <a:latin typeface="+mn-lt"/>
              </a:rPr>
              <a:t>low-dimensional manifold projection</a:t>
            </a:r>
            <a:r>
              <a:rPr lang="en-US" dirty="0">
                <a:latin typeface="+mn-lt"/>
              </a:rPr>
              <a:t> of the high-dimensional cluster assignments </a:t>
            </a:r>
          </a:p>
          <a:p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manifold is a low-dimensional surface in a high-dimensional space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b="1" dirty="0">
                <a:latin typeface="+mn-lt"/>
              </a:rPr>
              <a:t>Principle Component Analysis (PCA) </a:t>
            </a:r>
            <a:r>
              <a:rPr lang="en-US" dirty="0">
                <a:latin typeface="+mn-lt"/>
              </a:rPr>
              <a:t>is only useful for </a:t>
            </a:r>
            <a:r>
              <a:rPr lang="en-US" dirty="0" err="1">
                <a:latin typeface="+mn-lt"/>
              </a:rPr>
              <a:t>Eucidean</a:t>
            </a:r>
            <a:r>
              <a:rPr lang="en-US" dirty="0">
                <a:latin typeface="+mn-lt"/>
              </a:rPr>
              <a:t> spaces</a:t>
            </a:r>
          </a:p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pPr lvl="1"/>
            <a:r>
              <a:rPr lang="en-US" dirty="0">
                <a:latin typeface="+mn-lt"/>
              </a:rPr>
              <a:t>Finds the best low-dimensional projection of a high-dimensional space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distances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marginal probability distributions  </a:t>
            </a:r>
          </a:p>
          <a:p>
            <a:pPr lvl="1"/>
            <a:r>
              <a:rPr lang="en-US" dirty="0">
                <a:latin typeface="+mn-lt"/>
              </a:rPr>
              <a:t>Defined for </a:t>
            </a:r>
            <a:r>
              <a:rPr lang="en-US" b="1" dirty="0">
                <a:latin typeface="+mn-lt"/>
              </a:rPr>
              <a:t>most distance measures   </a:t>
            </a:r>
          </a:p>
          <a:p>
            <a:r>
              <a:rPr lang="en-US" dirty="0">
                <a:latin typeface="+mn-lt"/>
              </a:rPr>
              <a:t>We will explore manifold learning further in a subsequent lesson</a:t>
            </a:r>
          </a:p>
          <a:p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4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2" y="1870601"/>
            <a:ext cx="4420469" cy="4901184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r>
              <a:rPr lang="en-US" dirty="0">
                <a:latin typeface="+mn-lt"/>
              </a:rPr>
              <a:t>UMAP can project cluster assignments on a 2-dimensional space </a:t>
            </a:r>
          </a:p>
          <a:p>
            <a:r>
              <a:rPr lang="en-US" dirty="0">
                <a:latin typeface="+mn-lt"/>
              </a:rPr>
              <a:t>Aids in visualization of cluster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390DF6-9C79-892F-0265-1706CE8D8A41}"/>
              </a:ext>
            </a:extLst>
          </p:cNvPr>
          <p:cNvSpPr txBox="1">
            <a:spLocks/>
          </p:cNvSpPr>
          <p:nvPr/>
        </p:nvSpPr>
        <p:spPr>
          <a:xfrm>
            <a:off x="752421" y="896079"/>
            <a:ext cx="11106203" cy="530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How can we visualize the results of a cluster model?</a:t>
            </a:r>
          </a:p>
          <a:p>
            <a:pPr lvl="1"/>
            <a:endParaRPr lang="en-US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DAE4F-2C3D-C6B4-F75D-75AAC788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97" y="1570167"/>
            <a:ext cx="6547762" cy="43077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2F2051-6A46-90E7-EDB2-B05CDC78514E}"/>
              </a:ext>
            </a:extLst>
          </p:cNvPr>
          <p:cNvSpPr txBox="1">
            <a:spLocks/>
          </p:cNvSpPr>
          <p:nvPr/>
        </p:nvSpPr>
        <p:spPr>
          <a:xfrm>
            <a:off x="5434149" y="5961921"/>
            <a:ext cx="6424475" cy="674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2-dimensional projection of cluster assignments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748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Mini-batch k-means</a:t>
            </a:r>
          </a:p>
        </p:txBody>
      </p:sp>
    </p:spTree>
    <p:extLst>
      <p:ext uri="{BB962C8B-B14F-4D97-AF65-F5344CB8AC3E}">
        <p14:creationId xmlns:p14="http://schemas.microsoft.com/office/powerpoint/2010/main" val="3945728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for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</a:t>
            </a:r>
            <a:r>
              <a:rPr lang="en-US" b="1" dirty="0">
                <a:latin typeface="+mn-lt"/>
              </a:rPr>
              <a:t>repeated mini-batch (small) samples </a:t>
            </a:r>
            <a:r>
              <a:rPr lang="en-US" dirty="0">
                <a:latin typeface="+mn-lt"/>
              </a:rPr>
              <a:t>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</a:t>
            </a:r>
            <a:r>
              <a:rPr lang="en-US" b="1" dirty="0">
                <a:latin typeface="+mn-lt"/>
              </a:rPr>
              <a:t>updates stochastic </a:t>
            </a:r>
            <a:r>
              <a:rPr lang="en-US" dirty="0">
                <a:latin typeface="+mn-lt"/>
              </a:rPr>
              <a:t>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(</a:t>
            </a:r>
            <a:r>
              <a:rPr lang="en-US" b="1" dirty="0">
                <a:latin typeface="+mn-lt"/>
              </a:rPr>
              <a:t>stochastic error</a:t>
            </a:r>
            <a:r>
              <a:rPr lang="en-US" dirty="0">
                <a:latin typeface="+mn-lt"/>
              </a:rPr>
              <a:t>)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the chance of repeating the mini-batch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Hierarchical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97890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well-separated clusters? </a:t>
            </a:r>
          </a:p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pPr lvl="1"/>
            <a:r>
              <a:rPr lang="en-US" dirty="0">
                <a:latin typeface="+mn-lt"/>
              </a:rPr>
              <a:t>Clusters have minimum variance or inertia </a:t>
            </a:r>
          </a:p>
          <a:p>
            <a:r>
              <a:rPr lang="en-US" dirty="0">
                <a:latin typeface="+mn-lt"/>
              </a:rPr>
              <a:t>Hierarchical clustering algorithms create compact and well-separated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Cluster assignments made using </a:t>
            </a:r>
            <a:r>
              <a:rPr lang="en-US" b="1" dirty="0">
                <a:latin typeface="+mn-lt"/>
              </a:rPr>
              <a:t>linkage function</a:t>
            </a:r>
          </a:p>
          <a:p>
            <a:pPr lvl="1"/>
            <a:r>
              <a:rPr lang="en-US" dirty="0">
                <a:latin typeface="+mn-lt"/>
              </a:rPr>
              <a:t>Can use </a:t>
            </a:r>
            <a:r>
              <a:rPr lang="en-US" b="1" dirty="0">
                <a:latin typeface="+mn-lt"/>
              </a:rPr>
              <a:t>any distance metric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at top with all samples</a:t>
            </a:r>
          </a:p>
          <a:p>
            <a:pPr lvl="1"/>
            <a:r>
              <a:rPr lang="en-US" dirty="0">
                <a:latin typeface="+mn-lt"/>
              </a:rPr>
              <a:t>Single sample clusters at the bottom – </a:t>
            </a:r>
            <a:r>
              <a:rPr lang="en-US" b="1" dirty="0">
                <a:latin typeface="+mn-lt"/>
              </a:rPr>
              <a:t>singletons</a:t>
            </a:r>
          </a:p>
          <a:p>
            <a:r>
              <a:rPr lang="en-US" dirty="0">
                <a:latin typeface="+mn-lt"/>
              </a:rPr>
              <a:t>Hierarchical clustering method work for </a:t>
            </a:r>
            <a:r>
              <a:rPr lang="en-US" b="1" dirty="0">
                <a:latin typeface="+mn-lt"/>
              </a:rPr>
              <a:t>most any distance metric!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8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Overview, Unsupervised </a:t>
            </a:r>
            <a:r>
              <a:rPr lang="en-US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Cluster models are a form of </a:t>
            </a:r>
            <a:r>
              <a:rPr lang="en-US" b="1" dirty="0">
                <a:latin typeface="+mn-lt"/>
              </a:rPr>
              <a:t>similarity search  </a:t>
            </a:r>
          </a:p>
          <a:p>
            <a:r>
              <a:rPr lang="en-US" dirty="0">
                <a:latin typeface="+mn-lt"/>
              </a:rPr>
              <a:t>Clustering algorithms are core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related or similar groups or associations that help us understand complex relationships in data</a:t>
            </a:r>
          </a:p>
          <a:p>
            <a:r>
              <a:rPr lang="en-US" dirty="0">
                <a:latin typeface="+mn-lt"/>
              </a:rPr>
              <a:t>Cluster models create </a:t>
            </a:r>
            <a:r>
              <a:rPr lang="en-US" b="1" dirty="0">
                <a:latin typeface="+mn-lt"/>
              </a:rPr>
              <a:t>embeddings 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Embed a high-dimensional feature space in a low dimensional space   </a:t>
            </a:r>
          </a:p>
          <a:p>
            <a:pPr lvl="1"/>
            <a:r>
              <a:rPr lang="en-US" dirty="0">
                <a:latin typeface="+mn-lt"/>
              </a:rPr>
              <a:t>Cluster assignments are a </a:t>
            </a:r>
            <a:r>
              <a:rPr lang="en-US" b="1" dirty="0">
                <a:latin typeface="+mn-lt"/>
              </a:rPr>
              <a:t>low-dimensional embedding</a:t>
            </a:r>
          </a:p>
          <a:p>
            <a:pPr lvl="1"/>
            <a:r>
              <a:rPr lang="en-US" dirty="0">
                <a:latin typeface="+mn-lt"/>
              </a:rPr>
              <a:t>Embeddings can greatly enhance understanding of relationships in data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  <a:endParaRPr lang="en-US" dirty="0"/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no cycles </a:t>
            </a:r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binary splits on nodes </a:t>
            </a:r>
          </a:p>
          <a:p>
            <a:r>
              <a:rPr lang="en-US" dirty="0">
                <a:latin typeface="+mn-lt"/>
              </a:rPr>
              <a:t>Edge length (weight) is distance between nodes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b="1" dirty="0">
                <a:latin typeface="+mn-lt"/>
              </a:rPr>
              <a:t>Divisive clustering </a:t>
            </a:r>
            <a:r>
              <a:rPr lang="en-US" dirty="0">
                <a:latin typeface="+mn-lt"/>
              </a:rPr>
              <a:t>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b="1" dirty="0">
                <a:latin typeface="+mn-lt"/>
              </a:rPr>
              <a:t>Agglomerative clustering</a:t>
            </a:r>
            <a:r>
              <a:rPr lang="en-US" dirty="0">
                <a:latin typeface="+mn-lt"/>
              </a:rPr>
              <a:t>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links members to cluster using </a:t>
                </a:r>
                <a:r>
                  <a:rPr lang="en-US" b="1" dirty="0">
                    <a:latin typeface="+mn-lt"/>
                  </a:rPr>
                  <a:t>minimum distance </a:t>
                </a:r>
                <a:r>
                  <a:rPr lang="en-US" dirty="0">
                    <a:latin typeface="+mn-lt"/>
                  </a:rPr>
                  <a:t>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Can combine clusters with low threshold, </a:t>
                </a:r>
                <a:r>
                  <a:rPr lang="en-US" b="1" dirty="0">
                    <a:latin typeface="+mn-lt"/>
                  </a:rPr>
                  <a:t>chaining behavior</a:t>
                </a:r>
              </a:p>
              <a:p>
                <a:r>
                  <a:rPr lang="en-US" dirty="0">
                    <a:latin typeface="+mn-lt"/>
                  </a:rPr>
                  <a:t>Often produces clusters with poor compactness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9356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</a:t>
                </a:r>
                <a:r>
                  <a:rPr lang="en-US" b="1" dirty="0">
                    <a:latin typeface="+mn-lt"/>
                  </a:rPr>
                  <a:t>maximum distance </a:t>
                </a:r>
                <a:r>
                  <a:rPr lang="en-US" dirty="0">
                    <a:latin typeface="+mn-lt"/>
                  </a:rPr>
                  <a:t>between members to link values within a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Creates </a:t>
                </a:r>
                <a:r>
                  <a:rPr lang="en-US" b="1" dirty="0">
                    <a:latin typeface="+mn-lt"/>
                  </a:rPr>
                  <a:t>compact clusters</a:t>
                </a:r>
              </a:p>
              <a:p>
                <a:r>
                  <a:rPr lang="en-US" dirty="0">
                    <a:latin typeface="+mn-lt"/>
                  </a:rPr>
                  <a:t>May have poor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links members to clusters using </a:t>
                </a:r>
                <a:r>
                  <a:rPr lang="en-US" b="1" dirty="0">
                    <a:latin typeface="+mn-lt"/>
                  </a:rPr>
                  <a:t>minimum average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Tries to </a:t>
                </a:r>
                <a:r>
                  <a:rPr lang="en-US" b="1" dirty="0">
                    <a:latin typeface="+mn-lt"/>
                  </a:rPr>
                  <a:t>balance compactness and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4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Ward’s method </a:t>
                </a:r>
                <a:r>
                  <a:rPr lang="en-US" dirty="0">
                    <a:latin typeface="+mn-lt"/>
                  </a:rPr>
                  <a:t>forms links to minimize </a:t>
                </a:r>
                <a:r>
                  <a:rPr lang="en-US" b="1" dirty="0">
                    <a:latin typeface="+mn-lt"/>
                  </a:rPr>
                  <a:t>within cluster sum of squares (WCSS)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Only defined for Euclidian space!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5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</a:t>
            </a:r>
            <a:r>
              <a:rPr lang="en-US" b="1" dirty="0">
                <a:latin typeface="+mn-lt"/>
              </a:rPr>
              <a:t>Euclidean distance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average linkage </a:t>
            </a:r>
            <a:r>
              <a:rPr lang="en-US" dirty="0">
                <a:latin typeface="+mn-lt"/>
              </a:rPr>
              <a:t>to find the first points to link –the leaves of the hierarchy   </a:t>
            </a: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Evaluating Non-Euclidean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345760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Common Properties of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in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clusteroid</a:t>
                </a:r>
                <a:r>
                  <a:rPr lang="en-US" b="1" dirty="0">
                    <a:latin typeface="+mn-lt"/>
                  </a:rPr>
                  <a:t>,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medoid</a:t>
                </a: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defined!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metric</a:t>
                </a:r>
              </a:p>
              <a:p>
                <a:r>
                  <a:rPr lang="en-US" dirty="0">
                    <a:latin typeface="+mn-lt"/>
                  </a:rPr>
                  <a:t>Can use the linkage metric for hierarchical models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Defined for any distance measure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But is not an independent evaluation!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 is defined for any metric </a:t>
                </a:r>
                <a:r>
                  <a:rPr lang="en-US" dirty="0">
                    <a:latin typeface="+mn-lt"/>
                  </a:rPr>
                  <a:t>and is suitable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F06F5-6364-2515-3480-7AB27E172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6299-24BA-1A2F-2424-9036BDE3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2AA58A-6AE2-C310-8BD2-D0F2C4A5054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752421" y="896079"/>
                <a:ext cx="11106203" cy="51380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Can measure cluster diameter or compactness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prefer models with the globally most compact clusters possible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argmi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li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 works for any distance metric</a:t>
                </a:r>
                <a:endParaRPr lang="en-US" dirty="0">
                  <a:solidFill>
                    <a:srgbClr val="FF0000"/>
                  </a:solidFill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2AA58A-6AE2-C310-8BD2-D0F2C4A50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752421" y="896079"/>
                <a:ext cx="11106203" cy="5138009"/>
              </a:xfrm>
              <a:blipFill>
                <a:blip r:embed="rId3"/>
                <a:stretch>
                  <a:fillRect l="-1098" t="-2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73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b="1" dirty="0">
                    <a:latin typeface="+mn-lt"/>
                  </a:rPr>
                  <a:t>Silhouette coefficient</a:t>
                </a:r>
                <a:r>
                  <a:rPr lang="en-US" dirty="0">
                    <a:latin typeface="+mn-lt"/>
                  </a:rPr>
                  <a:t> is the normalized difference between average within and between cluster distances</a:t>
                </a:r>
              </a:p>
              <a:p>
                <a:r>
                  <a:rPr lang="en-US" dirty="0">
                    <a:latin typeface="+mn-lt"/>
                  </a:rPr>
                  <a:t>Example, use 12 or 13 clusters?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  <a:blipFill>
                <a:blip r:embed="rId3"/>
                <a:stretch>
                  <a:fillRect l="-1111" t="-3944" b="-3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2D8E68-5A0D-A4B2-EF18-B64434216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922" y="3386356"/>
            <a:ext cx="7549811" cy="34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921448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core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2884984"/>
                  </p:ext>
                </p:extLst>
              </p:nvPr>
            </p:nvGraphicFramePr>
            <p:xfrm>
              <a:off x="386640" y="566515"/>
              <a:ext cx="11630025" cy="612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_+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)), memory </a:t>
                          </a:r>
                          <a:r>
                            <a:rPr lang="en-US" sz="2000" i="1">
                              <a:latin typeface="+mn-lt"/>
                            </a:rPr>
                            <a:t>O(n</a:t>
                          </a:r>
                          <a:r>
                            <a:rPr lang="en-US" sz="2000" i="1" baseline="30000">
                              <a:latin typeface="+mn-lt"/>
                            </a:rPr>
                            <a:t>2</a:t>
                          </a:r>
                          <a:r>
                            <a:rPr lang="en-US" sz="2000" i="1">
                              <a:latin typeface="+mn-lt"/>
                            </a:rPr>
                            <a:t>) 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out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log(n)) to O(n),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2884984"/>
                  </p:ext>
                </p:extLst>
              </p:nvPr>
            </p:nvGraphicFramePr>
            <p:xfrm>
              <a:off x="386640" y="566515"/>
              <a:ext cx="11630025" cy="612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72727" r="-868" b="-45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47826" r="-97077" b="-54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47826" r="-868" b="-546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)), memory </a:t>
                          </a:r>
                          <a:r>
                            <a:rPr lang="en-US" sz="2000" i="1">
                              <a:latin typeface="+mn-lt"/>
                            </a:rPr>
                            <a:t>O(n</a:t>
                          </a:r>
                          <a:r>
                            <a:rPr lang="en-US" sz="2000" i="1" baseline="30000">
                              <a:latin typeface="+mn-lt"/>
                            </a:rPr>
                            <a:t>2</a:t>
                          </a:r>
                          <a:r>
                            <a:rPr lang="en-US" sz="2000" i="1">
                              <a:latin typeface="+mn-lt"/>
                            </a:rPr>
                            <a:t>) 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out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log(n)) to O(n),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Can </a:t>
            </a:r>
            <a:r>
              <a:rPr lang="en-US" b="1" dirty="0">
                <a:latin typeface="+mn-lt"/>
              </a:rPr>
              <a:t>learn relationships or structure between variables</a:t>
            </a:r>
          </a:p>
          <a:p>
            <a:r>
              <a:rPr lang="en-US" dirty="0">
                <a:latin typeface="+mn-lt"/>
              </a:rPr>
              <a:t>Structure is learned by determining </a:t>
            </a:r>
            <a:r>
              <a:rPr lang="en-US" b="1" dirty="0">
                <a:latin typeface="+mn-lt"/>
              </a:rPr>
              <a:t>associations</a:t>
            </a:r>
            <a:r>
              <a:rPr lang="en-US" dirty="0">
                <a:latin typeface="+mn-lt"/>
              </a:rPr>
              <a:t> between cases</a:t>
            </a:r>
          </a:p>
          <a:p>
            <a:pPr lvl="1"/>
            <a:r>
              <a:rPr lang="en-US" dirty="0">
                <a:latin typeface="+mn-lt"/>
              </a:rPr>
              <a:t>Association based on </a:t>
            </a:r>
            <a:r>
              <a:rPr lang="en-US" b="1" dirty="0">
                <a:latin typeface="+mn-lt"/>
              </a:rPr>
              <a:t>measures of similarity</a:t>
            </a:r>
          </a:p>
          <a:p>
            <a:pPr lvl="1"/>
            <a:r>
              <a:rPr lang="en-US" dirty="0">
                <a:latin typeface="+mn-lt"/>
              </a:rPr>
              <a:t>Or,</a:t>
            </a:r>
            <a:r>
              <a:rPr lang="en-US" b="1" dirty="0">
                <a:latin typeface="+mn-lt"/>
              </a:rPr>
              <a:t> distance or dissimilarity</a:t>
            </a:r>
            <a:endParaRPr lang="en-US" dirty="0">
              <a:latin typeface="+mn-lt"/>
            </a:endParaRP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unsupervised learning models</a:t>
            </a:r>
          </a:p>
          <a:p>
            <a:r>
              <a:rPr lang="en-US" dirty="0">
                <a:latin typeface="+mn-lt"/>
              </a:rPr>
              <a:t>Cluster models are a </a:t>
            </a:r>
            <a:r>
              <a:rPr lang="en-US" b="1" dirty="0">
                <a:latin typeface="+mn-lt"/>
              </a:rPr>
              <a:t>form of similarity search</a:t>
            </a:r>
          </a:p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similarity or dissimilarity metrics</a:t>
            </a:r>
          </a:p>
          <a:p>
            <a:pPr lvl="1"/>
            <a:r>
              <a:rPr lang="en-US" sz="2800" dirty="0">
                <a:latin typeface="+mn-lt"/>
              </a:rPr>
              <a:t>Different distance metrics can discover different relationships 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</a:p>
          <a:p>
            <a:pPr lvl="1"/>
            <a:r>
              <a:rPr lang="en-US" sz="2800" dirty="0">
                <a:latin typeface="+mn-lt"/>
              </a:rPr>
              <a:t>Non-Euclidian metrics often required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minimum distance between members of a cluster, a </a:t>
            </a:r>
            <a:r>
              <a:rPr lang="en-US" sz="2800" b="1" dirty="0">
                <a:latin typeface="+mn-lt"/>
              </a:rPr>
              <a:t>closeness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maximum distance between clusters, a </a:t>
            </a:r>
            <a:r>
              <a:rPr lang="en-US" sz="2800" b="1" dirty="0">
                <a:latin typeface="+mn-lt"/>
              </a:rPr>
              <a:t>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a wide variety of unsupervised learning models </a:t>
            </a:r>
          </a:p>
          <a:p>
            <a:r>
              <a:rPr lang="en-US" dirty="0">
                <a:latin typeface="+mn-lt"/>
              </a:rPr>
              <a:t>Different similarity (dissimilarity) metrics will give different results</a:t>
            </a:r>
          </a:p>
          <a:p>
            <a:pPr lvl="1"/>
            <a:r>
              <a:rPr lang="en-US" sz="2800" b="1" dirty="0">
                <a:latin typeface="+mn-lt"/>
              </a:rPr>
              <a:t>Similarity metrics often matter more </a:t>
            </a:r>
            <a:r>
              <a:rPr lang="en-US" sz="2800" dirty="0">
                <a:latin typeface="+mn-lt"/>
              </a:rPr>
              <a:t>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b="1" dirty="0">
                <a:latin typeface="+mn-lt"/>
              </a:rPr>
              <a:t>Evaluation</a:t>
            </a:r>
            <a:r>
              <a:rPr lang="en-US" dirty="0">
                <a:latin typeface="+mn-lt"/>
              </a:rPr>
              <a:t> is a significant problem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partly subjective</a:t>
            </a:r>
          </a:p>
          <a:p>
            <a:r>
              <a:rPr lang="en-US" dirty="0">
                <a:latin typeface="+mn-lt"/>
              </a:rPr>
              <a:t>Do we have to pick one best model?</a:t>
            </a:r>
          </a:p>
          <a:p>
            <a:pPr lvl="1"/>
            <a:r>
              <a:rPr lang="en-US" sz="2800" b="1" dirty="0">
                <a:latin typeface="+mn-lt"/>
              </a:rPr>
              <a:t>No!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lvl="1"/>
            <a:r>
              <a:rPr lang="en-US" sz="2800" dirty="0">
                <a:latin typeface="+mn-lt"/>
              </a:rPr>
              <a:t>In practice</a:t>
            </a:r>
            <a:r>
              <a:rPr lang="en-US" sz="2800" b="1" dirty="0">
                <a:latin typeface="+mn-lt"/>
              </a:rPr>
              <a:t>, </a:t>
            </a:r>
            <a:r>
              <a:rPr lang="en-US" sz="2800" b="1" dirty="0">
                <a:solidFill>
                  <a:srgbClr val="C00000"/>
                </a:solidFill>
                <a:latin typeface="+mn-lt"/>
              </a:rPr>
              <a:t>try lots of metrics and models, keep the few useful ones!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30324</TotalTime>
  <Words>4032</Words>
  <Application>Microsoft Office PowerPoint</Application>
  <PresentationFormat>Widescreen</PresentationFormat>
  <Paragraphs>646</Paragraphs>
  <Slides>68</Slides>
  <Notes>58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Segoe UI</vt:lpstr>
      <vt:lpstr>Segoe UI Light</vt:lpstr>
      <vt:lpstr>Wingdings</vt:lpstr>
      <vt:lpstr>Office Theme</vt:lpstr>
      <vt:lpstr>1_Office Theme</vt:lpstr>
      <vt:lpstr>CSCI E-96 Data Mining, Exploration and Discovery Introduction to Clustering Models Part 1</vt:lpstr>
      <vt:lpstr>Overview, Unsupervised Learning</vt:lpstr>
      <vt:lpstr>Overview, Unsupervised Learning</vt:lpstr>
      <vt:lpstr>Overview, Unsupervised Learning</vt:lpstr>
      <vt:lpstr>Overview, Unsupervised Learning</vt:lpstr>
      <vt:lpstr>Common Properties of Cluster Models</vt:lpstr>
      <vt:lpstr>Properties of Cluster Models</vt:lpstr>
      <vt:lpstr>Properties of Cluster Models</vt:lpstr>
      <vt:lpstr>Properties of Cluster Models</vt:lpstr>
      <vt:lpstr>Properties of Cluster Models</vt:lpstr>
      <vt:lpstr>Distance and Similarity Measures for Cluster Models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K-Means Clustering Models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Visualizing Cluster Model Results</vt:lpstr>
      <vt:lpstr>Visualizing Clustering Model Results</vt:lpstr>
      <vt:lpstr>Visualizing Clustering Model Results</vt:lpstr>
      <vt:lpstr>Visualizing Clustering Model Results</vt:lpstr>
      <vt:lpstr>Visualizing Clustering Model Results</vt:lpstr>
      <vt:lpstr>Mini-batch k-means</vt:lpstr>
      <vt:lpstr>Mini-Batch K-Means</vt:lpstr>
      <vt:lpstr>Mini-Batch K-Means</vt:lpstr>
      <vt:lpstr>Hierarchical Clustering Models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Non-Euclidean Cluster Models</vt:lpstr>
      <vt:lpstr>Evaluating Non-Euclidean Clustering</vt:lpstr>
      <vt:lpstr>Evaluating Non-Euclidean Clustering</vt:lpstr>
      <vt:lpstr>Evaluating Clustering Models</vt:lpstr>
      <vt:lpstr>Evaluating Non-Euclidean Clustering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940</cp:revision>
  <dcterms:created xsi:type="dcterms:W3CDTF">2020-07-25T22:15:22Z</dcterms:created>
  <dcterms:modified xsi:type="dcterms:W3CDTF">2025-07-13T01:48:54Z</dcterms:modified>
</cp:coreProperties>
</file>