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75" r:id="rId2"/>
    <p:sldId id="342" r:id="rId3"/>
    <p:sldId id="343" r:id="rId4"/>
    <p:sldId id="380" r:id="rId5"/>
    <p:sldId id="344" r:id="rId6"/>
    <p:sldId id="346" r:id="rId7"/>
    <p:sldId id="350" r:id="rId8"/>
    <p:sldId id="351" r:id="rId9"/>
    <p:sldId id="353" r:id="rId10"/>
    <p:sldId id="352" r:id="rId11"/>
    <p:sldId id="363" r:id="rId12"/>
    <p:sldId id="366" r:id="rId13"/>
    <p:sldId id="367" r:id="rId14"/>
    <p:sldId id="368" r:id="rId15"/>
    <p:sldId id="345" r:id="rId16"/>
    <p:sldId id="370" r:id="rId17"/>
    <p:sldId id="347" r:id="rId18"/>
    <p:sldId id="371" r:id="rId19"/>
    <p:sldId id="348" r:id="rId20"/>
    <p:sldId id="372" r:id="rId21"/>
    <p:sldId id="349" r:id="rId22"/>
    <p:sldId id="373" r:id="rId23"/>
    <p:sldId id="374" r:id="rId24"/>
    <p:sldId id="354" r:id="rId25"/>
    <p:sldId id="381" r:id="rId26"/>
    <p:sldId id="355" r:id="rId27"/>
    <p:sldId id="356" r:id="rId28"/>
    <p:sldId id="357" r:id="rId29"/>
    <p:sldId id="360" r:id="rId30"/>
    <p:sldId id="361" r:id="rId31"/>
    <p:sldId id="362" r:id="rId32"/>
    <p:sldId id="375" r:id="rId33"/>
    <p:sldId id="376" r:id="rId34"/>
    <p:sldId id="377" r:id="rId35"/>
    <p:sldId id="379" r:id="rId36"/>
    <p:sldId id="37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456.6365&amp;rep=rep1&amp;type=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B:DAMI.0000005258.31418.83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db.org/conf/1994/P487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59" y="1146230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Association Rules and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Frequent Item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57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17" y="4945785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of </a:t>
                </a:r>
                <a:r>
                  <a:rPr lang="en-US" dirty="0" err="1"/>
                  <a:t>apriori</a:t>
                </a:r>
                <a:r>
                  <a:rPr lang="en-US" dirty="0"/>
                  <a:t> algorithm: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the frequency cutoff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the market baskets and count the frequency of the items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items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items with frequency above cutoff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Using the frequent items count pairs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pair sets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only items with sufficient frequency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Continue to larger item sets,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4, 5,…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only smaller item sets with sufficient frequency  </a:t>
                </a:r>
              </a:p>
              <a:p>
                <a:pPr lvl="1"/>
                <a:r>
                  <a:rPr lang="en-US" dirty="0"/>
                  <a:t>Create union with frequent item subsets </a:t>
                </a:r>
              </a:p>
              <a:p>
                <a:pPr marL="0" indent="0">
                  <a:buNone/>
                </a:pPr>
                <a:r>
                  <a:rPr lang="en-US" dirty="0"/>
                  <a:t>Notice, the number of item sets is reduced at each step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small database</a:t>
            </a:r>
          </a:p>
          <a:p>
            <a:r>
              <a:rPr lang="en-US" dirty="0"/>
              <a:t>First pass find frequent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041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0E470B-D676-4680-A4FC-342E153F9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11709"/>
              </p:ext>
            </p:extLst>
          </p:nvPr>
        </p:nvGraphicFramePr>
        <p:xfrm>
          <a:off x="4407786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91739"/>
              </p:ext>
            </p:extLst>
          </p:nvPr>
        </p:nvGraphicFramePr>
        <p:xfrm>
          <a:off x="8463516" y="3577023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DD6EE663-19AD-4043-B321-DDC1B0686EAB}"/>
              </a:ext>
            </a:extLst>
          </p:cNvPr>
          <p:cNvSpPr/>
          <p:nvPr/>
        </p:nvSpPr>
        <p:spPr>
          <a:xfrm>
            <a:off x="2749106" y="421049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4C08-C2AE-4427-9CF7-20D1C9DE562A}"/>
              </a:ext>
            </a:extLst>
          </p:cNvPr>
          <p:cNvSpPr txBox="1"/>
          <p:nvPr/>
        </p:nvSpPr>
        <p:spPr>
          <a:xfrm>
            <a:off x="2749106" y="4710224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Frequency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43F2A3-37E5-4295-86A1-EF7C7E542AD1}"/>
              </a:ext>
            </a:extLst>
          </p:cNvPr>
          <p:cNvSpPr/>
          <p:nvPr/>
        </p:nvSpPr>
        <p:spPr>
          <a:xfrm>
            <a:off x="6780618" y="4221947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EAF1A-A546-4D6A-A5D9-5A17EF672F45}"/>
              </a:ext>
            </a:extLst>
          </p:cNvPr>
          <p:cNvSpPr txBox="1"/>
          <p:nvPr/>
        </p:nvSpPr>
        <p:spPr>
          <a:xfrm>
            <a:off x="6780618" y="4721678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4402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10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Second pass find frequent item pairs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22970"/>
              </p:ext>
            </p:extLst>
          </p:nvPr>
        </p:nvGraphicFramePr>
        <p:xfrm>
          <a:off x="355126" y="2672206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95811"/>
              </p:ext>
            </p:extLst>
          </p:nvPr>
        </p:nvGraphicFramePr>
        <p:xfrm>
          <a:off x="2962350" y="4805325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68166"/>
              </p:ext>
            </p:extLst>
          </p:nvPr>
        </p:nvGraphicFramePr>
        <p:xfrm>
          <a:off x="5500183" y="2672206"/>
          <a:ext cx="237461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78503"/>
              </p:ext>
            </p:extLst>
          </p:nvPr>
        </p:nvGraphicFramePr>
        <p:xfrm>
          <a:off x="9390951" y="2654375"/>
          <a:ext cx="251341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7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2923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DB3FA1A-C741-4D6F-BB76-CAE88205F776}"/>
              </a:ext>
            </a:extLst>
          </p:cNvPr>
          <p:cNvSpPr/>
          <p:nvPr/>
        </p:nvSpPr>
        <p:spPr>
          <a:xfrm>
            <a:off x="2766254" y="3402661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D1106-534C-48AE-8CA2-88782074ED87}"/>
              </a:ext>
            </a:extLst>
          </p:cNvPr>
          <p:cNvSpPr txBox="1"/>
          <p:nvPr/>
        </p:nvSpPr>
        <p:spPr>
          <a:xfrm>
            <a:off x="3045851" y="3788503"/>
            <a:ext cx="18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Pair Frequency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DEF6ED-4E01-4CA1-8B63-F9C80A054630}"/>
              </a:ext>
            </a:extLst>
          </p:cNvPr>
          <p:cNvSpPr/>
          <p:nvPr/>
        </p:nvSpPr>
        <p:spPr>
          <a:xfrm>
            <a:off x="7976312" y="3429000"/>
            <a:ext cx="131312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3C00C-DA25-4451-8BCA-2E643B7BAFDE}"/>
              </a:ext>
            </a:extLst>
          </p:cNvPr>
          <p:cNvSpPr txBox="1"/>
          <p:nvPr/>
        </p:nvSpPr>
        <p:spPr>
          <a:xfrm>
            <a:off x="7874794" y="3928731"/>
            <a:ext cx="151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24348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/>
      <p:bldP spid="13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Third pass find frequent triple item sets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1888"/>
              </p:ext>
            </p:extLst>
          </p:nvPr>
        </p:nvGraphicFramePr>
        <p:xfrm>
          <a:off x="69561" y="2674948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3934"/>
              </p:ext>
            </p:extLst>
          </p:nvPr>
        </p:nvGraphicFramePr>
        <p:xfrm>
          <a:off x="2429441" y="4822280"/>
          <a:ext cx="2526843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9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9125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Frequncy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9934"/>
              </p:ext>
            </p:extLst>
          </p:nvPr>
        </p:nvGraphicFramePr>
        <p:xfrm>
          <a:off x="6142722" y="3975082"/>
          <a:ext cx="237299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24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475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946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22282"/>
              </p:ext>
            </p:extLst>
          </p:nvPr>
        </p:nvGraphicFramePr>
        <p:xfrm>
          <a:off x="2429442" y="2128538"/>
          <a:ext cx="2526844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8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3258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794FCB-BD98-48BD-BB37-FFEA4C93D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70421"/>
              </p:ext>
            </p:extLst>
          </p:nvPr>
        </p:nvGraphicFramePr>
        <p:xfrm>
          <a:off x="9639597" y="4654745"/>
          <a:ext cx="23833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05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106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7E1CD-6717-4CA3-ADEE-7465DC05DE74}"/>
              </a:ext>
            </a:extLst>
          </p:cNvPr>
          <p:cNvSpPr/>
          <p:nvPr/>
        </p:nvSpPr>
        <p:spPr>
          <a:xfrm>
            <a:off x="5005729" y="4343620"/>
            <a:ext cx="1035347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446C9-4604-4EBF-AD07-D1D230DE75E8}"/>
              </a:ext>
            </a:extLst>
          </p:cNvPr>
          <p:cNvSpPr txBox="1"/>
          <p:nvPr/>
        </p:nvSpPr>
        <p:spPr>
          <a:xfrm>
            <a:off x="4904083" y="4729462"/>
            <a:ext cx="113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Item Set </a:t>
            </a:r>
            <a:r>
              <a:rPr lang="en-US" sz="2000" dirty="0" err="1"/>
              <a:t>Frequncy</a:t>
            </a:r>
            <a:endParaRPr lang="en-US" sz="20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407691-7858-4E29-AC5D-47E17B8A49D8}"/>
              </a:ext>
            </a:extLst>
          </p:cNvPr>
          <p:cNvSpPr/>
          <p:nvPr/>
        </p:nvSpPr>
        <p:spPr>
          <a:xfrm>
            <a:off x="8617362" y="5038285"/>
            <a:ext cx="102223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8C5E8-1D46-44D6-AF86-B01DFB340D33}"/>
              </a:ext>
            </a:extLst>
          </p:cNvPr>
          <p:cNvSpPr txBox="1"/>
          <p:nvPr/>
        </p:nvSpPr>
        <p:spPr>
          <a:xfrm>
            <a:off x="8390271" y="5535715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</a:t>
            </a:r>
            <a:r>
              <a:rPr lang="en-US" sz="2000" dirty="0" err="1"/>
              <a:t>Frequncy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5555511" cy="1805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all frequent item sets</a:t>
            </a:r>
          </a:p>
          <a:p>
            <a:r>
              <a:rPr lang="en-US" dirty="0"/>
              <a:t>Find all possible rule combinations from frequent item sets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01298"/>
              </p:ext>
            </p:extLst>
          </p:nvPr>
        </p:nvGraphicFramePr>
        <p:xfrm>
          <a:off x="1095154" y="3587307"/>
          <a:ext cx="254139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9308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DC88E34-3EE5-44FD-810F-C212E6EA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82377"/>
              </p:ext>
            </p:extLst>
          </p:nvPr>
        </p:nvGraphicFramePr>
        <p:xfrm>
          <a:off x="6565606" y="1395227"/>
          <a:ext cx="464111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0119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7466">
                  <a:extLst>
                    <a:ext uri="{9D8B030D-6E8A-4147-A177-3AD203B41FA5}">
                      <a16:colId xmlns:a16="http://schemas.microsoft.com/office/drawing/2014/main" val="1625215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3829CA-4289-44C4-AEB6-0C79048CB909}"/>
              </a:ext>
            </a:extLst>
          </p:cNvPr>
          <p:cNvSpPr/>
          <p:nvPr/>
        </p:nvSpPr>
        <p:spPr>
          <a:xfrm>
            <a:off x="3776347" y="3976819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959F-5CBB-40A2-AC50-550E5D0B2741}"/>
              </a:ext>
            </a:extLst>
          </p:cNvPr>
          <p:cNvSpPr txBox="1"/>
          <p:nvPr/>
        </p:nvSpPr>
        <p:spPr>
          <a:xfrm>
            <a:off x="3896833" y="4362661"/>
            <a:ext cx="219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Derive rules</a:t>
            </a:r>
          </a:p>
        </p:txBody>
      </p:sp>
    </p:spTree>
    <p:extLst>
      <p:ext uri="{BB962C8B-B14F-4D97-AF65-F5344CB8AC3E}">
        <p14:creationId xmlns:p14="http://schemas.microsoft.com/office/powerpoint/2010/main" val="6819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count of occurrences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database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the total number of transaction in the database </a:t>
                </a:r>
              </a:p>
              <a:p>
                <a:r>
                  <a:rPr lang="en-US" dirty="0"/>
                  <a:t>In words, support is the faction of transactions which include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 is probability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occurs in a basket with range: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Higher support is higher probability of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a basket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57200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Support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31DD61C-DA15-42B1-A35E-FA4AD01D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43623"/>
              </p:ext>
            </p:extLst>
          </p:nvPr>
        </p:nvGraphicFramePr>
        <p:xfrm>
          <a:off x="468249" y="2086726"/>
          <a:ext cx="2697411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9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34DB1A-6A41-4F7B-85B0-E94BF6E34317}"/>
              </a:ext>
            </a:extLst>
          </p:cNvPr>
          <p:cNvSpPr/>
          <p:nvPr/>
        </p:nvSpPr>
        <p:spPr>
          <a:xfrm>
            <a:off x="3398589" y="301627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328591" y="512506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E9DC74C-62E2-4C09-A280-726337F46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2561"/>
              </p:ext>
            </p:extLst>
          </p:nvPr>
        </p:nvGraphicFramePr>
        <p:xfrm>
          <a:off x="6267194" y="2117829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EB09E1-CB0B-420F-8DD4-F8D4A5675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48337"/>
              </p:ext>
            </p:extLst>
          </p:nvPr>
        </p:nvGraphicFramePr>
        <p:xfrm>
          <a:off x="468249" y="4170149"/>
          <a:ext cx="269741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11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860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33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faction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transactions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which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include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subset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other words, confidence is the probability that the rule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makes a correct prediction with range: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  <a:blipFill>
                <a:blip r:embed="rId2"/>
                <a:stretch>
                  <a:fillRect l="-112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Confidence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001039" y="3524865"/>
            <a:ext cx="224818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74689"/>
              </p:ext>
            </p:extLst>
          </p:nvPr>
        </p:nvGraphicFramePr>
        <p:xfrm>
          <a:off x="5459214" y="1490921"/>
          <a:ext cx="524777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112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8423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2004237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0.43/0.86=0.5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0.43/0.71=0.61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27315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975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𝐿𝑖𝑓𝑡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Probability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occurance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𝑠𝑡𝑎𝑡𝑖𝑠𝑡𝑖𝑐𝑎𝑙𝑙𝑦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𝑖𝑛𝑑𝑒𝑝𝑒𝑛𝑑𝑒𝑛𝑡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In other words, lift is the increase in association from the rule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over random occurrence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better than random guessing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worse than random guessing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  <a:blipFill>
                <a:blip r:embed="rId2"/>
                <a:stretch>
                  <a:fillRect l="-1116" t="-1790" r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and Frequent Item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/>
              <a:t>Originally, </a:t>
            </a:r>
            <a:r>
              <a:rPr lang="en-US" dirty="0"/>
              <a:t>association rules applied to market basket analysis </a:t>
            </a:r>
          </a:p>
          <a:p>
            <a:pPr lvl="1"/>
            <a:r>
              <a:rPr lang="en-US" dirty="0"/>
              <a:t>Retailers search database of transaction to find items commonly purchased together </a:t>
            </a:r>
          </a:p>
          <a:p>
            <a:r>
              <a:rPr lang="en-US" dirty="0"/>
              <a:t>Many applications of association rules</a:t>
            </a:r>
          </a:p>
          <a:p>
            <a:pPr lvl="1"/>
            <a:r>
              <a:rPr lang="en-US" dirty="0"/>
              <a:t>Identify sets of items customers are likely to buy in the same transaction </a:t>
            </a:r>
          </a:p>
          <a:p>
            <a:pPr lvl="1"/>
            <a:r>
              <a:rPr lang="en-US" dirty="0"/>
              <a:t>Find unusual commonality in text documents; e.g. plagiarism </a:t>
            </a:r>
          </a:p>
          <a:p>
            <a:pPr lvl="1"/>
            <a:r>
              <a:rPr lang="en-US" dirty="0"/>
              <a:t>Identify diseases from sets of common symptoms</a:t>
            </a:r>
          </a:p>
          <a:p>
            <a:pPr lvl="1"/>
            <a:r>
              <a:rPr lang="en-US" dirty="0"/>
              <a:t>Identify transaction patterns that imply fraud </a:t>
            </a:r>
          </a:p>
          <a:p>
            <a:pPr lvl="1"/>
            <a:r>
              <a:rPr lang="en-US" dirty="0"/>
              <a:t>Match IP addresses to messages</a:t>
            </a:r>
          </a:p>
          <a:p>
            <a:pPr lvl="1"/>
            <a:r>
              <a:rPr lang="en-US" dirty="0"/>
              <a:t>And many more….</a:t>
            </a:r>
          </a:p>
          <a:p>
            <a:r>
              <a:rPr lang="en-US" dirty="0"/>
              <a:t>Use association measures like collaborative filtering recommenders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003158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Lift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620715"/>
              </p:ext>
            </p:extLst>
          </p:nvPr>
        </p:nvGraphicFramePr>
        <p:xfrm>
          <a:off x="2755606" y="2143686"/>
          <a:ext cx="5660064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808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9387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  <a:gridCol w="2998382">
                  <a:extLst>
                    <a:ext uri="{9D8B030D-6E8A-4147-A177-3AD203B41FA5}">
                      <a16:colId xmlns:a16="http://schemas.microsoft.com/office/drawing/2014/main" val="1973990813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0.43/(0.86*0.43)=1.16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0.43/(0.43*0.71)=1.41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0.57/(0.71*0.71)=1.13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0.43/(0.86*0.71*0.71)=0.99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9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conviction as frequency of the occurrence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In other words, conviction is the fraction of the time the rule,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makes an incorrect prediction compared to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correct more often than random chance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wrong more often than random chance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  <a:blipFill>
                <a:blip r:embed="rId2"/>
                <a:stretch>
                  <a:fillRect l="-113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Conviction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866962"/>
              </p:ext>
            </p:extLst>
          </p:nvPr>
        </p:nvGraphicFramePr>
        <p:xfrm>
          <a:off x="4938823" y="1421810"/>
          <a:ext cx="6807417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037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62986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  <a:gridCol w="2176938">
                  <a:extLst>
                    <a:ext uri="{9D8B030D-6E8A-4147-A177-3AD203B41FA5}">
                      <a16:colId xmlns:a16="http://schemas.microsoft.com/office/drawing/2014/main" val="3183472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Conviction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.57/.5=1.14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.43/1.0=0.43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.71/.33=2.15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.14/.20=0.70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.29/.33=0.88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.14/.20=0.70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.29/1.0=0.29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.57/.39=1.46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.29/.20=1.45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.29/.20=1.45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.29/.24=1.21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.57/.24=2.38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.14/.24=0.58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B4378E58-05E2-4EB0-93A1-CDCC60F5B24A}"/>
              </a:ext>
            </a:extLst>
          </p:cNvPr>
          <p:cNvSpPr/>
          <p:nvPr/>
        </p:nvSpPr>
        <p:spPr>
          <a:xfrm>
            <a:off x="3001040" y="3524865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77CDBB8-CF96-44AD-B2B5-B80CC71F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77917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1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594884"/>
            <a:ext cx="2280683" cy="4492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Summary </a:t>
            </a:r>
            <a:r>
              <a:rPr lang="en-US" dirty="0"/>
              <a:t>for association rules</a:t>
            </a:r>
          </a:p>
          <a:p>
            <a:pPr marL="0" indent="0">
              <a:buNone/>
            </a:pPr>
            <a:r>
              <a:rPr lang="en-US" dirty="0"/>
              <a:t>Only 2 rules have lift&gt;1 and conviction&lt; 1!</a:t>
            </a:r>
          </a:p>
          <a:p>
            <a:pPr marL="0" indent="0">
              <a:buNone/>
            </a:pPr>
            <a:r>
              <a:rPr lang="en-US" dirty="0"/>
              <a:t>Both with high confidence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43808"/>
              </p:ext>
            </p:extLst>
          </p:nvPr>
        </p:nvGraphicFramePr>
        <p:xfrm>
          <a:off x="2659989" y="1358015"/>
          <a:ext cx="9242273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6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67994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1400083785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  <a:gridCol w="1376916">
                  <a:extLst>
                    <a:ext uri="{9D8B030D-6E8A-4147-A177-3AD203B41FA5}">
                      <a16:colId xmlns:a16="http://schemas.microsoft.com/office/drawing/2014/main" val="1577975422"/>
                    </a:ext>
                  </a:extLst>
                </a:gridCol>
                <a:gridCol w="1592147">
                  <a:extLst>
                    <a:ext uri="{9D8B030D-6E8A-4147-A177-3AD203B41FA5}">
                      <a16:colId xmlns:a16="http://schemas.microsoft.com/office/drawing/2014/main" val="3183472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Conviction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442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and disadvantages of </a:t>
            </a:r>
            <a:r>
              <a:rPr lang="en-US" dirty="0" err="1"/>
              <a:t>apriori</a:t>
            </a:r>
            <a:r>
              <a:rPr lang="en-US" dirty="0"/>
              <a:t> algorithm  </a:t>
            </a:r>
          </a:p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Reduces the set size for unions at each step  </a:t>
            </a:r>
          </a:p>
          <a:p>
            <a:pPr lvl="1"/>
            <a:r>
              <a:rPr lang="en-US" dirty="0"/>
              <a:t>Simple table-oriented implementation </a:t>
            </a:r>
          </a:p>
          <a:p>
            <a:pPr lvl="1"/>
            <a:r>
              <a:rPr lang="en-US" dirty="0"/>
              <a:t>Easy to parallelize; e.g. MapReduce 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Computationally intensive since all unions of subsets must be counted – potentially massive candidate sets   </a:t>
            </a:r>
          </a:p>
          <a:p>
            <a:pPr lvl="1"/>
            <a:r>
              <a:rPr lang="en-US" dirty="0"/>
              <a:t>Count for all pairs must fit in main memory </a:t>
            </a:r>
          </a:p>
          <a:p>
            <a:pPr lvl="1"/>
            <a:r>
              <a:rPr lang="en-US" dirty="0"/>
              <a:t>Multiple passes of data required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Improving on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improve the </a:t>
            </a:r>
            <a:r>
              <a:rPr lang="en-US" dirty="0" err="1"/>
              <a:t>apriori</a:t>
            </a:r>
            <a:r>
              <a:rPr lang="en-US" dirty="0"/>
              <a:t> algorithm? </a:t>
            </a:r>
          </a:p>
          <a:p>
            <a:r>
              <a:rPr lang="en-US" dirty="0"/>
              <a:t>Many proposals </a:t>
            </a:r>
          </a:p>
          <a:p>
            <a:r>
              <a:rPr lang="en-US" dirty="0"/>
              <a:t>Make clever use of hash tables  </a:t>
            </a:r>
          </a:p>
          <a:p>
            <a:pPr lvl="1"/>
            <a:r>
              <a:rPr lang="en-US" dirty="0"/>
              <a:t>Exploit aspects of the </a:t>
            </a:r>
            <a:r>
              <a:rPr lang="en-US" altLang="en-US" dirty="0"/>
              <a:t>monotonicity property of sets and subset </a:t>
            </a:r>
          </a:p>
          <a:p>
            <a:pPr lvl="1"/>
            <a:r>
              <a:rPr lang="en-US" dirty="0"/>
              <a:t>Success depends on how frequent item sets are </a:t>
            </a:r>
          </a:p>
          <a:p>
            <a:r>
              <a:rPr lang="en-US" dirty="0"/>
              <a:t>For example the </a:t>
            </a:r>
            <a:r>
              <a:rPr lang="en-US" dirty="0">
                <a:hlinkClick r:id="rId2"/>
              </a:rPr>
              <a:t>Park, Chen, Yu (PCY) algorithm </a:t>
            </a:r>
            <a:r>
              <a:rPr lang="en-US" dirty="0"/>
              <a:t>proposed in 1995</a:t>
            </a:r>
          </a:p>
          <a:p>
            <a:pPr lvl="1"/>
            <a:r>
              <a:rPr lang="en-US" dirty="0"/>
              <a:t>Uses hash table lookup to find frequent item sets  </a:t>
            </a:r>
          </a:p>
          <a:p>
            <a:pPr lvl="1"/>
            <a:r>
              <a:rPr lang="en-US" dirty="0"/>
              <a:t>Similar to a Bloom filter</a:t>
            </a:r>
          </a:p>
          <a:p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The FP growth algorithm proposed by </a:t>
            </a:r>
            <a:r>
              <a:rPr lang="en-US" dirty="0">
                <a:hlinkClick r:id="rId2"/>
              </a:rPr>
              <a:t>Han et.al. (2004) </a:t>
            </a:r>
            <a:r>
              <a:rPr lang="en-US" dirty="0"/>
              <a:t>as an improvement over </a:t>
            </a:r>
            <a:r>
              <a:rPr lang="en-US" dirty="0" err="1"/>
              <a:t>apriori</a:t>
            </a:r>
            <a:r>
              <a:rPr lang="en-US" dirty="0"/>
              <a:t>    </a:t>
            </a:r>
          </a:p>
          <a:p>
            <a:r>
              <a:rPr lang="en-US" dirty="0"/>
              <a:t>Advantages of FP growth</a:t>
            </a:r>
          </a:p>
          <a:p>
            <a:pPr lvl="1"/>
            <a:r>
              <a:rPr lang="en-US" dirty="0"/>
              <a:t>Computationally efficient</a:t>
            </a:r>
          </a:p>
          <a:p>
            <a:pPr lvl="1"/>
            <a:r>
              <a:rPr lang="en-US" dirty="0"/>
              <a:t>Potentially significant reduction in memory use </a:t>
            </a:r>
          </a:p>
          <a:p>
            <a:pPr lvl="1"/>
            <a:r>
              <a:rPr lang="en-US" dirty="0"/>
              <a:t>Compression in representation from monotonicity property of sets </a:t>
            </a:r>
          </a:p>
          <a:p>
            <a:r>
              <a:rPr lang="en-US" dirty="0"/>
              <a:t>FP growth grows a tree of item sets </a:t>
            </a:r>
          </a:p>
          <a:p>
            <a:pPr lvl="1"/>
            <a:r>
              <a:rPr lang="en-US" dirty="0"/>
              <a:t>Counts of occurrence are maintained in the tree </a:t>
            </a:r>
          </a:p>
          <a:p>
            <a:pPr lvl="1"/>
            <a:r>
              <a:rPr lang="en-US" dirty="0"/>
              <a:t>Pointers across branches used to sum frequency of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254642"/>
            <a:ext cx="10818628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Start with small database</a:t>
            </a:r>
          </a:p>
          <a:p>
            <a:r>
              <a:rPr lang="en-US" dirty="0"/>
              <a:t>Sort item by frequency within item sets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9FA1968-9262-4113-9011-11039A63B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01086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19037E9-A138-4B5F-BF30-E8C15F676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356302"/>
              </p:ext>
            </p:extLst>
          </p:nvPr>
        </p:nvGraphicFramePr>
        <p:xfrm>
          <a:off x="4966882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1D3A935-7672-F0E0-AE5A-F9354560B53D}"/>
              </a:ext>
            </a:extLst>
          </p:cNvPr>
          <p:cNvSpPr/>
          <p:nvPr/>
        </p:nvSpPr>
        <p:spPr>
          <a:xfrm>
            <a:off x="2934365" y="4215427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2D9B-955D-F5F8-723C-999CBEB87AE8}"/>
              </a:ext>
            </a:extLst>
          </p:cNvPr>
          <p:cNvSpPr txBox="1"/>
          <p:nvPr/>
        </p:nvSpPr>
        <p:spPr>
          <a:xfrm>
            <a:off x="3468706" y="4624388"/>
            <a:ext cx="709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2410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9"/>
            <a:ext cx="8353646" cy="14859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1</a:t>
            </a:r>
            <a:r>
              <a:rPr lang="en-US" baseline="30000" dirty="0"/>
              <a:t>st</a:t>
            </a:r>
            <a:r>
              <a:rPr lang="en-US" dirty="0"/>
              <a:t> item set</a:t>
            </a:r>
          </a:p>
          <a:p>
            <a:r>
              <a:rPr lang="en-US" dirty="0"/>
              <a:t>Increment count of item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476531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95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  <p:bldP spid="9" grpId="0"/>
      <p:bldP spid="10" grpId="0" animBg="1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722242" cy="14300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2</a:t>
            </a:r>
            <a:r>
              <a:rPr lang="en-US" baseline="30000" dirty="0"/>
              <a:t>nd</a:t>
            </a:r>
            <a:r>
              <a:rPr lang="en-US" dirty="0"/>
              <a:t> item set</a:t>
            </a:r>
          </a:p>
          <a:p>
            <a:r>
              <a:rPr lang="en-US" dirty="0"/>
              <a:t>Pointer to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7598733" y="25599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4F3EF5D-E99F-4244-AA06-EDFCA305831C}"/>
              </a:ext>
            </a:extLst>
          </p:cNvPr>
          <p:cNvSpPr/>
          <p:nvPr/>
        </p:nvSpPr>
        <p:spPr>
          <a:xfrm>
            <a:off x="8124504" y="26720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32EAC-C95B-4894-94C5-C53383598635}"/>
              </a:ext>
            </a:extLst>
          </p:cNvPr>
          <p:cNvSpPr txBox="1"/>
          <p:nvPr/>
        </p:nvSpPr>
        <p:spPr>
          <a:xfrm>
            <a:off x="5532474" y="33538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D59C5F-4DC6-4497-BCEF-BB94BD365B0A}"/>
              </a:ext>
            </a:extLst>
          </p:cNvPr>
          <p:cNvSpPr/>
          <p:nvPr/>
        </p:nvSpPr>
        <p:spPr>
          <a:xfrm>
            <a:off x="8602969" y="320483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D5F9E3-B754-4CBC-9124-734BF05FB493}"/>
              </a:ext>
            </a:extLst>
          </p:cNvPr>
          <p:cNvSpPr txBox="1"/>
          <p:nvPr/>
        </p:nvSpPr>
        <p:spPr>
          <a:xfrm>
            <a:off x="8053621" y="310312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C098CD-81F0-4DE7-9899-852205F617E6}"/>
              </a:ext>
            </a:extLst>
          </p:cNvPr>
          <p:cNvSpPr/>
          <p:nvPr/>
        </p:nvSpPr>
        <p:spPr>
          <a:xfrm>
            <a:off x="9077890" y="38313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DB3DDB-FD1F-402A-9C2C-82277DA9389A}"/>
              </a:ext>
            </a:extLst>
          </p:cNvPr>
          <p:cNvSpPr txBox="1"/>
          <p:nvPr/>
        </p:nvSpPr>
        <p:spPr>
          <a:xfrm>
            <a:off x="8532086" y="37296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27498A-439A-4F52-B524-7B3FFE7E82AE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7641806" y="2188082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654A7B-9687-4475-965B-4580996263D0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8296938" y="2839977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EF69D4-010E-4544-BB84-4B03BD1B8FB5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8775403" y="3372727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889BBE-9DF4-4EDC-B94C-A7A22270C2AC}"/>
              </a:ext>
            </a:extLst>
          </p:cNvPr>
          <p:cNvCxnSpPr>
            <a:cxnSpLocks/>
            <a:stCxn id="14" idx="4"/>
            <a:endCxn id="10" idx="6"/>
          </p:cNvCxnSpPr>
          <p:nvPr/>
        </p:nvCxnSpPr>
        <p:spPr>
          <a:xfrm flipH="1">
            <a:off x="6274981" y="2868783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0FCA4971-44C5-4724-A4DF-9C8CB553D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2165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62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4" grpId="0" animBg="1"/>
      <p:bldP spid="17" grpId="0" animBg="1"/>
      <p:bldP spid="18" grpId="0"/>
      <p:bldP spid="19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item sets occur in </a:t>
            </a:r>
            <a:r>
              <a:rPr lang="en-US" b="1" dirty="0"/>
              <a:t>market baskets  </a:t>
            </a:r>
          </a:p>
          <a:p>
            <a:r>
              <a:rPr lang="en-US" dirty="0"/>
              <a:t>List of available items </a:t>
            </a:r>
          </a:p>
          <a:p>
            <a:r>
              <a:rPr lang="en-US" dirty="0"/>
              <a:t>Baskets include a some small number of items </a:t>
            </a:r>
          </a:p>
          <a:p>
            <a:r>
              <a:rPr lang="en-US" dirty="0"/>
              <a:t>Many to many relationship between items and baskets  </a:t>
            </a:r>
          </a:p>
          <a:p>
            <a:r>
              <a:rPr lang="en-US" dirty="0"/>
              <a:t>Goal is to find item sets that occur frequently in the baskets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884191" cy="14300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3</a:t>
            </a:r>
            <a:r>
              <a:rPr lang="en-US" baseline="30000" dirty="0"/>
              <a:t>rd</a:t>
            </a:r>
            <a:r>
              <a:rPr lang="en-US" dirty="0"/>
              <a:t> item set</a:t>
            </a:r>
          </a:p>
          <a:p>
            <a:r>
              <a:rPr lang="en-US" dirty="0"/>
              <a:t>Pointer to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7598733" y="25599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4F3EF5D-E99F-4244-AA06-EDFCA305831C}"/>
              </a:ext>
            </a:extLst>
          </p:cNvPr>
          <p:cNvSpPr/>
          <p:nvPr/>
        </p:nvSpPr>
        <p:spPr>
          <a:xfrm>
            <a:off x="8124504" y="26720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32EAC-C95B-4894-94C5-C53383598635}"/>
              </a:ext>
            </a:extLst>
          </p:cNvPr>
          <p:cNvSpPr txBox="1"/>
          <p:nvPr/>
        </p:nvSpPr>
        <p:spPr>
          <a:xfrm>
            <a:off x="5532474" y="33538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D59C5F-4DC6-4497-BCEF-BB94BD365B0A}"/>
              </a:ext>
            </a:extLst>
          </p:cNvPr>
          <p:cNvSpPr/>
          <p:nvPr/>
        </p:nvSpPr>
        <p:spPr>
          <a:xfrm>
            <a:off x="8602969" y="320483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D5F9E3-B754-4CBC-9124-734BF05FB493}"/>
              </a:ext>
            </a:extLst>
          </p:cNvPr>
          <p:cNvSpPr txBox="1"/>
          <p:nvPr/>
        </p:nvSpPr>
        <p:spPr>
          <a:xfrm>
            <a:off x="8053621" y="310312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C098CD-81F0-4DE7-9899-852205F617E6}"/>
              </a:ext>
            </a:extLst>
          </p:cNvPr>
          <p:cNvSpPr/>
          <p:nvPr/>
        </p:nvSpPr>
        <p:spPr>
          <a:xfrm>
            <a:off x="9077890" y="38313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DB3DDB-FD1F-402A-9C2C-82277DA9389A}"/>
              </a:ext>
            </a:extLst>
          </p:cNvPr>
          <p:cNvSpPr txBox="1"/>
          <p:nvPr/>
        </p:nvSpPr>
        <p:spPr>
          <a:xfrm>
            <a:off x="8532086" y="37296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27498A-439A-4F52-B524-7B3FFE7E82AE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7641806" y="2188082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654A7B-9687-4475-965B-4580996263D0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8296938" y="2839977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EF69D4-010E-4544-BB84-4B03BD1B8FB5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8775403" y="3372727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889BBE-9DF4-4EDC-B94C-A7A22270C2AC}"/>
              </a:ext>
            </a:extLst>
          </p:cNvPr>
          <p:cNvCxnSpPr>
            <a:cxnSpLocks/>
            <a:stCxn id="14" idx="4"/>
            <a:endCxn id="10" idx="6"/>
          </p:cNvCxnSpPr>
          <p:nvPr/>
        </p:nvCxnSpPr>
        <p:spPr>
          <a:xfrm flipH="1">
            <a:off x="6274981" y="2868783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757B248-2771-4712-80E3-211E9F84C8FC}"/>
              </a:ext>
            </a:extLst>
          </p:cNvPr>
          <p:cNvSpPr/>
          <p:nvPr/>
        </p:nvSpPr>
        <p:spPr>
          <a:xfrm>
            <a:off x="7196197" y="31760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6140A95-715C-4593-8837-C9CD52240668}"/>
              </a:ext>
            </a:extLst>
          </p:cNvPr>
          <p:cNvSpPr/>
          <p:nvPr/>
        </p:nvSpPr>
        <p:spPr>
          <a:xfrm>
            <a:off x="7671118" y="38025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C6069-04F8-4589-9B66-639463DEA4B1}"/>
              </a:ext>
            </a:extLst>
          </p:cNvPr>
          <p:cNvSpPr txBox="1"/>
          <p:nvPr/>
        </p:nvSpPr>
        <p:spPr>
          <a:xfrm>
            <a:off x="7125314" y="37008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DF548D-A001-4844-AE66-C3681460853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890166" y="2811171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22F5C1-8B58-4E27-A7DE-731260E3FE0F}"/>
              </a:ext>
            </a:extLst>
          </p:cNvPr>
          <p:cNvCxnSpPr>
            <a:cxnSpLocks/>
            <a:stCxn id="24" idx="5"/>
            <a:endCxn id="25" idx="1"/>
          </p:cNvCxnSpPr>
          <p:nvPr/>
        </p:nvCxnSpPr>
        <p:spPr>
          <a:xfrm>
            <a:off x="7368631" y="3343921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6ED661-A4AC-4897-A01E-C7757653E7A5}"/>
              </a:ext>
            </a:extLst>
          </p:cNvPr>
          <p:cNvSpPr txBox="1"/>
          <p:nvPr/>
        </p:nvSpPr>
        <p:spPr>
          <a:xfrm>
            <a:off x="6696543" y="318310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E283BE-8CDB-44C3-B88F-9F8B7AC375C9}"/>
              </a:ext>
            </a:extLst>
          </p:cNvPr>
          <p:cNvSpPr/>
          <p:nvPr/>
        </p:nvSpPr>
        <p:spPr>
          <a:xfrm>
            <a:off x="8101602" y="442751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23A2A2-CDBC-4C9E-94CD-F0E1BBAD426A}"/>
              </a:ext>
            </a:extLst>
          </p:cNvPr>
          <p:cNvSpPr txBox="1"/>
          <p:nvPr/>
        </p:nvSpPr>
        <p:spPr>
          <a:xfrm>
            <a:off x="7555798" y="432580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EBA782-FE1B-4810-BFAE-3328AB2F22AB}"/>
              </a:ext>
            </a:extLst>
          </p:cNvPr>
          <p:cNvCxnSpPr>
            <a:cxnSpLocks/>
            <a:stCxn id="25" idx="4"/>
            <a:endCxn id="35" idx="1"/>
          </p:cNvCxnSpPr>
          <p:nvPr/>
        </p:nvCxnSpPr>
        <p:spPr>
          <a:xfrm>
            <a:off x="7772128" y="3999248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228E03-FE01-46F6-88C3-3C7E0888A8BB}"/>
              </a:ext>
            </a:extLst>
          </p:cNvPr>
          <p:cNvCxnSpPr>
            <a:cxnSpLocks/>
            <a:stCxn id="18" idx="3"/>
            <a:endCxn id="24" idx="6"/>
          </p:cNvCxnSpPr>
          <p:nvPr/>
        </p:nvCxnSpPr>
        <p:spPr>
          <a:xfrm flipH="1" flipV="1">
            <a:off x="7398216" y="3274376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A13675F-4842-45CD-8B4B-93900DEFEED0}"/>
              </a:ext>
            </a:extLst>
          </p:cNvPr>
          <p:cNvCxnSpPr>
            <a:cxnSpLocks/>
            <a:stCxn id="20" idx="3"/>
            <a:endCxn id="25" idx="6"/>
          </p:cNvCxnSpPr>
          <p:nvPr/>
        </p:nvCxnSpPr>
        <p:spPr>
          <a:xfrm flipH="1" flipV="1">
            <a:off x="7873137" y="3900897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CEE18E56-950F-48C7-AEE3-BC84663B5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88470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84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  <p:bldP spid="25" grpId="0" animBg="1"/>
      <p:bldP spid="27" grpId="0"/>
      <p:bldP spid="30" grpId="0"/>
      <p:bldP spid="35" grpId="0" animBg="1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5358809" cy="14300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</a:t>
            </a:r>
          </a:p>
          <a:p>
            <a:r>
              <a:rPr lang="en-US" dirty="0"/>
              <a:t>Build tree branch for 4th item set</a:t>
            </a:r>
          </a:p>
          <a:p>
            <a:r>
              <a:rPr lang="en-US" dirty="0"/>
              <a:t>Pointer to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7598733" y="25599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4F3EF5D-E99F-4244-AA06-EDFCA305831C}"/>
              </a:ext>
            </a:extLst>
          </p:cNvPr>
          <p:cNvSpPr/>
          <p:nvPr/>
        </p:nvSpPr>
        <p:spPr>
          <a:xfrm>
            <a:off x="8124504" y="26720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32EAC-C95B-4894-94C5-C53383598635}"/>
              </a:ext>
            </a:extLst>
          </p:cNvPr>
          <p:cNvSpPr txBox="1"/>
          <p:nvPr/>
        </p:nvSpPr>
        <p:spPr>
          <a:xfrm>
            <a:off x="5532474" y="33538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D59C5F-4DC6-4497-BCEF-BB94BD365B0A}"/>
              </a:ext>
            </a:extLst>
          </p:cNvPr>
          <p:cNvSpPr/>
          <p:nvPr/>
        </p:nvSpPr>
        <p:spPr>
          <a:xfrm>
            <a:off x="8602969" y="320483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D5F9E3-B754-4CBC-9124-734BF05FB493}"/>
              </a:ext>
            </a:extLst>
          </p:cNvPr>
          <p:cNvSpPr txBox="1"/>
          <p:nvPr/>
        </p:nvSpPr>
        <p:spPr>
          <a:xfrm>
            <a:off x="8053621" y="310312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C098CD-81F0-4DE7-9899-852205F617E6}"/>
              </a:ext>
            </a:extLst>
          </p:cNvPr>
          <p:cNvSpPr/>
          <p:nvPr/>
        </p:nvSpPr>
        <p:spPr>
          <a:xfrm>
            <a:off x="9077890" y="38313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DB3DDB-FD1F-402A-9C2C-82277DA9389A}"/>
              </a:ext>
            </a:extLst>
          </p:cNvPr>
          <p:cNvSpPr txBox="1"/>
          <p:nvPr/>
        </p:nvSpPr>
        <p:spPr>
          <a:xfrm>
            <a:off x="8532086" y="37296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27498A-439A-4F52-B524-7B3FFE7E82AE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7641806" y="2188082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654A7B-9687-4475-965B-4580996263D0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8296938" y="2839977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EF69D4-010E-4544-BB84-4B03BD1B8FB5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8775403" y="3372727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889BBE-9DF4-4EDC-B94C-A7A22270C2AC}"/>
              </a:ext>
            </a:extLst>
          </p:cNvPr>
          <p:cNvCxnSpPr>
            <a:cxnSpLocks/>
            <a:stCxn id="14" idx="4"/>
            <a:endCxn id="10" idx="6"/>
          </p:cNvCxnSpPr>
          <p:nvPr/>
        </p:nvCxnSpPr>
        <p:spPr>
          <a:xfrm flipH="1">
            <a:off x="6274981" y="2868783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757B248-2771-4712-80E3-211E9F84C8FC}"/>
              </a:ext>
            </a:extLst>
          </p:cNvPr>
          <p:cNvSpPr/>
          <p:nvPr/>
        </p:nvSpPr>
        <p:spPr>
          <a:xfrm>
            <a:off x="7196197" y="31760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6140A95-715C-4593-8837-C9CD52240668}"/>
              </a:ext>
            </a:extLst>
          </p:cNvPr>
          <p:cNvSpPr/>
          <p:nvPr/>
        </p:nvSpPr>
        <p:spPr>
          <a:xfrm>
            <a:off x="7671118" y="38025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C6069-04F8-4589-9B66-639463DEA4B1}"/>
              </a:ext>
            </a:extLst>
          </p:cNvPr>
          <p:cNvSpPr txBox="1"/>
          <p:nvPr/>
        </p:nvSpPr>
        <p:spPr>
          <a:xfrm>
            <a:off x="7125314" y="37008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DF548D-A001-4844-AE66-C3681460853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890166" y="2811171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22F5C1-8B58-4E27-A7DE-731260E3FE0F}"/>
              </a:ext>
            </a:extLst>
          </p:cNvPr>
          <p:cNvCxnSpPr>
            <a:cxnSpLocks/>
            <a:stCxn id="24" idx="5"/>
            <a:endCxn id="25" idx="1"/>
          </p:cNvCxnSpPr>
          <p:nvPr/>
        </p:nvCxnSpPr>
        <p:spPr>
          <a:xfrm>
            <a:off x="7368631" y="3343921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6ED661-A4AC-4897-A01E-C7757653E7A5}"/>
              </a:ext>
            </a:extLst>
          </p:cNvPr>
          <p:cNvSpPr txBox="1"/>
          <p:nvPr/>
        </p:nvSpPr>
        <p:spPr>
          <a:xfrm>
            <a:off x="6696543" y="318310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E283BE-8CDB-44C3-B88F-9F8B7AC375C9}"/>
              </a:ext>
            </a:extLst>
          </p:cNvPr>
          <p:cNvSpPr/>
          <p:nvPr/>
        </p:nvSpPr>
        <p:spPr>
          <a:xfrm>
            <a:off x="8101602" y="442751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23A2A2-CDBC-4C9E-94CD-F0E1BBAD426A}"/>
              </a:ext>
            </a:extLst>
          </p:cNvPr>
          <p:cNvSpPr txBox="1"/>
          <p:nvPr/>
        </p:nvSpPr>
        <p:spPr>
          <a:xfrm>
            <a:off x="7555798" y="432580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EBA782-FE1B-4810-BFAE-3328AB2F22AB}"/>
              </a:ext>
            </a:extLst>
          </p:cNvPr>
          <p:cNvCxnSpPr>
            <a:cxnSpLocks/>
            <a:stCxn id="25" idx="4"/>
            <a:endCxn id="35" idx="1"/>
          </p:cNvCxnSpPr>
          <p:nvPr/>
        </p:nvCxnSpPr>
        <p:spPr>
          <a:xfrm>
            <a:off x="7772128" y="3999248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228E03-FE01-46F6-88C3-3C7E0888A8BB}"/>
              </a:ext>
            </a:extLst>
          </p:cNvPr>
          <p:cNvCxnSpPr>
            <a:cxnSpLocks/>
            <a:stCxn id="18" idx="3"/>
            <a:endCxn id="24" idx="6"/>
          </p:cNvCxnSpPr>
          <p:nvPr/>
        </p:nvCxnSpPr>
        <p:spPr>
          <a:xfrm flipH="1" flipV="1">
            <a:off x="7398216" y="3274376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A13675F-4842-45CD-8B4B-93900DEFEED0}"/>
              </a:ext>
            </a:extLst>
          </p:cNvPr>
          <p:cNvCxnSpPr>
            <a:cxnSpLocks/>
            <a:stCxn id="20" idx="3"/>
            <a:endCxn id="25" idx="6"/>
          </p:cNvCxnSpPr>
          <p:nvPr/>
        </p:nvCxnSpPr>
        <p:spPr>
          <a:xfrm flipH="1" flipV="1">
            <a:off x="7873137" y="3900897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B4FD8845-E3C6-49CB-9E2B-0CA327312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173140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6F46C59-DF68-484B-9B22-5EE43E4E4DF4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6624084" y="2858386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10E8D95-A342-45D0-8A40-6F66D802CC6F}"/>
              </a:ext>
            </a:extLst>
          </p:cNvPr>
          <p:cNvSpPr/>
          <p:nvPr/>
        </p:nvSpPr>
        <p:spPr>
          <a:xfrm>
            <a:off x="6523072" y="37320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7A5122-0212-4D3F-A29A-3A77E4DECF0F}"/>
              </a:ext>
            </a:extLst>
          </p:cNvPr>
          <p:cNvSpPr txBox="1"/>
          <p:nvPr/>
        </p:nvSpPr>
        <p:spPr>
          <a:xfrm>
            <a:off x="5977268" y="363038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9A6FE4E-583B-49FF-BD5C-C8C19128A28A}"/>
              </a:ext>
            </a:extLst>
          </p:cNvPr>
          <p:cNvSpPr/>
          <p:nvPr/>
        </p:nvSpPr>
        <p:spPr>
          <a:xfrm>
            <a:off x="6492410" y="4418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71587F-F3E6-43A1-96B5-819AD47B2892}"/>
              </a:ext>
            </a:extLst>
          </p:cNvPr>
          <p:cNvSpPr txBox="1"/>
          <p:nvPr/>
        </p:nvSpPr>
        <p:spPr>
          <a:xfrm>
            <a:off x="5946606" y="43166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275B49-243A-4212-9E12-9122B0128080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 flipH="1">
            <a:off x="6521995" y="3928790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17C226-91F9-465A-BFDF-8D68DDA5A832}"/>
              </a:ext>
            </a:extLst>
          </p:cNvPr>
          <p:cNvCxnSpPr>
            <a:cxnSpLocks/>
            <a:stCxn id="27" idx="3"/>
            <a:endCxn id="42" idx="5"/>
          </p:cNvCxnSpPr>
          <p:nvPr/>
        </p:nvCxnSpPr>
        <p:spPr>
          <a:xfrm flipH="1" flipV="1">
            <a:off x="6695506" y="3899984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50F744-EE4B-4E99-A531-634FCA29774F}"/>
              </a:ext>
            </a:extLst>
          </p:cNvPr>
          <p:cNvCxnSpPr>
            <a:cxnSpLocks/>
            <a:stCxn id="36" idx="3"/>
            <a:endCxn id="44" idx="5"/>
          </p:cNvCxnSpPr>
          <p:nvPr/>
        </p:nvCxnSpPr>
        <p:spPr>
          <a:xfrm flipH="1">
            <a:off x="6664844" y="4525864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6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2" grpId="0" animBg="1"/>
      <p:bldP spid="43" grpId="0"/>
      <p:bldP spid="44" grpId="0" animBg="1"/>
      <p:bldP spid="4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6051697" cy="14300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</a:t>
            </a:r>
          </a:p>
          <a:p>
            <a:r>
              <a:rPr lang="en-US" dirty="0"/>
              <a:t>Increment counts only for 5th item set</a:t>
            </a:r>
          </a:p>
          <a:p>
            <a:r>
              <a:rPr lang="en-US" dirty="0"/>
              <a:t>Pointer to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7598733" y="25599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4F3EF5D-E99F-4244-AA06-EDFCA305831C}"/>
              </a:ext>
            </a:extLst>
          </p:cNvPr>
          <p:cNvSpPr/>
          <p:nvPr/>
        </p:nvSpPr>
        <p:spPr>
          <a:xfrm>
            <a:off x="8124504" y="26720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32EAC-C95B-4894-94C5-C53383598635}"/>
              </a:ext>
            </a:extLst>
          </p:cNvPr>
          <p:cNvSpPr txBox="1"/>
          <p:nvPr/>
        </p:nvSpPr>
        <p:spPr>
          <a:xfrm>
            <a:off x="5517816" y="321620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D59C5F-4DC6-4497-BCEF-BB94BD365B0A}"/>
              </a:ext>
            </a:extLst>
          </p:cNvPr>
          <p:cNvSpPr/>
          <p:nvPr/>
        </p:nvSpPr>
        <p:spPr>
          <a:xfrm>
            <a:off x="8602969" y="320483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D5F9E3-B754-4CBC-9124-734BF05FB493}"/>
              </a:ext>
            </a:extLst>
          </p:cNvPr>
          <p:cNvSpPr txBox="1"/>
          <p:nvPr/>
        </p:nvSpPr>
        <p:spPr>
          <a:xfrm>
            <a:off x="8053621" y="310312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C098CD-81F0-4DE7-9899-852205F617E6}"/>
              </a:ext>
            </a:extLst>
          </p:cNvPr>
          <p:cNvSpPr/>
          <p:nvPr/>
        </p:nvSpPr>
        <p:spPr>
          <a:xfrm>
            <a:off x="9077890" y="38313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DB3DDB-FD1F-402A-9C2C-82277DA9389A}"/>
              </a:ext>
            </a:extLst>
          </p:cNvPr>
          <p:cNvSpPr txBox="1"/>
          <p:nvPr/>
        </p:nvSpPr>
        <p:spPr>
          <a:xfrm>
            <a:off x="8532086" y="37296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27498A-439A-4F52-B524-7B3FFE7E82AE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7641806" y="2188082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654A7B-9687-4475-965B-4580996263D0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8296938" y="2839977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EF69D4-010E-4544-BB84-4B03BD1B8FB5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8775403" y="3372727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889BBE-9DF4-4EDC-B94C-A7A22270C2AC}"/>
              </a:ext>
            </a:extLst>
          </p:cNvPr>
          <p:cNvCxnSpPr>
            <a:cxnSpLocks/>
            <a:stCxn id="14" idx="4"/>
            <a:endCxn id="10" idx="6"/>
          </p:cNvCxnSpPr>
          <p:nvPr/>
        </p:nvCxnSpPr>
        <p:spPr>
          <a:xfrm flipH="1">
            <a:off x="6274981" y="2868783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757B248-2771-4712-80E3-211E9F84C8FC}"/>
              </a:ext>
            </a:extLst>
          </p:cNvPr>
          <p:cNvSpPr/>
          <p:nvPr/>
        </p:nvSpPr>
        <p:spPr>
          <a:xfrm>
            <a:off x="7196197" y="31760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6140A95-715C-4593-8837-C9CD52240668}"/>
              </a:ext>
            </a:extLst>
          </p:cNvPr>
          <p:cNvSpPr/>
          <p:nvPr/>
        </p:nvSpPr>
        <p:spPr>
          <a:xfrm>
            <a:off x="7671118" y="38025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C6069-04F8-4589-9B66-639463DEA4B1}"/>
              </a:ext>
            </a:extLst>
          </p:cNvPr>
          <p:cNvSpPr txBox="1"/>
          <p:nvPr/>
        </p:nvSpPr>
        <p:spPr>
          <a:xfrm>
            <a:off x="7125314" y="37008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DF548D-A001-4844-AE66-C3681460853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890166" y="2811171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22F5C1-8B58-4E27-A7DE-731260E3FE0F}"/>
              </a:ext>
            </a:extLst>
          </p:cNvPr>
          <p:cNvCxnSpPr>
            <a:cxnSpLocks/>
            <a:stCxn id="24" idx="5"/>
            <a:endCxn id="25" idx="1"/>
          </p:cNvCxnSpPr>
          <p:nvPr/>
        </p:nvCxnSpPr>
        <p:spPr>
          <a:xfrm>
            <a:off x="7368631" y="3343921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6ED661-A4AC-4897-A01E-C7757653E7A5}"/>
              </a:ext>
            </a:extLst>
          </p:cNvPr>
          <p:cNvSpPr txBox="1"/>
          <p:nvPr/>
        </p:nvSpPr>
        <p:spPr>
          <a:xfrm>
            <a:off x="6696543" y="318310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E283BE-8CDB-44C3-B88F-9F8B7AC375C9}"/>
              </a:ext>
            </a:extLst>
          </p:cNvPr>
          <p:cNvSpPr/>
          <p:nvPr/>
        </p:nvSpPr>
        <p:spPr>
          <a:xfrm>
            <a:off x="8101602" y="442751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23A2A2-CDBC-4C9E-94CD-F0E1BBAD426A}"/>
              </a:ext>
            </a:extLst>
          </p:cNvPr>
          <p:cNvSpPr txBox="1"/>
          <p:nvPr/>
        </p:nvSpPr>
        <p:spPr>
          <a:xfrm>
            <a:off x="7555798" y="432580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EBA782-FE1B-4810-BFAE-3328AB2F22AB}"/>
              </a:ext>
            </a:extLst>
          </p:cNvPr>
          <p:cNvCxnSpPr>
            <a:cxnSpLocks/>
            <a:stCxn id="25" idx="4"/>
            <a:endCxn id="35" idx="1"/>
          </p:cNvCxnSpPr>
          <p:nvPr/>
        </p:nvCxnSpPr>
        <p:spPr>
          <a:xfrm>
            <a:off x="7772128" y="3999248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228E03-FE01-46F6-88C3-3C7E0888A8BB}"/>
              </a:ext>
            </a:extLst>
          </p:cNvPr>
          <p:cNvCxnSpPr>
            <a:cxnSpLocks/>
            <a:stCxn id="18" idx="3"/>
            <a:endCxn id="24" idx="6"/>
          </p:cNvCxnSpPr>
          <p:nvPr/>
        </p:nvCxnSpPr>
        <p:spPr>
          <a:xfrm flipH="1" flipV="1">
            <a:off x="7398216" y="3274376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A13675F-4842-45CD-8B4B-93900DEFEED0}"/>
              </a:ext>
            </a:extLst>
          </p:cNvPr>
          <p:cNvCxnSpPr>
            <a:cxnSpLocks/>
            <a:stCxn id="20" idx="3"/>
            <a:endCxn id="25" idx="6"/>
          </p:cNvCxnSpPr>
          <p:nvPr/>
        </p:nvCxnSpPr>
        <p:spPr>
          <a:xfrm flipH="1" flipV="1">
            <a:off x="7873137" y="3900897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6F46C59-DF68-484B-9B22-5EE43E4E4DF4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6624084" y="2858386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10E8D95-A342-45D0-8A40-6F66D802CC6F}"/>
              </a:ext>
            </a:extLst>
          </p:cNvPr>
          <p:cNvSpPr/>
          <p:nvPr/>
        </p:nvSpPr>
        <p:spPr>
          <a:xfrm>
            <a:off x="6523072" y="37320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7A5122-0212-4D3F-A29A-3A77E4DECF0F}"/>
              </a:ext>
            </a:extLst>
          </p:cNvPr>
          <p:cNvSpPr txBox="1"/>
          <p:nvPr/>
        </p:nvSpPr>
        <p:spPr>
          <a:xfrm>
            <a:off x="5977268" y="363038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9A6FE4E-583B-49FF-BD5C-C8C19128A28A}"/>
              </a:ext>
            </a:extLst>
          </p:cNvPr>
          <p:cNvSpPr/>
          <p:nvPr/>
        </p:nvSpPr>
        <p:spPr>
          <a:xfrm>
            <a:off x="6492410" y="4418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71587F-F3E6-43A1-96B5-819AD47B2892}"/>
              </a:ext>
            </a:extLst>
          </p:cNvPr>
          <p:cNvSpPr txBox="1"/>
          <p:nvPr/>
        </p:nvSpPr>
        <p:spPr>
          <a:xfrm>
            <a:off x="5946606" y="43166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275B49-243A-4212-9E12-9122B0128080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 flipH="1">
            <a:off x="6521995" y="3928790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17C226-91F9-465A-BFDF-8D68DDA5A832}"/>
              </a:ext>
            </a:extLst>
          </p:cNvPr>
          <p:cNvCxnSpPr>
            <a:cxnSpLocks/>
          </p:cNvCxnSpPr>
          <p:nvPr/>
        </p:nvCxnSpPr>
        <p:spPr>
          <a:xfrm flipH="1" flipV="1">
            <a:off x="6717060" y="3831352"/>
            <a:ext cx="946027" cy="7045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50F744-EE4B-4E99-A531-634FCA29774F}"/>
              </a:ext>
            </a:extLst>
          </p:cNvPr>
          <p:cNvCxnSpPr>
            <a:cxnSpLocks/>
            <a:stCxn id="36" idx="3"/>
            <a:endCxn id="44" idx="5"/>
          </p:cNvCxnSpPr>
          <p:nvPr/>
        </p:nvCxnSpPr>
        <p:spPr>
          <a:xfrm flipH="1">
            <a:off x="6664844" y="4525864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e 4">
            <a:extLst>
              <a:ext uri="{FF2B5EF4-FFF2-40B4-BE49-F238E27FC236}">
                <a16:creationId xmlns:a16="http://schemas.microsoft.com/office/drawing/2014/main" id="{834731C3-D566-4FD6-BC49-10CDC53FB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014093"/>
              </p:ext>
            </p:extLst>
          </p:nvPr>
        </p:nvGraphicFramePr>
        <p:xfrm>
          <a:off x="479646" y="3020680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49" name="Oval 48">
            <a:extLst>
              <a:ext uri="{FF2B5EF4-FFF2-40B4-BE49-F238E27FC236}">
                <a16:creationId xmlns:a16="http://schemas.microsoft.com/office/drawing/2014/main" id="{55E71CED-64AA-4199-80E3-5DF76BA50609}"/>
              </a:ext>
            </a:extLst>
          </p:cNvPr>
          <p:cNvSpPr/>
          <p:nvPr/>
        </p:nvSpPr>
        <p:spPr>
          <a:xfrm>
            <a:off x="5351507" y="400260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2FF3AF-3E3F-471E-96FA-74A169C72EB7}"/>
              </a:ext>
            </a:extLst>
          </p:cNvPr>
          <p:cNvSpPr txBox="1"/>
          <p:nvPr/>
        </p:nvSpPr>
        <p:spPr>
          <a:xfrm>
            <a:off x="4829222" y="38983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0967749-73D6-42A0-A519-D885BA1DA1AA}"/>
              </a:ext>
            </a:extLst>
          </p:cNvPr>
          <p:cNvCxnSpPr>
            <a:cxnSpLocks/>
            <a:stCxn id="10" idx="3"/>
            <a:endCxn id="49" idx="7"/>
          </p:cNvCxnSpPr>
          <p:nvPr/>
        </p:nvCxnSpPr>
        <p:spPr>
          <a:xfrm flipH="1">
            <a:off x="5523941" y="3471078"/>
            <a:ext cx="578606" cy="5603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CA25F43-6953-4D94-99DD-BB91481EDBE0}"/>
              </a:ext>
            </a:extLst>
          </p:cNvPr>
          <p:cNvCxnSpPr>
            <a:cxnSpLocks/>
            <a:stCxn id="42" idx="3"/>
            <a:endCxn id="49" idx="6"/>
          </p:cNvCxnSpPr>
          <p:nvPr/>
        </p:nvCxnSpPr>
        <p:spPr>
          <a:xfrm flipH="1">
            <a:off x="5553526" y="3899984"/>
            <a:ext cx="999131" cy="20096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2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9" grpId="0" animBg="1"/>
      <p:bldP spid="5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5971265" cy="143007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</a:t>
            </a:r>
          </a:p>
          <a:p>
            <a:r>
              <a:rPr lang="en-US" dirty="0"/>
              <a:t>Build tree branch for 6th and 7</a:t>
            </a:r>
            <a:r>
              <a:rPr lang="en-US" baseline="30000" dirty="0"/>
              <a:t>th</a:t>
            </a:r>
            <a:r>
              <a:rPr lang="en-US" dirty="0"/>
              <a:t> item sets</a:t>
            </a:r>
          </a:p>
          <a:p>
            <a:r>
              <a:rPr lang="en-US" dirty="0"/>
              <a:t>Pointer to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7598733" y="25599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4F3EF5D-E99F-4244-AA06-EDFCA305831C}"/>
              </a:ext>
            </a:extLst>
          </p:cNvPr>
          <p:cNvSpPr/>
          <p:nvPr/>
        </p:nvSpPr>
        <p:spPr>
          <a:xfrm>
            <a:off x="8124504" y="26720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32EAC-C95B-4894-94C5-C53383598635}"/>
              </a:ext>
            </a:extLst>
          </p:cNvPr>
          <p:cNvSpPr txBox="1"/>
          <p:nvPr/>
        </p:nvSpPr>
        <p:spPr>
          <a:xfrm>
            <a:off x="5517816" y="321620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D59C5F-4DC6-4497-BCEF-BB94BD365B0A}"/>
              </a:ext>
            </a:extLst>
          </p:cNvPr>
          <p:cNvSpPr/>
          <p:nvPr/>
        </p:nvSpPr>
        <p:spPr>
          <a:xfrm>
            <a:off x="8602969" y="320483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D5F9E3-B754-4CBC-9124-734BF05FB493}"/>
              </a:ext>
            </a:extLst>
          </p:cNvPr>
          <p:cNvSpPr txBox="1"/>
          <p:nvPr/>
        </p:nvSpPr>
        <p:spPr>
          <a:xfrm>
            <a:off x="8053621" y="310312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C098CD-81F0-4DE7-9899-852205F617E6}"/>
              </a:ext>
            </a:extLst>
          </p:cNvPr>
          <p:cNvSpPr/>
          <p:nvPr/>
        </p:nvSpPr>
        <p:spPr>
          <a:xfrm>
            <a:off x="9077890" y="38313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DB3DDB-FD1F-402A-9C2C-82277DA9389A}"/>
              </a:ext>
            </a:extLst>
          </p:cNvPr>
          <p:cNvSpPr txBox="1"/>
          <p:nvPr/>
        </p:nvSpPr>
        <p:spPr>
          <a:xfrm>
            <a:off x="8532086" y="37296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27498A-439A-4F52-B524-7B3FFE7E82AE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7641806" y="2188082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654A7B-9687-4475-965B-4580996263D0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8296938" y="2839977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EF69D4-010E-4544-BB84-4B03BD1B8FB5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8775403" y="3372727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889BBE-9DF4-4EDC-B94C-A7A22270C2AC}"/>
              </a:ext>
            </a:extLst>
          </p:cNvPr>
          <p:cNvCxnSpPr>
            <a:cxnSpLocks/>
            <a:stCxn id="14" idx="4"/>
            <a:endCxn id="10" idx="6"/>
          </p:cNvCxnSpPr>
          <p:nvPr/>
        </p:nvCxnSpPr>
        <p:spPr>
          <a:xfrm flipH="1">
            <a:off x="6274981" y="2868783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757B248-2771-4712-80E3-211E9F84C8FC}"/>
              </a:ext>
            </a:extLst>
          </p:cNvPr>
          <p:cNvSpPr/>
          <p:nvPr/>
        </p:nvSpPr>
        <p:spPr>
          <a:xfrm>
            <a:off x="7196197" y="31760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6140A95-715C-4593-8837-C9CD52240668}"/>
              </a:ext>
            </a:extLst>
          </p:cNvPr>
          <p:cNvSpPr/>
          <p:nvPr/>
        </p:nvSpPr>
        <p:spPr>
          <a:xfrm>
            <a:off x="7671118" y="38025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C6069-04F8-4589-9B66-639463DEA4B1}"/>
              </a:ext>
            </a:extLst>
          </p:cNvPr>
          <p:cNvSpPr txBox="1"/>
          <p:nvPr/>
        </p:nvSpPr>
        <p:spPr>
          <a:xfrm>
            <a:off x="7125314" y="37008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DF548D-A001-4844-AE66-C3681460853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890166" y="2811171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22F5C1-8B58-4E27-A7DE-731260E3FE0F}"/>
              </a:ext>
            </a:extLst>
          </p:cNvPr>
          <p:cNvCxnSpPr>
            <a:cxnSpLocks/>
            <a:stCxn id="24" idx="5"/>
            <a:endCxn id="25" idx="1"/>
          </p:cNvCxnSpPr>
          <p:nvPr/>
        </p:nvCxnSpPr>
        <p:spPr>
          <a:xfrm>
            <a:off x="7368631" y="3343921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6ED661-A4AC-4897-A01E-C7757653E7A5}"/>
              </a:ext>
            </a:extLst>
          </p:cNvPr>
          <p:cNvSpPr txBox="1"/>
          <p:nvPr/>
        </p:nvSpPr>
        <p:spPr>
          <a:xfrm>
            <a:off x="6696543" y="318310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E283BE-8CDB-44C3-B88F-9F8B7AC375C9}"/>
              </a:ext>
            </a:extLst>
          </p:cNvPr>
          <p:cNvSpPr/>
          <p:nvPr/>
        </p:nvSpPr>
        <p:spPr>
          <a:xfrm>
            <a:off x="8101602" y="442751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23A2A2-CDBC-4C9E-94CD-F0E1BBAD426A}"/>
              </a:ext>
            </a:extLst>
          </p:cNvPr>
          <p:cNvSpPr txBox="1"/>
          <p:nvPr/>
        </p:nvSpPr>
        <p:spPr>
          <a:xfrm>
            <a:off x="7555798" y="432580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EBA782-FE1B-4810-BFAE-3328AB2F22AB}"/>
              </a:ext>
            </a:extLst>
          </p:cNvPr>
          <p:cNvCxnSpPr>
            <a:cxnSpLocks/>
            <a:stCxn id="25" idx="4"/>
            <a:endCxn id="35" idx="1"/>
          </p:cNvCxnSpPr>
          <p:nvPr/>
        </p:nvCxnSpPr>
        <p:spPr>
          <a:xfrm>
            <a:off x="7772128" y="3999248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228E03-FE01-46F6-88C3-3C7E0888A8BB}"/>
              </a:ext>
            </a:extLst>
          </p:cNvPr>
          <p:cNvCxnSpPr>
            <a:cxnSpLocks/>
            <a:stCxn id="18" idx="3"/>
            <a:endCxn id="24" idx="6"/>
          </p:cNvCxnSpPr>
          <p:nvPr/>
        </p:nvCxnSpPr>
        <p:spPr>
          <a:xfrm flipH="1" flipV="1">
            <a:off x="7398216" y="3274376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A13675F-4842-45CD-8B4B-93900DEFEED0}"/>
              </a:ext>
            </a:extLst>
          </p:cNvPr>
          <p:cNvCxnSpPr>
            <a:cxnSpLocks/>
            <a:stCxn id="20" idx="3"/>
            <a:endCxn id="25" idx="6"/>
          </p:cNvCxnSpPr>
          <p:nvPr/>
        </p:nvCxnSpPr>
        <p:spPr>
          <a:xfrm flipH="1" flipV="1">
            <a:off x="7873137" y="3900897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6F46C59-DF68-484B-9B22-5EE43E4E4DF4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6624084" y="2858386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10E8D95-A342-45D0-8A40-6F66D802CC6F}"/>
              </a:ext>
            </a:extLst>
          </p:cNvPr>
          <p:cNvSpPr/>
          <p:nvPr/>
        </p:nvSpPr>
        <p:spPr>
          <a:xfrm>
            <a:off x="6523072" y="37320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7A5122-0212-4D3F-A29A-3A77E4DECF0F}"/>
              </a:ext>
            </a:extLst>
          </p:cNvPr>
          <p:cNvSpPr txBox="1"/>
          <p:nvPr/>
        </p:nvSpPr>
        <p:spPr>
          <a:xfrm>
            <a:off x="5977268" y="363038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9A6FE4E-583B-49FF-BD5C-C8C19128A28A}"/>
              </a:ext>
            </a:extLst>
          </p:cNvPr>
          <p:cNvSpPr/>
          <p:nvPr/>
        </p:nvSpPr>
        <p:spPr>
          <a:xfrm>
            <a:off x="6492410" y="4418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71587F-F3E6-43A1-96B5-819AD47B2892}"/>
              </a:ext>
            </a:extLst>
          </p:cNvPr>
          <p:cNvSpPr txBox="1"/>
          <p:nvPr/>
        </p:nvSpPr>
        <p:spPr>
          <a:xfrm>
            <a:off x="5946606" y="43166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275B49-243A-4212-9E12-9122B0128080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 flipH="1">
            <a:off x="6521995" y="3928790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17C226-91F9-465A-BFDF-8D68DDA5A832}"/>
              </a:ext>
            </a:extLst>
          </p:cNvPr>
          <p:cNvCxnSpPr>
            <a:cxnSpLocks/>
            <a:stCxn id="27" idx="3"/>
            <a:endCxn id="42" idx="5"/>
          </p:cNvCxnSpPr>
          <p:nvPr/>
        </p:nvCxnSpPr>
        <p:spPr>
          <a:xfrm flipH="1" flipV="1">
            <a:off x="6695506" y="3899984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50F744-EE4B-4E99-A531-634FCA29774F}"/>
              </a:ext>
            </a:extLst>
          </p:cNvPr>
          <p:cNvCxnSpPr>
            <a:cxnSpLocks/>
            <a:stCxn id="36" idx="3"/>
            <a:endCxn id="44" idx="5"/>
          </p:cNvCxnSpPr>
          <p:nvPr/>
        </p:nvCxnSpPr>
        <p:spPr>
          <a:xfrm flipH="1">
            <a:off x="6664844" y="4525864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5E71CED-64AA-4199-80E3-5DF76BA50609}"/>
              </a:ext>
            </a:extLst>
          </p:cNvPr>
          <p:cNvSpPr/>
          <p:nvPr/>
        </p:nvSpPr>
        <p:spPr>
          <a:xfrm>
            <a:off x="5351507" y="400260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2FF3AF-3E3F-471E-96FA-74A169C72EB7}"/>
              </a:ext>
            </a:extLst>
          </p:cNvPr>
          <p:cNvSpPr txBox="1"/>
          <p:nvPr/>
        </p:nvSpPr>
        <p:spPr>
          <a:xfrm>
            <a:off x="4829222" y="38983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0967749-73D6-42A0-A519-D885BA1DA1AA}"/>
              </a:ext>
            </a:extLst>
          </p:cNvPr>
          <p:cNvCxnSpPr>
            <a:cxnSpLocks/>
            <a:stCxn id="10" idx="3"/>
            <a:endCxn id="49" idx="7"/>
          </p:cNvCxnSpPr>
          <p:nvPr/>
        </p:nvCxnSpPr>
        <p:spPr>
          <a:xfrm flipH="1">
            <a:off x="5523941" y="3471078"/>
            <a:ext cx="578606" cy="5603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CA25F43-6953-4D94-99DD-BB91481EDBE0}"/>
              </a:ext>
            </a:extLst>
          </p:cNvPr>
          <p:cNvCxnSpPr>
            <a:cxnSpLocks/>
            <a:stCxn id="42" idx="3"/>
            <a:endCxn id="49" idx="6"/>
          </p:cNvCxnSpPr>
          <p:nvPr/>
        </p:nvCxnSpPr>
        <p:spPr>
          <a:xfrm flipH="1">
            <a:off x="5553526" y="3899984"/>
            <a:ext cx="999131" cy="20096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Table 4">
            <a:extLst>
              <a:ext uri="{FF2B5EF4-FFF2-40B4-BE49-F238E27FC236}">
                <a16:creationId xmlns:a16="http://schemas.microsoft.com/office/drawing/2014/main" id="{73F7ECE4-FF1B-44CC-B4D9-0CB272662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590343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55" name="Oval 54">
            <a:extLst>
              <a:ext uri="{FF2B5EF4-FFF2-40B4-BE49-F238E27FC236}">
                <a16:creationId xmlns:a16="http://schemas.microsoft.com/office/drawing/2014/main" id="{5A01D927-15CD-43D5-BCD8-4A4294A75131}"/>
              </a:ext>
            </a:extLst>
          </p:cNvPr>
          <p:cNvSpPr/>
          <p:nvPr/>
        </p:nvSpPr>
        <p:spPr>
          <a:xfrm>
            <a:off x="4253289" y="39912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3436FD-D2A9-4FDB-B72E-3DABE609665C}"/>
              </a:ext>
            </a:extLst>
          </p:cNvPr>
          <p:cNvSpPr txBox="1"/>
          <p:nvPr/>
        </p:nvSpPr>
        <p:spPr>
          <a:xfrm>
            <a:off x="3730898" y="3908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0A31D6-41DC-45DC-8533-B2BA9413F1D8}"/>
              </a:ext>
            </a:extLst>
          </p:cNvPr>
          <p:cNvCxnSpPr>
            <a:cxnSpLocks/>
            <a:stCxn id="10" idx="2"/>
            <a:endCxn id="55" idx="6"/>
          </p:cNvCxnSpPr>
          <p:nvPr/>
        </p:nvCxnSpPr>
        <p:spPr>
          <a:xfrm flipH="1">
            <a:off x="4455308" y="3401533"/>
            <a:ext cx="1617654" cy="6881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D33A72E-42E6-4764-90FC-BF92722960D0}"/>
              </a:ext>
            </a:extLst>
          </p:cNvPr>
          <p:cNvSpPr/>
          <p:nvPr/>
        </p:nvSpPr>
        <p:spPr>
          <a:xfrm>
            <a:off x="4187452" y="49471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36F273-7BA7-41E0-AE6E-4604160DDBAA}"/>
              </a:ext>
            </a:extLst>
          </p:cNvPr>
          <p:cNvSpPr txBox="1"/>
          <p:nvPr/>
        </p:nvSpPr>
        <p:spPr>
          <a:xfrm>
            <a:off x="3611711" y="476976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E70F5E-5416-4043-899F-9411BDCE8380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4288462" y="4227783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CE51C79-FA98-46B9-B1A6-2D3ACCFFA9CD}"/>
              </a:ext>
            </a:extLst>
          </p:cNvPr>
          <p:cNvCxnSpPr>
            <a:cxnSpLocks/>
            <a:stCxn id="51" idx="3"/>
            <a:endCxn id="59" idx="6"/>
          </p:cNvCxnSpPr>
          <p:nvPr/>
        </p:nvCxnSpPr>
        <p:spPr>
          <a:xfrm flipH="1">
            <a:off x="4389471" y="4098397"/>
            <a:ext cx="985555" cy="94714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734740B-CA64-40B2-8D5E-D25B93F452C8}"/>
              </a:ext>
            </a:extLst>
          </p:cNvPr>
          <p:cNvCxnSpPr>
            <a:cxnSpLocks/>
            <a:stCxn id="30" idx="3"/>
            <a:endCxn id="55" idx="6"/>
          </p:cNvCxnSpPr>
          <p:nvPr/>
        </p:nvCxnSpPr>
        <p:spPr>
          <a:xfrm flipH="1">
            <a:off x="4455308" y="3383163"/>
            <a:ext cx="2787039" cy="70647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54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5" grpId="0" animBg="1"/>
      <p:bldP spid="56" grpId="0"/>
      <p:bldP spid="59" grpId="0" animBg="1"/>
      <p:bldP spid="6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059479" cy="154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graph to find frequencies </a:t>
            </a:r>
          </a:p>
          <a:p>
            <a:r>
              <a:rPr lang="en-US" dirty="0"/>
              <a:t>Start from graph </a:t>
            </a:r>
          </a:p>
          <a:p>
            <a:r>
              <a:rPr lang="en-US" dirty="0"/>
              <a:t>Sum from leaves to root to find item set frequency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4205177" y="27482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3413052" y="264659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3506972" y="338979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2682411" y="3288093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2808767" y="40312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4334538" y="32880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3679406" y="291619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981201" y="355769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4F3EF5D-E99F-4244-AA06-EDFCA305831C}"/>
              </a:ext>
            </a:extLst>
          </p:cNvPr>
          <p:cNvSpPr/>
          <p:nvPr/>
        </p:nvSpPr>
        <p:spPr>
          <a:xfrm>
            <a:off x="4860309" y="340019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32EAC-C95B-4894-94C5-C53383598635}"/>
              </a:ext>
            </a:extLst>
          </p:cNvPr>
          <p:cNvSpPr txBox="1"/>
          <p:nvPr/>
        </p:nvSpPr>
        <p:spPr>
          <a:xfrm>
            <a:off x="2253621" y="394431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D59C5F-4DC6-4497-BCEF-BB94BD365B0A}"/>
              </a:ext>
            </a:extLst>
          </p:cNvPr>
          <p:cNvSpPr/>
          <p:nvPr/>
        </p:nvSpPr>
        <p:spPr>
          <a:xfrm>
            <a:off x="5338774" y="393294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D5F9E3-B754-4CBC-9124-734BF05FB493}"/>
              </a:ext>
            </a:extLst>
          </p:cNvPr>
          <p:cNvSpPr txBox="1"/>
          <p:nvPr/>
        </p:nvSpPr>
        <p:spPr>
          <a:xfrm>
            <a:off x="4789426" y="38312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C098CD-81F0-4DE7-9899-852205F617E6}"/>
              </a:ext>
            </a:extLst>
          </p:cNvPr>
          <p:cNvSpPr/>
          <p:nvPr/>
        </p:nvSpPr>
        <p:spPr>
          <a:xfrm>
            <a:off x="5813695" y="455946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DB3DDB-FD1F-402A-9C2C-82277DA9389A}"/>
              </a:ext>
            </a:extLst>
          </p:cNvPr>
          <p:cNvSpPr txBox="1"/>
          <p:nvPr/>
        </p:nvSpPr>
        <p:spPr>
          <a:xfrm>
            <a:off x="5267891" y="445776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27498A-439A-4F52-B524-7B3FFE7E82AE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4377611" y="2916195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654A7B-9687-4475-965B-4580996263D0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5032743" y="3568090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EF69D4-010E-4544-BB84-4B03BD1B8FB5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5511208" y="4100840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889BBE-9DF4-4EDC-B94C-A7A22270C2AC}"/>
              </a:ext>
            </a:extLst>
          </p:cNvPr>
          <p:cNvCxnSpPr>
            <a:cxnSpLocks/>
            <a:stCxn id="14" idx="4"/>
            <a:endCxn id="10" idx="6"/>
          </p:cNvCxnSpPr>
          <p:nvPr/>
        </p:nvCxnSpPr>
        <p:spPr>
          <a:xfrm flipH="1">
            <a:off x="3010786" y="3596896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757B248-2771-4712-80E3-211E9F84C8FC}"/>
              </a:ext>
            </a:extLst>
          </p:cNvPr>
          <p:cNvSpPr/>
          <p:nvPr/>
        </p:nvSpPr>
        <p:spPr>
          <a:xfrm>
            <a:off x="3932002" y="390413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6140A95-715C-4593-8837-C9CD52240668}"/>
              </a:ext>
            </a:extLst>
          </p:cNvPr>
          <p:cNvSpPr/>
          <p:nvPr/>
        </p:nvSpPr>
        <p:spPr>
          <a:xfrm>
            <a:off x="4406923" y="45306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C6069-04F8-4589-9B66-639463DEA4B1}"/>
              </a:ext>
            </a:extLst>
          </p:cNvPr>
          <p:cNvSpPr txBox="1"/>
          <p:nvPr/>
        </p:nvSpPr>
        <p:spPr>
          <a:xfrm>
            <a:off x="3861119" y="442895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DF548D-A001-4844-AE66-C3681460853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625971" y="3539284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22F5C1-8B58-4E27-A7DE-731260E3FE0F}"/>
              </a:ext>
            </a:extLst>
          </p:cNvPr>
          <p:cNvCxnSpPr>
            <a:cxnSpLocks/>
            <a:stCxn id="24" idx="5"/>
            <a:endCxn id="25" idx="1"/>
          </p:cNvCxnSpPr>
          <p:nvPr/>
        </p:nvCxnSpPr>
        <p:spPr>
          <a:xfrm>
            <a:off x="4104436" y="4072034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6ED661-A4AC-4897-A01E-C7757653E7A5}"/>
              </a:ext>
            </a:extLst>
          </p:cNvPr>
          <p:cNvSpPr txBox="1"/>
          <p:nvPr/>
        </p:nvSpPr>
        <p:spPr>
          <a:xfrm>
            <a:off x="3432348" y="391122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E283BE-8CDB-44C3-B88F-9F8B7AC375C9}"/>
              </a:ext>
            </a:extLst>
          </p:cNvPr>
          <p:cNvSpPr/>
          <p:nvPr/>
        </p:nvSpPr>
        <p:spPr>
          <a:xfrm>
            <a:off x="4837407" y="515562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23A2A2-CDBC-4C9E-94CD-F0E1BBAD426A}"/>
              </a:ext>
            </a:extLst>
          </p:cNvPr>
          <p:cNvSpPr txBox="1"/>
          <p:nvPr/>
        </p:nvSpPr>
        <p:spPr>
          <a:xfrm>
            <a:off x="4291603" y="505392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EBA782-FE1B-4810-BFAE-3328AB2F22AB}"/>
              </a:ext>
            </a:extLst>
          </p:cNvPr>
          <p:cNvCxnSpPr>
            <a:cxnSpLocks/>
            <a:stCxn id="25" idx="4"/>
            <a:endCxn id="35" idx="1"/>
          </p:cNvCxnSpPr>
          <p:nvPr/>
        </p:nvCxnSpPr>
        <p:spPr>
          <a:xfrm>
            <a:off x="4507933" y="4727361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228E03-FE01-46F6-88C3-3C7E0888A8BB}"/>
              </a:ext>
            </a:extLst>
          </p:cNvPr>
          <p:cNvCxnSpPr>
            <a:cxnSpLocks/>
            <a:stCxn id="18" idx="3"/>
            <a:endCxn id="24" idx="6"/>
          </p:cNvCxnSpPr>
          <p:nvPr/>
        </p:nvCxnSpPr>
        <p:spPr>
          <a:xfrm flipH="1" flipV="1">
            <a:off x="4134021" y="4002489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A13675F-4842-45CD-8B4B-93900DEFEED0}"/>
              </a:ext>
            </a:extLst>
          </p:cNvPr>
          <p:cNvCxnSpPr>
            <a:cxnSpLocks/>
            <a:stCxn id="20" idx="3"/>
            <a:endCxn id="25" idx="6"/>
          </p:cNvCxnSpPr>
          <p:nvPr/>
        </p:nvCxnSpPr>
        <p:spPr>
          <a:xfrm flipH="1" flipV="1">
            <a:off x="4608942" y="4629010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6F46C59-DF68-484B-9B22-5EE43E4E4DF4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3359889" y="3586499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10E8D95-A342-45D0-8A40-6F66D802CC6F}"/>
              </a:ext>
            </a:extLst>
          </p:cNvPr>
          <p:cNvSpPr/>
          <p:nvPr/>
        </p:nvSpPr>
        <p:spPr>
          <a:xfrm>
            <a:off x="3258877" y="446020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7A5122-0212-4D3F-A29A-3A77E4DECF0F}"/>
              </a:ext>
            </a:extLst>
          </p:cNvPr>
          <p:cNvSpPr txBox="1"/>
          <p:nvPr/>
        </p:nvSpPr>
        <p:spPr>
          <a:xfrm>
            <a:off x="2713073" y="435849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9A6FE4E-583B-49FF-BD5C-C8C19128A28A}"/>
              </a:ext>
            </a:extLst>
          </p:cNvPr>
          <p:cNvSpPr/>
          <p:nvPr/>
        </p:nvSpPr>
        <p:spPr>
          <a:xfrm>
            <a:off x="3228215" y="514650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71587F-F3E6-43A1-96B5-819AD47B2892}"/>
              </a:ext>
            </a:extLst>
          </p:cNvPr>
          <p:cNvSpPr txBox="1"/>
          <p:nvPr/>
        </p:nvSpPr>
        <p:spPr>
          <a:xfrm>
            <a:off x="2682411" y="504479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275B49-243A-4212-9E12-9122B0128080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 flipH="1">
            <a:off x="3257800" y="4656903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17C226-91F9-465A-BFDF-8D68DDA5A832}"/>
              </a:ext>
            </a:extLst>
          </p:cNvPr>
          <p:cNvCxnSpPr>
            <a:cxnSpLocks/>
            <a:stCxn id="27" idx="3"/>
            <a:endCxn id="42" idx="5"/>
          </p:cNvCxnSpPr>
          <p:nvPr/>
        </p:nvCxnSpPr>
        <p:spPr>
          <a:xfrm flipH="1" flipV="1">
            <a:off x="3431311" y="4628097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50F744-EE4B-4E99-A531-634FCA29774F}"/>
              </a:ext>
            </a:extLst>
          </p:cNvPr>
          <p:cNvCxnSpPr>
            <a:cxnSpLocks/>
            <a:stCxn id="36" idx="3"/>
            <a:endCxn id="44" idx="5"/>
          </p:cNvCxnSpPr>
          <p:nvPr/>
        </p:nvCxnSpPr>
        <p:spPr>
          <a:xfrm flipH="1">
            <a:off x="3400649" y="5253977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5E71CED-64AA-4199-80E3-5DF76BA50609}"/>
              </a:ext>
            </a:extLst>
          </p:cNvPr>
          <p:cNvSpPr/>
          <p:nvPr/>
        </p:nvSpPr>
        <p:spPr>
          <a:xfrm>
            <a:off x="2087312" y="47307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2FF3AF-3E3F-471E-96FA-74A169C72EB7}"/>
              </a:ext>
            </a:extLst>
          </p:cNvPr>
          <p:cNvSpPr txBox="1"/>
          <p:nvPr/>
        </p:nvSpPr>
        <p:spPr>
          <a:xfrm>
            <a:off x="1565027" y="462645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0967749-73D6-42A0-A519-D885BA1DA1AA}"/>
              </a:ext>
            </a:extLst>
          </p:cNvPr>
          <p:cNvCxnSpPr>
            <a:cxnSpLocks/>
            <a:stCxn id="10" idx="3"/>
            <a:endCxn id="49" idx="7"/>
          </p:cNvCxnSpPr>
          <p:nvPr/>
        </p:nvCxnSpPr>
        <p:spPr>
          <a:xfrm flipH="1">
            <a:off x="2259746" y="4199191"/>
            <a:ext cx="578606" cy="5603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CA25F43-6953-4D94-99DD-BB91481EDBE0}"/>
              </a:ext>
            </a:extLst>
          </p:cNvPr>
          <p:cNvCxnSpPr>
            <a:cxnSpLocks/>
            <a:stCxn id="42" idx="3"/>
            <a:endCxn id="49" idx="6"/>
          </p:cNvCxnSpPr>
          <p:nvPr/>
        </p:nvCxnSpPr>
        <p:spPr>
          <a:xfrm flipH="1">
            <a:off x="2289331" y="4628097"/>
            <a:ext cx="999131" cy="20096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A01D927-15CD-43D5-BCD8-4A4294A75131}"/>
              </a:ext>
            </a:extLst>
          </p:cNvPr>
          <p:cNvSpPr/>
          <p:nvPr/>
        </p:nvSpPr>
        <p:spPr>
          <a:xfrm>
            <a:off x="989094" y="471940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3436FD-D2A9-4FDB-B72E-3DABE609665C}"/>
              </a:ext>
            </a:extLst>
          </p:cNvPr>
          <p:cNvSpPr txBox="1"/>
          <p:nvPr/>
        </p:nvSpPr>
        <p:spPr>
          <a:xfrm>
            <a:off x="466703" y="463641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0A31D6-41DC-45DC-8533-B2BA9413F1D8}"/>
              </a:ext>
            </a:extLst>
          </p:cNvPr>
          <p:cNvCxnSpPr>
            <a:cxnSpLocks/>
            <a:stCxn id="10" idx="2"/>
            <a:endCxn id="55" idx="6"/>
          </p:cNvCxnSpPr>
          <p:nvPr/>
        </p:nvCxnSpPr>
        <p:spPr>
          <a:xfrm flipH="1">
            <a:off x="1191113" y="4129646"/>
            <a:ext cx="1617654" cy="6881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D33A72E-42E6-4764-90FC-BF92722960D0}"/>
              </a:ext>
            </a:extLst>
          </p:cNvPr>
          <p:cNvSpPr/>
          <p:nvPr/>
        </p:nvSpPr>
        <p:spPr>
          <a:xfrm>
            <a:off x="923257" y="567530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36F273-7BA7-41E0-AE6E-4604160DDBAA}"/>
              </a:ext>
            </a:extLst>
          </p:cNvPr>
          <p:cNvSpPr txBox="1"/>
          <p:nvPr/>
        </p:nvSpPr>
        <p:spPr>
          <a:xfrm>
            <a:off x="347516" y="549787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E70F5E-5416-4043-899F-9411BDCE8380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1024267" y="4955896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CE51C79-FA98-46B9-B1A6-2D3ACCFFA9CD}"/>
              </a:ext>
            </a:extLst>
          </p:cNvPr>
          <p:cNvCxnSpPr>
            <a:cxnSpLocks/>
            <a:stCxn id="51" idx="3"/>
            <a:endCxn id="59" idx="6"/>
          </p:cNvCxnSpPr>
          <p:nvPr/>
        </p:nvCxnSpPr>
        <p:spPr>
          <a:xfrm flipH="1">
            <a:off x="1125276" y="4826510"/>
            <a:ext cx="985555" cy="94714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734740B-CA64-40B2-8D5E-D25B93F452C8}"/>
              </a:ext>
            </a:extLst>
          </p:cNvPr>
          <p:cNvCxnSpPr>
            <a:cxnSpLocks/>
            <a:stCxn id="30" idx="3"/>
            <a:endCxn id="55" idx="6"/>
          </p:cNvCxnSpPr>
          <p:nvPr/>
        </p:nvCxnSpPr>
        <p:spPr>
          <a:xfrm flipH="1">
            <a:off x="1191113" y="4111276"/>
            <a:ext cx="2787039" cy="70647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52594E3E-81DC-4463-A3BA-DA756AF8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14355"/>
              </p:ext>
            </p:extLst>
          </p:nvPr>
        </p:nvGraphicFramePr>
        <p:xfrm>
          <a:off x="8511359" y="465076"/>
          <a:ext cx="2374611" cy="626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797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96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67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59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54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05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63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05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15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49" y="1350335"/>
            <a:ext cx="5768182" cy="5023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Compression with FP growth algorithm</a:t>
            </a:r>
          </a:p>
          <a:p>
            <a:r>
              <a:rPr lang="en-US" dirty="0"/>
              <a:t>Compression arises from monotonicity property of sets</a:t>
            </a:r>
          </a:p>
          <a:p>
            <a:r>
              <a:rPr lang="en-US" dirty="0"/>
              <a:t>Example: Sets {</a:t>
            </a:r>
            <a:r>
              <a:rPr lang="en-US" dirty="0" err="1"/>
              <a:t>a,b</a:t>
            </a:r>
            <a:r>
              <a:rPr lang="en-US" dirty="0"/>
              <a:t>}, {</a:t>
            </a:r>
            <a:r>
              <a:rPr lang="en-US" dirty="0" err="1"/>
              <a:t>a,b,c</a:t>
            </a:r>
            <a:r>
              <a:rPr lang="en-US" dirty="0"/>
              <a:t>} require no additional memory given set {</a:t>
            </a:r>
            <a:r>
              <a:rPr lang="en-US" dirty="0" err="1"/>
              <a:t>a,b,c,d</a:t>
            </a:r>
            <a:r>
              <a:rPr lang="en-US" dirty="0"/>
              <a:t>}</a:t>
            </a:r>
          </a:p>
          <a:p>
            <a:r>
              <a:rPr lang="en-US" dirty="0"/>
              <a:t>Example: Set {</a:t>
            </a:r>
            <a:r>
              <a:rPr lang="en-US" dirty="0" err="1"/>
              <a:t>b,c</a:t>
            </a:r>
            <a:r>
              <a:rPr lang="en-US" dirty="0"/>
              <a:t>} requires no additional memory given set {</a:t>
            </a:r>
            <a:r>
              <a:rPr lang="en-US" dirty="0" err="1"/>
              <a:t>b,c,d</a:t>
            </a:r>
            <a:r>
              <a:rPr lang="en-US" dirty="0"/>
              <a:t>)</a:t>
            </a:r>
          </a:p>
          <a:p>
            <a:r>
              <a:rPr lang="en-US" dirty="0"/>
              <a:t>Notice that this representation places the most frequent item sets near root of tree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9953661" y="191714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9161536" y="1815439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9255456" y="255864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8430895" y="2456937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8557251" y="320013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10083022" y="245693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9427890" y="2085039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8729685" y="2726537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4F3EF5D-E99F-4244-AA06-EDFCA305831C}"/>
              </a:ext>
            </a:extLst>
          </p:cNvPr>
          <p:cNvSpPr/>
          <p:nvPr/>
        </p:nvSpPr>
        <p:spPr>
          <a:xfrm>
            <a:off x="10608793" y="256903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32EAC-C95B-4894-94C5-C53383598635}"/>
              </a:ext>
            </a:extLst>
          </p:cNvPr>
          <p:cNvSpPr txBox="1"/>
          <p:nvPr/>
        </p:nvSpPr>
        <p:spPr>
          <a:xfrm>
            <a:off x="8002105" y="311316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D59C5F-4DC6-4497-BCEF-BB94BD365B0A}"/>
              </a:ext>
            </a:extLst>
          </p:cNvPr>
          <p:cNvSpPr/>
          <p:nvPr/>
        </p:nvSpPr>
        <p:spPr>
          <a:xfrm>
            <a:off x="11087258" y="31017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D5F9E3-B754-4CBC-9124-734BF05FB493}"/>
              </a:ext>
            </a:extLst>
          </p:cNvPr>
          <p:cNvSpPr txBox="1"/>
          <p:nvPr/>
        </p:nvSpPr>
        <p:spPr>
          <a:xfrm>
            <a:off x="10537910" y="300008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C098CD-81F0-4DE7-9899-852205F617E6}"/>
              </a:ext>
            </a:extLst>
          </p:cNvPr>
          <p:cNvSpPr/>
          <p:nvPr/>
        </p:nvSpPr>
        <p:spPr>
          <a:xfrm>
            <a:off x="11562179" y="372830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DB3DDB-FD1F-402A-9C2C-82277DA9389A}"/>
              </a:ext>
            </a:extLst>
          </p:cNvPr>
          <p:cNvSpPr txBox="1"/>
          <p:nvPr/>
        </p:nvSpPr>
        <p:spPr>
          <a:xfrm>
            <a:off x="11016375" y="362660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27498A-439A-4F52-B524-7B3FFE7E82AE}"/>
              </a:ext>
            </a:extLst>
          </p:cNvPr>
          <p:cNvCxnSpPr>
            <a:cxnSpLocks/>
            <a:stCxn id="5" idx="5"/>
            <a:endCxn id="14" idx="1"/>
          </p:cNvCxnSpPr>
          <p:nvPr/>
        </p:nvCxnSpPr>
        <p:spPr>
          <a:xfrm>
            <a:off x="10126095" y="2085039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654A7B-9687-4475-965B-4580996263D0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10781227" y="2736934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EF69D4-010E-4544-BB84-4B03BD1B8FB5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11259692" y="3269684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889BBE-9DF4-4EDC-B94C-A7A22270C2AC}"/>
              </a:ext>
            </a:extLst>
          </p:cNvPr>
          <p:cNvCxnSpPr>
            <a:cxnSpLocks/>
            <a:stCxn id="14" idx="4"/>
            <a:endCxn id="10" idx="6"/>
          </p:cNvCxnSpPr>
          <p:nvPr/>
        </p:nvCxnSpPr>
        <p:spPr>
          <a:xfrm flipH="1">
            <a:off x="8759270" y="2765740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757B248-2771-4712-80E3-211E9F84C8FC}"/>
              </a:ext>
            </a:extLst>
          </p:cNvPr>
          <p:cNvSpPr/>
          <p:nvPr/>
        </p:nvSpPr>
        <p:spPr>
          <a:xfrm>
            <a:off x="9680486" y="30729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6140A95-715C-4593-8837-C9CD52240668}"/>
              </a:ext>
            </a:extLst>
          </p:cNvPr>
          <p:cNvSpPr/>
          <p:nvPr/>
        </p:nvSpPr>
        <p:spPr>
          <a:xfrm>
            <a:off x="10155407" y="369950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2C6069-04F8-4589-9B66-639463DEA4B1}"/>
              </a:ext>
            </a:extLst>
          </p:cNvPr>
          <p:cNvSpPr txBox="1"/>
          <p:nvPr/>
        </p:nvSpPr>
        <p:spPr>
          <a:xfrm>
            <a:off x="9609603" y="35977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DF548D-A001-4844-AE66-C3681460853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9374455" y="2708128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22F5C1-8B58-4E27-A7DE-731260E3FE0F}"/>
              </a:ext>
            </a:extLst>
          </p:cNvPr>
          <p:cNvCxnSpPr>
            <a:cxnSpLocks/>
            <a:stCxn id="24" idx="5"/>
            <a:endCxn id="25" idx="1"/>
          </p:cNvCxnSpPr>
          <p:nvPr/>
        </p:nvCxnSpPr>
        <p:spPr>
          <a:xfrm>
            <a:off x="9852920" y="3240878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6ED661-A4AC-4897-A01E-C7757653E7A5}"/>
              </a:ext>
            </a:extLst>
          </p:cNvPr>
          <p:cNvSpPr txBox="1"/>
          <p:nvPr/>
        </p:nvSpPr>
        <p:spPr>
          <a:xfrm>
            <a:off x="9180832" y="308006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E283BE-8CDB-44C3-B88F-9F8B7AC375C9}"/>
              </a:ext>
            </a:extLst>
          </p:cNvPr>
          <p:cNvSpPr/>
          <p:nvPr/>
        </p:nvSpPr>
        <p:spPr>
          <a:xfrm>
            <a:off x="10585891" y="432447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23A2A2-CDBC-4C9E-94CD-F0E1BBAD426A}"/>
              </a:ext>
            </a:extLst>
          </p:cNvPr>
          <p:cNvSpPr txBox="1"/>
          <p:nvPr/>
        </p:nvSpPr>
        <p:spPr>
          <a:xfrm>
            <a:off x="10040087" y="422276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EBA782-FE1B-4810-BFAE-3328AB2F22AB}"/>
              </a:ext>
            </a:extLst>
          </p:cNvPr>
          <p:cNvCxnSpPr>
            <a:cxnSpLocks/>
            <a:stCxn id="25" idx="4"/>
            <a:endCxn id="35" idx="1"/>
          </p:cNvCxnSpPr>
          <p:nvPr/>
        </p:nvCxnSpPr>
        <p:spPr>
          <a:xfrm>
            <a:off x="10256417" y="3896205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228E03-FE01-46F6-88C3-3C7E0888A8BB}"/>
              </a:ext>
            </a:extLst>
          </p:cNvPr>
          <p:cNvCxnSpPr>
            <a:cxnSpLocks/>
            <a:stCxn id="18" idx="3"/>
            <a:endCxn id="24" idx="6"/>
          </p:cNvCxnSpPr>
          <p:nvPr/>
        </p:nvCxnSpPr>
        <p:spPr>
          <a:xfrm flipH="1" flipV="1">
            <a:off x="9882505" y="3171333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A13675F-4842-45CD-8B4B-93900DEFEED0}"/>
              </a:ext>
            </a:extLst>
          </p:cNvPr>
          <p:cNvCxnSpPr>
            <a:cxnSpLocks/>
            <a:stCxn id="20" idx="3"/>
            <a:endCxn id="25" idx="6"/>
          </p:cNvCxnSpPr>
          <p:nvPr/>
        </p:nvCxnSpPr>
        <p:spPr>
          <a:xfrm flipH="1" flipV="1">
            <a:off x="10357426" y="3797854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6F46C59-DF68-484B-9B22-5EE43E4E4DF4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9108373" y="2755343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10E8D95-A342-45D0-8A40-6F66D802CC6F}"/>
              </a:ext>
            </a:extLst>
          </p:cNvPr>
          <p:cNvSpPr/>
          <p:nvPr/>
        </p:nvSpPr>
        <p:spPr>
          <a:xfrm>
            <a:off x="9007361" y="362904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7A5122-0212-4D3F-A29A-3A77E4DECF0F}"/>
              </a:ext>
            </a:extLst>
          </p:cNvPr>
          <p:cNvSpPr txBox="1"/>
          <p:nvPr/>
        </p:nvSpPr>
        <p:spPr>
          <a:xfrm>
            <a:off x="8461557" y="352734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9A6FE4E-583B-49FF-BD5C-C8C19128A28A}"/>
              </a:ext>
            </a:extLst>
          </p:cNvPr>
          <p:cNvSpPr/>
          <p:nvPr/>
        </p:nvSpPr>
        <p:spPr>
          <a:xfrm>
            <a:off x="8976699" y="43153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71587F-F3E6-43A1-96B5-819AD47B2892}"/>
              </a:ext>
            </a:extLst>
          </p:cNvPr>
          <p:cNvSpPr txBox="1"/>
          <p:nvPr/>
        </p:nvSpPr>
        <p:spPr>
          <a:xfrm>
            <a:off x="8430895" y="42136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275B49-243A-4212-9E12-9122B0128080}"/>
              </a:ext>
            </a:extLst>
          </p:cNvPr>
          <p:cNvCxnSpPr>
            <a:cxnSpLocks/>
            <a:stCxn id="42" idx="4"/>
            <a:endCxn id="44" idx="1"/>
          </p:cNvCxnSpPr>
          <p:nvPr/>
        </p:nvCxnSpPr>
        <p:spPr>
          <a:xfrm flipH="1">
            <a:off x="9006284" y="3825747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17C226-91F9-465A-BFDF-8D68DDA5A832}"/>
              </a:ext>
            </a:extLst>
          </p:cNvPr>
          <p:cNvCxnSpPr>
            <a:cxnSpLocks/>
            <a:stCxn id="27" idx="3"/>
            <a:endCxn id="42" idx="5"/>
          </p:cNvCxnSpPr>
          <p:nvPr/>
        </p:nvCxnSpPr>
        <p:spPr>
          <a:xfrm flipH="1" flipV="1">
            <a:off x="9179795" y="3796941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50F744-EE4B-4E99-A531-634FCA29774F}"/>
              </a:ext>
            </a:extLst>
          </p:cNvPr>
          <p:cNvCxnSpPr>
            <a:cxnSpLocks/>
            <a:stCxn id="36" idx="3"/>
            <a:endCxn id="44" idx="5"/>
          </p:cNvCxnSpPr>
          <p:nvPr/>
        </p:nvCxnSpPr>
        <p:spPr>
          <a:xfrm flipH="1">
            <a:off x="9149133" y="4422821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5E71CED-64AA-4199-80E3-5DF76BA50609}"/>
              </a:ext>
            </a:extLst>
          </p:cNvPr>
          <p:cNvSpPr/>
          <p:nvPr/>
        </p:nvSpPr>
        <p:spPr>
          <a:xfrm>
            <a:off x="7835796" y="389955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E2FF3AF-3E3F-471E-96FA-74A169C72EB7}"/>
              </a:ext>
            </a:extLst>
          </p:cNvPr>
          <p:cNvSpPr txBox="1"/>
          <p:nvPr/>
        </p:nvSpPr>
        <p:spPr>
          <a:xfrm>
            <a:off x="7313511" y="379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0967749-73D6-42A0-A519-D885BA1DA1AA}"/>
              </a:ext>
            </a:extLst>
          </p:cNvPr>
          <p:cNvCxnSpPr>
            <a:cxnSpLocks/>
            <a:stCxn id="10" idx="3"/>
            <a:endCxn id="49" idx="7"/>
          </p:cNvCxnSpPr>
          <p:nvPr/>
        </p:nvCxnSpPr>
        <p:spPr>
          <a:xfrm flipH="1">
            <a:off x="8008230" y="3368035"/>
            <a:ext cx="578606" cy="5603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CA25F43-6953-4D94-99DD-BB91481EDBE0}"/>
              </a:ext>
            </a:extLst>
          </p:cNvPr>
          <p:cNvCxnSpPr>
            <a:cxnSpLocks/>
            <a:stCxn id="42" idx="3"/>
            <a:endCxn id="49" idx="6"/>
          </p:cNvCxnSpPr>
          <p:nvPr/>
        </p:nvCxnSpPr>
        <p:spPr>
          <a:xfrm flipH="1">
            <a:off x="8037815" y="3796941"/>
            <a:ext cx="999131" cy="20096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A01D927-15CD-43D5-BCD8-4A4294A75131}"/>
              </a:ext>
            </a:extLst>
          </p:cNvPr>
          <p:cNvSpPr/>
          <p:nvPr/>
        </p:nvSpPr>
        <p:spPr>
          <a:xfrm>
            <a:off x="6737578" y="388824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3436FD-D2A9-4FDB-B72E-3DABE609665C}"/>
              </a:ext>
            </a:extLst>
          </p:cNvPr>
          <p:cNvSpPr txBox="1"/>
          <p:nvPr/>
        </p:nvSpPr>
        <p:spPr>
          <a:xfrm>
            <a:off x="6215187" y="380525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0A31D6-41DC-45DC-8533-B2BA9413F1D8}"/>
              </a:ext>
            </a:extLst>
          </p:cNvPr>
          <p:cNvCxnSpPr>
            <a:cxnSpLocks/>
            <a:stCxn id="10" idx="2"/>
            <a:endCxn id="55" idx="6"/>
          </p:cNvCxnSpPr>
          <p:nvPr/>
        </p:nvCxnSpPr>
        <p:spPr>
          <a:xfrm flipH="1">
            <a:off x="6939597" y="3298490"/>
            <a:ext cx="1617654" cy="6881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D33A72E-42E6-4764-90FC-BF92722960D0}"/>
              </a:ext>
            </a:extLst>
          </p:cNvPr>
          <p:cNvSpPr/>
          <p:nvPr/>
        </p:nvSpPr>
        <p:spPr>
          <a:xfrm>
            <a:off x="6671741" y="48441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36F273-7BA7-41E0-AE6E-4604160DDBAA}"/>
              </a:ext>
            </a:extLst>
          </p:cNvPr>
          <p:cNvSpPr txBox="1"/>
          <p:nvPr/>
        </p:nvSpPr>
        <p:spPr>
          <a:xfrm>
            <a:off x="6096000" y="466671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E70F5E-5416-4043-899F-9411BDCE8380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6772751" y="4124740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CE51C79-FA98-46B9-B1A6-2D3ACCFFA9CD}"/>
              </a:ext>
            </a:extLst>
          </p:cNvPr>
          <p:cNvCxnSpPr>
            <a:cxnSpLocks/>
            <a:stCxn id="51" idx="3"/>
            <a:endCxn id="59" idx="6"/>
          </p:cNvCxnSpPr>
          <p:nvPr/>
        </p:nvCxnSpPr>
        <p:spPr>
          <a:xfrm flipH="1">
            <a:off x="6873760" y="3995354"/>
            <a:ext cx="985555" cy="94714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734740B-CA64-40B2-8D5E-D25B93F452C8}"/>
              </a:ext>
            </a:extLst>
          </p:cNvPr>
          <p:cNvCxnSpPr>
            <a:cxnSpLocks/>
            <a:stCxn id="30" idx="3"/>
            <a:endCxn id="55" idx="6"/>
          </p:cNvCxnSpPr>
          <p:nvPr/>
        </p:nvCxnSpPr>
        <p:spPr>
          <a:xfrm flipH="1">
            <a:off x="6939597" y="3280120"/>
            <a:ext cx="2787039" cy="70647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ED9D5B-B97A-488B-B2AE-7ECDA707D440}"/>
              </a:ext>
            </a:extLst>
          </p:cNvPr>
          <p:cNvCxnSpPr/>
          <p:nvPr/>
        </p:nvCxnSpPr>
        <p:spPr>
          <a:xfrm>
            <a:off x="7086600" y="1815439"/>
            <a:ext cx="2021771" cy="7432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F263CE-3317-425F-9F62-89B0E9497D84}"/>
              </a:ext>
            </a:extLst>
          </p:cNvPr>
          <p:cNvCxnSpPr>
            <a:cxnSpLocks/>
          </p:cNvCxnSpPr>
          <p:nvPr/>
        </p:nvCxnSpPr>
        <p:spPr>
          <a:xfrm>
            <a:off x="7086600" y="1801371"/>
            <a:ext cx="1344295" cy="13083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641402-B746-40E6-A15C-F928E62AF8AF}"/>
              </a:ext>
            </a:extLst>
          </p:cNvPr>
          <p:cNvCxnSpPr>
            <a:cxnSpLocks/>
          </p:cNvCxnSpPr>
          <p:nvPr/>
        </p:nvCxnSpPr>
        <p:spPr>
          <a:xfrm flipH="1">
            <a:off x="6814238" y="1815439"/>
            <a:ext cx="272360" cy="179111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D08EBA9-A9D8-4B49-8615-C29E5250E40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1188268" y="1742224"/>
            <a:ext cx="237460" cy="13595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0B65EEF-678B-4AEC-B7F4-AEE09E68BB7F}"/>
              </a:ext>
            </a:extLst>
          </p:cNvPr>
          <p:cNvCxnSpPr>
            <a:cxnSpLocks/>
          </p:cNvCxnSpPr>
          <p:nvPr/>
        </p:nvCxnSpPr>
        <p:spPr>
          <a:xfrm flipH="1">
            <a:off x="10862204" y="1742224"/>
            <a:ext cx="563524" cy="7511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9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Recall that computing the pair frequencies is the memory consuming step of the </a:t>
            </a:r>
            <a:r>
              <a:rPr lang="en-US" dirty="0" err="1"/>
              <a:t>apriori</a:t>
            </a:r>
            <a:r>
              <a:rPr lang="en-US" dirty="0"/>
              <a:t> algorithm </a:t>
            </a:r>
          </a:p>
          <a:p>
            <a:r>
              <a:rPr lang="en-US" dirty="0"/>
              <a:t>FP growth algorithm can provide considerable compression </a:t>
            </a:r>
          </a:p>
          <a:p>
            <a:pPr lvl="1"/>
            <a:r>
              <a:rPr lang="en-US" dirty="0"/>
              <a:t>The  downward closure says that frequent large item sets are comprised of smaller frequent item sets</a:t>
            </a:r>
          </a:p>
          <a:p>
            <a:pPr lvl="1"/>
            <a:r>
              <a:rPr lang="en-US" dirty="0"/>
              <a:t>Smaller item sets are highly likely to occur on the same branch   </a:t>
            </a:r>
          </a:p>
          <a:p>
            <a:pPr lvl="1"/>
            <a:r>
              <a:rPr lang="en-US" dirty="0"/>
              <a:t>If this pattern is consistent there is considerable compression over tables </a:t>
            </a:r>
          </a:p>
          <a:p>
            <a:r>
              <a:rPr lang="en-US" dirty="0"/>
              <a:t> But, FP growth is still computationally intensive  </a:t>
            </a:r>
          </a:p>
          <a:p>
            <a:pPr lvl="1"/>
            <a:r>
              <a:rPr lang="en-US" dirty="0"/>
              <a:t>Building tree is computationally intensive </a:t>
            </a:r>
          </a:p>
          <a:p>
            <a:r>
              <a:rPr lang="en-US" dirty="0"/>
              <a:t>May use excessive memory if there is not redundancy on the branches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Identify frequent item sets</a:t>
                </a:r>
              </a:p>
              <a:p>
                <a:r>
                  <a:rPr lang="en-US" dirty="0"/>
                  <a:t>Notice the growth in data structure size!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64522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95627"/>
              </p:ext>
            </p:extLst>
          </p:nvPr>
        </p:nvGraphicFramePr>
        <p:xfrm>
          <a:off x="6880151" y="1681416"/>
          <a:ext cx="394798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milk}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bacon}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bacon}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1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{milk,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2295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11850" y="3995190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set of all possible items </a:t>
                </a:r>
              </a:p>
              <a:p>
                <a:pPr lvl="1"/>
                <a:r>
                  <a:rPr lang="en-US" dirty="0"/>
                  <a:t>Item indictors,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binary</a:t>
                </a:r>
                <a:r>
                  <a:rPr lang="en-US" dirty="0"/>
                  <a:t> – an item is in the set or not</a:t>
                </a:r>
              </a:p>
              <a:p>
                <a:pPr lvl="1"/>
                <a:r>
                  <a:rPr lang="en-US" dirty="0"/>
                  <a:t>We do not differentiate between buying 1 of an item or many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the database of transaction key-value pairs  </a:t>
                </a:r>
              </a:p>
              <a:p>
                <a:pPr lvl="1"/>
                <a:r>
                  <a:rPr lang="en-US" dirty="0"/>
                  <a:t>The key-value pairs,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represent the baskets</a:t>
                </a:r>
              </a:p>
              <a:p>
                <a:pPr lvl="1"/>
                <a:r>
                  <a:rPr lang="en-US" dirty="0"/>
                  <a:t>The keys,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transaction IDs</a:t>
                </a:r>
                <a:r>
                  <a:rPr lang="en-US" dirty="0"/>
                  <a:t> or basket identifiers </a:t>
                </a:r>
                <a:endParaRPr lang="en-US" b="1" dirty="0"/>
              </a:p>
              <a:p>
                <a:pPr lvl="1"/>
                <a:r>
                  <a:rPr lang="en-US" dirty="0"/>
                  <a:t>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the </a:t>
                </a:r>
                <a:r>
                  <a:rPr lang="en-US" b="1" dirty="0"/>
                  <a:t>item sets </a:t>
                </a:r>
                <a:r>
                  <a:rPr lang="en-US" dirty="0"/>
                  <a:t>in the baskets,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eg.</a:t>
                </a:r>
                <a:r>
                  <a:rPr lang="en-US" dirty="0"/>
                  <a:t> {bread, eggs}, {butter, eggs}, …</a:t>
                </a:r>
                <a:endParaRPr lang="en-US" i="1" dirty="0"/>
              </a:p>
              <a:p>
                <a:r>
                  <a:rPr lang="en-US" dirty="0"/>
                  <a:t>Is a many to many relationship between baskets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8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An </a:t>
                </a:r>
                <a:r>
                  <a:rPr lang="en-US" b="1" dirty="0"/>
                  <a:t>association rule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between subsets of the items,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Interpret the rule as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implies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high probability</a:t>
                </a:r>
              </a:p>
              <a:p>
                <a:r>
                  <a:rPr lang="en-US" dirty="0"/>
                  <a:t>Or in technical terms, the association rule says that the </a:t>
                </a:r>
                <a:r>
                  <a:rPr lang="en-US" b="1" dirty="0"/>
                  <a:t>antecedent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implies</a:t>
                </a:r>
                <a:r>
                  <a:rPr lang="en-US" dirty="0"/>
                  <a:t> the </a:t>
                </a:r>
                <a:r>
                  <a:rPr lang="en-US" b="1" dirty="0"/>
                  <a:t>consequent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the symbol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as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contained in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included in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Start by setting a </a:t>
                </a:r>
                <a:r>
                  <a:rPr lang="en-US" b="1" dirty="0"/>
                  <a:t>minimum threshold level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accept rule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Naïve algorithm to find rule for item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frequency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𝑖𝑡𝑒𝑚𝑠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pairs to count in step 2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as </a:t>
                </a:r>
                <a:r>
                  <a:rPr lang="en-US" sz="2400" i="1" dirty="0">
                    <a:solidFill>
                      <a:schemeClr val="accent1"/>
                    </a:solidFill>
                  </a:rPr>
                  <a:t>x AND 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  <a:blipFill>
                <a:blip r:embed="rId2"/>
                <a:stretch>
                  <a:fillRect l="-1081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Consider Naïve algorithm to find rule for item pairs predicting single item,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triples to count!!</a:t>
                </a:r>
              </a:p>
              <a:p>
                <a:r>
                  <a:rPr lang="en-US" dirty="0"/>
                  <a:t>The complexity of the naïve algorithm grows exponentially with size of item set! </a:t>
                </a:r>
              </a:p>
              <a:p>
                <a:r>
                  <a:rPr lang="en-US" dirty="0"/>
                  <a:t>This is not a feasible algorithm!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  <a:blipFill>
                <a:blip r:embed="rId2"/>
                <a:stretch>
                  <a:fillRect l="-1138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8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208868"/>
            <a:ext cx="11398101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is based on the properties of sets  </a:t>
            </a:r>
          </a:p>
          <a:p>
            <a:r>
              <a:rPr lang="en-US" dirty="0" err="1"/>
              <a:t>Apriori</a:t>
            </a:r>
            <a:r>
              <a:rPr lang="en-US" dirty="0"/>
              <a:t> algorithm proposed by </a:t>
            </a:r>
            <a:r>
              <a:rPr lang="en-US" dirty="0">
                <a:hlinkClick r:id="rId2"/>
              </a:rPr>
              <a:t>Agrawal and Srikant (1994</a:t>
            </a:r>
            <a:r>
              <a:rPr lang="en-US" dirty="0"/>
              <a:t>)  </a:t>
            </a:r>
          </a:p>
          <a:p>
            <a:r>
              <a:rPr lang="en-US" dirty="0"/>
              <a:t>Algorithm relies on the </a:t>
            </a:r>
            <a:r>
              <a:rPr lang="en-US" b="1" i="1" dirty="0"/>
              <a:t>downward closure lemma </a:t>
            </a:r>
            <a:r>
              <a:rPr lang="en-US" dirty="0"/>
              <a:t>of sets: </a:t>
            </a:r>
          </a:p>
          <a:p>
            <a:pPr marL="457200" lvl="1" indent="0">
              <a:buNone/>
            </a:pPr>
            <a:r>
              <a:rPr lang="en-US" altLang="en-US" sz="2800" i="1" dirty="0">
                <a:solidFill>
                  <a:srgbClr val="202122"/>
                </a:solidFill>
                <a:cs typeface="Arial" panose="020B0604020202020204" pitchFamily="34" charset="0"/>
              </a:rPr>
              <a:t>All subsets of a frequent set must also be frequent </a:t>
            </a:r>
            <a:endParaRPr lang="en-US" altLang="en-US" sz="28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228600" lvl="1"/>
            <a:r>
              <a:rPr lang="en-US" altLang="en-US" sz="2800" dirty="0"/>
              <a:t>Downward closure property is also know as the </a:t>
            </a:r>
            <a:r>
              <a:rPr lang="en-US" altLang="en-US" sz="2800" b="1" dirty="0"/>
              <a:t>monotonicity property</a:t>
            </a:r>
          </a:p>
          <a:p>
            <a:pPr marL="228600" lvl="1"/>
            <a:r>
              <a:rPr lang="en-US" altLang="en-US" sz="2800" dirty="0"/>
              <a:t>In other words, all subsets must be at least as frequent as the set</a:t>
            </a:r>
            <a:endParaRPr lang="en-US" sz="2800" i="1" dirty="0"/>
          </a:p>
          <a:p>
            <a:r>
              <a:rPr lang="en-US" dirty="0"/>
              <a:t>The downward closure lemma ensures that we only need only consider frequent subsets when testing frequent item sets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12947</TotalTime>
  <Words>4016</Words>
  <Application>Microsoft Office PowerPoint</Application>
  <PresentationFormat>Widescreen</PresentationFormat>
  <Paragraphs>1012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CSCI E-96 Data Mining, Exploration and Discovery Association Rules and  Frequent Item Sets</vt:lpstr>
      <vt:lpstr>Association Rules and Frequent Item Sets</vt:lpstr>
      <vt:lpstr>The Market Basket Model </vt:lpstr>
      <vt:lpstr>The Market Basket Model </vt:lpstr>
      <vt:lpstr>Frequent Item Sets and Association Rules</vt:lpstr>
      <vt:lpstr>Frequent Item Sets and Association Rules</vt:lpstr>
      <vt:lpstr>Computing Association Frequency </vt:lpstr>
      <vt:lpstr>Computing Association Frequency </vt:lpstr>
      <vt:lpstr>Apriori Algorithm </vt:lpstr>
      <vt:lpstr>Apriori Algorithm </vt:lpstr>
      <vt:lpstr>Apriori Algorithm </vt:lpstr>
      <vt:lpstr>Apriori Algorithm </vt:lpstr>
      <vt:lpstr>Apriori Algorithm </vt:lpstr>
      <vt:lpstr>Apriori Algorithm 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Summary of Apriori Algorithm </vt:lpstr>
      <vt:lpstr>Improving on Apriori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820</cp:revision>
  <dcterms:created xsi:type="dcterms:W3CDTF">2020-08-19T23:28:02Z</dcterms:created>
  <dcterms:modified xsi:type="dcterms:W3CDTF">2022-07-26T02:28:48Z</dcterms:modified>
</cp:coreProperties>
</file>