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313" r:id="rId4"/>
    <p:sldId id="314" r:id="rId5"/>
    <p:sldId id="307" r:id="rId6"/>
    <p:sldId id="278" r:id="rId7"/>
    <p:sldId id="277" r:id="rId8"/>
    <p:sldId id="316" r:id="rId9"/>
    <p:sldId id="315" r:id="rId10"/>
    <p:sldId id="276" r:id="rId11"/>
    <p:sldId id="281" r:id="rId12"/>
    <p:sldId id="282" r:id="rId13"/>
    <p:sldId id="259" r:id="rId14"/>
    <p:sldId id="304" r:id="rId15"/>
    <p:sldId id="284" r:id="rId16"/>
    <p:sldId id="286" r:id="rId17"/>
    <p:sldId id="285" r:id="rId18"/>
    <p:sldId id="305" r:id="rId19"/>
    <p:sldId id="268" r:id="rId20"/>
    <p:sldId id="260" r:id="rId21"/>
    <p:sldId id="262" r:id="rId22"/>
    <p:sldId id="263" r:id="rId23"/>
    <p:sldId id="288" r:id="rId24"/>
    <p:sldId id="312" r:id="rId25"/>
    <p:sldId id="289" r:id="rId26"/>
    <p:sldId id="306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300" r:id="rId35"/>
    <p:sldId id="298" r:id="rId36"/>
    <p:sldId id="301" r:id="rId37"/>
    <p:sldId id="302" r:id="rId38"/>
    <p:sldId id="303" r:id="rId39"/>
    <p:sldId id="308" r:id="rId40"/>
    <p:sldId id="309" r:id="rId41"/>
    <p:sldId id="310" r:id="rId42"/>
    <p:sldId id="31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4106" autoAdjust="0"/>
  </p:normalViewPr>
  <p:slideViewPr>
    <p:cSldViewPr snapToGrid="0">
      <p:cViewPr varScale="1">
        <p:scale>
          <a:sx n="62" d="100"/>
          <a:sy n="62" d="100"/>
        </p:scale>
        <p:origin x="6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41576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366683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285525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9972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156002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68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13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83" y="1705710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1" y="3522369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6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688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Markov process is characterized by a </a:t>
            </a:r>
            <a:r>
              <a:rPr lang="en-US" b="1" dirty="0"/>
              <a:t>state probability transition matrix</a:t>
            </a:r>
            <a:r>
              <a:rPr lang="en-US" dirty="0"/>
              <a:t>: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F73565-5A0D-44DF-895B-0F650420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668" y="2091622"/>
            <a:ext cx="4034160" cy="17738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6162FF-27EF-407D-BCDC-99EC7D768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197" y="4086172"/>
            <a:ext cx="7111627" cy="47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The probability of transition from one state to the next state is computed with the state transition probability matrix: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Or,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4EB0F-07DA-4F35-B732-76EDFC3DB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472" y="2032035"/>
            <a:ext cx="1801921" cy="47948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5B08902-F552-40F2-B298-54344F152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272" y="3643837"/>
            <a:ext cx="1162050" cy="222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BDBB9-F26C-4208-8120-434D645F2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677" y="3643837"/>
            <a:ext cx="3743325" cy="2200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1A092-7E35-4A2F-B804-A69C23E2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857" y="3643837"/>
            <a:ext cx="17335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5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Markov chain </a:t>
            </a:r>
            <a:r>
              <a:rPr lang="en-US" dirty="0"/>
              <a:t>is a sequence of Markov state transition processes</a:t>
            </a:r>
          </a:p>
          <a:p>
            <a:pPr lvl="1"/>
            <a:r>
              <a:rPr lang="en-US" sz="2800" dirty="0"/>
              <a:t>E.g. running a Markov process over several time steps creates a Markov chain</a:t>
            </a:r>
          </a:p>
          <a:p>
            <a:r>
              <a:rPr lang="en-US" dirty="0"/>
              <a:t>If the state transition probability matrix,       , does not change with time, the Markov chain is </a:t>
            </a:r>
            <a:r>
              <a:rPr lang="en-US" b="1" dirty="0"/>
              <a:t>stationary</a:t>
            </a:r>
            <a:endParaRPr lang="en-US" dirty="0"/>
          </a:p>
          <a:p>
            <a:r>
              <a:rPr lang="en-US" dirty="0"/>
              <a:t>Stationary Markov chains </a:t>
            </a:r>
            <a:r>
              <a:rPr lang="en-US" b="1" dirty="0"/>
              <a:t>converge to a steady state</a:t>
            </a:r>
          </a:p>
          <a:p>
            <a:pPr lvl="1"/>
            <a:r>
              <a:rPr lang="en-US" sz="2800" dirty="0"/>
              <a:t>At steady state the state probabilities are unchanged</a:t>
            </a:r>
          </a:p>
          <a:p>
            <a:pPr lvl="1"/>
            <a:r>
              <a:rPr lang="en-US" sz="2800" dirty="0"/>
              <a:t>For web pages in a complete graph these probabilities are the </a:t>
            </a:r>
            <a:r>
              <a:rPr lang="en-US" sz="2800" b="1" dirty="0"/>
              <a:t>page ranks</a:t>
            </a:r>
            <a:r>
              <a:rPr lang="en-US" sz="2800" dirty="0"/>
              <a:t> </a:t>
            </a:r>
          </a:p>
          <a:p>
            <a:r>
              <a:rPr lang="en-US" dirty="0"/>
              <a:t>At convergence, the state probability vector = the eigenvector of the largest </a:t>
            </a:r>
            <a:r>
              <a:rPr lang="en-US" dirty="0" err="1"/>
              <a:t>eignvalue</a:t>
            </a:r>
            <a:r>
              <a:rPr lang="en-US" dirty="0"/>
              <a:t>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6422F9-24FC-42B4-A376-7BE6A5C03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760" y="2495625"/>
            <a:ext cx="458088" cy="37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</a:t>
                </a:r>
                <a:r>
                  <a:rPr lang="en-US" dirty="0" err="1"/>
                  <a:t>equaly</a:t>
                </a:r>
                <a:r>
                  <a:rPr lang="en-US" dirty="0"/>
                  <a:t>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use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are all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38201" y="2095344"/>
            <a:ext cx="434654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</a:t>
            </a:r>
          </a:p>
          <a:p>
            <a:r>
              <a:rPr lang="en-US" dirty="0"/>
              <a:t>Nodes are the people</a:t>
            </a:r>
          </a:p>
          <a:p>
            <a:r>
              <a:rPr lang="en-US" dirty="0"/>
              <a:t>Edges are the connections between them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6820930" y="229071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203725" y="2003196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6480621" y="486098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65DE2F2-1E7A-0ED8-9CAA-39BAF8CFB7D0}"/>
              </a:ext>
            </a:extLst>
          </p:cNvPr>
          <p:cNvSpPr/>
          <p:nvPr/>
        </p:nvSpPr>
        <p:spPr>
          <a:xfrm>
            <a:off x="8928924" y="486098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7975395" y="349902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027200" y="341922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12101</TotalTime>
  <Words>2896</Words>
  <Application>Microsoft Office PowerPoint</Application>
  <PresentationFormat>Widescreen</PresentationFormat>
  <Paragraphs>399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CSCI E-96 Data Mining, Exploration and Discovery Search Algorithms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Searching on the Web</vt:lpstr>
      <vt:lpstr>Searching on the Web</vt:lpstr>
      <vt:lpstr>Searching on the Web</vt:lpstr>
      <vt:lpstr>Learning the Structure of the Web?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Introduction to Markov Processes</vt:lpstr>
      <vt:lpstr>Introduction to Markov Processes</vt:lpstr>
      <vt:lpstr>Introduction to Markov Processes</vt:lpstr>
      <vt:lpstr>Introduction to Markov Processes</vt:lpstr>
      <vt:lpstr>Measures of Centrality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346</cp:revision>
  <cp:lastPrinted>2019-10-02T16:41:34Z</cp:lastPrinted>
  <dcterms:created xsi:type="dcterms:W3CDTF">2019-05-23T01:52:03Z</dcterms:created>
  <dcterms:modified xsi:type="dcterms:W3CDTF">2022-06-30T03:15:12Z</dcterms:modified>
</cp:coreProperties>
</file>