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27" r:id="rId3"/>
    <p:sldId id="279" r:id="rId4"/>
    <p:sldId id="313" r:id="rId5"/>
    <p:sldId id="314" r:id="rId6"/>
    <p:sldId id="333" r:id="rId7"/>
    <p:sldId id="331" r:id="rId8"/>
    <p:sldId id="307" r:id="rId9"/>
    <p:sldId id="278" r:id="rId10"/>
    <p:sldId id="277" r:id="rId11"/>
    <p:sldId id="316" r:id="rId12"/>
    <p:sldId id="317" r:id="rId13"/>
    <p:sldId id="320" r:id="rId14"/>
    <p:sldId id="315" r:id="rId15"/>
    <p:sldId id="319" r:id="rId16"/>
    <p:sldId id="321" r:id="rId17"/>
    <p:sldId id="322" r:id="rId18"/>
    <p:sldId id="323" r:id="rId19"/>
    <p:sldId id="324" r:id="rId20"/>
    <p:sldId id="268" r:id="rId21"/>
    <p:sldId id="260" r:id="rId22"/>
    <p:sldId id="325" r:id="rId23"/>
    <p:sldId id="326" r:id="rId24"/>
    <p:sldId id="263" r:id="rId25"/>
    <p:sldId id="329" r:id="rId26"/>
    <p:sldId id="332" r:id="rId27"/>
    <p:sldId id="330" r:id="rId28"/>
    <p:sldId id="276" r:id="rId29"/>
    <p:sldId id="281" r:id="rId30"/>
    <p:sldId id="282" r:id="rId31"/>
    <p:sldId id="259" r:id="rId32"/>
    <p:sldId id="288" r:id="rId33"/>
    <p:sldId id="304" r:id="rId34"/>
    <p:sldId id="284" r:id="rId35"/>
    <p:sldId id="286" r:id="rId36"/>
    <p:sldId id="305" r:id="rId37"/>
    <p:sldId id="312" r:id="rId38"/>
    <p:sldId id="289" r:id="rId39"/>
    <p:sldId id="335" r:id="rId40"/>
    <p:sldId id="334" r:id="rId41"/>
    <p:sldId id="306" r:id="rId42"/>
    <p:sldId id="290" r:id="rId43"/>
    <p:sldId id="291" r:id="rId44"/>
    <p:sldId id="292" r:id="rId45"/>
    <p:sldId id="293" r:id="rId46"/>
    <p:sldId id="336" r:id="rId47"/>
    <p:sldId id="294" r:id="rId48"/>
    <p:sldId id="295" r:id="rId49"/>
    <p:sldId id="296" r:id="rId50"/>
    <p:sldId id="300" r:id="rId51"/>
    <p:sldId id="298" r:id="rId52"/>
    <p:sldId id="301" r:id="rId53"/>
    <p:sldId id="302" r:id="rId54"/>
    <p:sldId id="303" r:id="rId55"/>
    <p:sldId id="308" r:id="rId56"/>
    <p:sldId id="309" r:id="rId57"/>
    <p:sldId id="310" r:id="rId58"/>
    <p:sldId id="311" r:id="rId59"/>
    <p:sldId id="328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4" autoAdjust="0"/>
    <p:restoredTop sz="94106" autoAdjust="0"/>
  </p:normalViewPr>
  <p:slideViewPr>
    <p:cSldViewPr snapToGrid="0">
      <p:cViewPr varScale="1">
        <p:scale>
          <a:sx n="63" d="100"/>
          <a:sy n="63" d="100"/>
        </p:scale>
        <p:origin x="4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tz_centrality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cm.acm.org/magazines/2021/2/250085-a-review-of-the-semantic-web-field/fulltex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Networks and Web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</a:t>
            </a:r>
            <a:r>
              <a:rPr lang="en-US" sz="1100"/>
              <a:t>, 2023, 2024,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Undirected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An</a:t>
                </a:r>
                <a:r>
                  <a:rPr lang="en-US" b="1" dirty="0"/>
                  <a:t> undirected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connects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bidirectionally </a:t>
                </a:r>
              </a:p>
              <a:p>
                <a:r>
                  <a:rPr lang="en-US" dirty="0"/>
                  <a:t>Example: Facebook friends is a symmetric relationship </a:t>
                </a:r>
              </a:p>
              <a:p>
                <a:r>
                  <a:rPr lang="en-US" dirty="0"/>
                  <a:t>Example: A highway network allows travel in both directions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24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1B286-A50E-29BB-C7D7-B06A74DE055B}"/>
              </a:ext>
            </a:extLst>
          </p:cNvPr>
          <p:cNvSpPr txBox="1">
            <a:spLocks/>
          </p:cNvSpPr>
          <p:nvPr/>
        </p:nvSpPr>
        <p:spPr>
          <a:xfrm>
            <a:off x="848995" y="2003196"/>
            <a:ext cx="6449672" cy="44374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Example: Undirected graph between people in a social media network  </a:t>
            </a:r>
          </a:p>
          <a:p>
            <a:r>
              <a:rPr lang="en-US" b="1" dirty="0"/>
              <a:t>Nodes</a:t>
            </a:r>
            <a:r>
              <a:rPr lang="en-US" dirty="0"/>
              <a:t> are the people</a:t>
            </a:r>
          </a:p>
          <a:p>
            <a:pPr lvl="1"/>
            <a:r>
              <a:rPr lang="en-US" dirty="0"/>
              <a:t>Property is name</a:t>
            </a:r>
          </a:p>
          <a:p>
            <a:r>
              <a:rPr lang="en-US" b="1" dirty="0"/>
              <a:t>Edges</a:t>
            </a:r>
            <a:r>
              <a:rPr lang="en-US" dirty="0"/>
              <a:t> are the connections between nodes</a:t>
            </a:r>
          </a:p>
          <a:p>
            <a:pPr lvl="1"/>
            <a:r>
              <a:rPr lang="en-US" dirty="0"/>
              <a:t>Weights can represent connection strength </a:t>
            </a:r>
          </a:p>
          <a:p>
            <a:r>
              <a:rPr lang="en-US" dirty="0"/>
              <a:t>Undirected edges are </a:t>
            </a:r>
            <a:r>
              <a:rPr lang="en-US" b="1" dirty="0"/>
              <a:t>symmetric</a:t>
            </a:r>
            <a:r>
              <a:rPr lang="en-US" dirty="0"/>
              <a:t> or </a:t>
            </a:r>
            <a:r>
              <a:rPr lang="en-US" b="1" dirty="0"/>
              <a:t>bidirectional</a:t>
            </a:r>
            <a:r>
              <a:rPr lang="en-US" dirty="0"/>
              <a:t>; e.g. Bob knows Gigi and Gigi knows 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8000237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9775919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8722643" y="445569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9285727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674946" y="3403935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9053513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0184754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0339003" y="3856730"/>
            <a:ext cx="335943" cy="257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7"/>
            <a:endCxn id="9" idx="4"/>
          </p:cNvCxnSpPr>
          <p:nvPr/>
        </p:nvCxnSpPr>
        <p:spPr>
          <a:xfrm flipV="1">
            <a:off x="9621670" y="4335256"/>
            <a:ext cx="190695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8526875" y="3397925"/>
            <a:ext cx="350017" cy="1197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8899264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5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010248"/>
                <a:ext cx="8027643" cy="45661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Edge from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encoded as 1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undirected graph, adjacency matrix is </a:t>
                </a:r>
                <a:r>
                  <a:rPr lang="en-US" b="1" dirty="0"/>
                  <a:t>symmetric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10248"/>
                <a:ext cx="8027643" cy="4566165"/>
              </a:xfrm>
              <a:prstGeom prst="rect">
                <a:avLst/>
              </a:prstGeom>
              <a:blipFill>
                <a:blip r:embed="rId2"/>
                <a:stretch>
                  <a:fillRect l="-1368" t="-2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18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Number of edges connected to a node is </a:t>
                </a:r>
                <a:r>
                  <a:rPr lang="en-US" b="1" dirty="0"/>
                  <a:t>degree,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Since adjacency matrix is symmetric, degree of a node is the sum along rows or columns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  <a:blipFill>
                <a:blip r:embed="rId2"/>
                <a:stretch>
                  <a:fillRect l="-1368" t="-2060" r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connects from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does not connect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have directed edges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between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self loop </a:t>
                </a:r>
                <a:r>
                  <a:rPr lang="en-US" dirty="0"/>
                  <a:t>can be defined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where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links to itself – can lead to modeling problems</a:t>
                </a:r>
              </a:p>
              <a:p>
                <a:r>
                  <a:rPr lang="en-US" dirty="0"/>
                  <a:t>Example: the world wide web – a page linked to another page need not have a connection from the other page  </a:t>
                </a:r>
              </a:p>
              <a:p>
                <a:r>
                  <a:rPr lang="en-US" dirty="0"/>
                  <a:t>Example: On Twitter a person can follow someone else, but the other person may not followed them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2439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small Twitter network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𝑖𝑓𝑓</m:t>
                    </m:r>
                  </m:oMath>
                </a14:m>
                <a:r>
                  <a:rPr lang="en-US" dirty="0"/>
                  <a:t> directed edge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Directed graph adjacency matrix is </a:t>
                </a:r>
                <a:r>
                  <a:rPr lang="en-US" b="1" dirty="0"/>
                  <a:t>asymmetric</a:t>
                </a:r>
                <a:r>
                  <a:rPr lang="en-US" dirty="0"/>
                  <a:t> since generally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795" r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5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Bob follows Gigi, Mary and himself, a </a:t>
                </a:r>
                <a:r>
                  <a:rPr lang="en-US" b="1" dirty="0"/>
                  <a:t>self loop</a:t>
                </a:r>
                <a:endParaRPr lang="en-US" dirty="0"/>
              </a:p>
              <a:p>
                <a:r>
                  <a:rPr lang="en-US" dirty="0"/>
                  <a:t>Example; Gigi follows Bob and Bob follows Gigi, two directed edges</a:t>
                </a:r>
              </a:p>
              <a:p>
                <a:r>
                  <a:rPr lang="en-US" dirty="0"/>
                  <a:t>Example; No one follows Asan, a </a:t>
                </a:r>
                <a:r>
                  <a:rPr lang="en-US" b="1" dirty="0"/>
                  <a:t>dead end </a:t>
                </a:r>
                <a:r>
                  <a:rPr lang="en-US" dirty="0"/>
                  <a:t>or </a:t>
                </a:r>
                <a:r>
                  <a:rPr lang="en-US" b="1" dirty="0"/>
                  <a:t>terminal node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368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in-degree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rows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52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out-degree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columns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88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Nodes in directed networks have an in-degree,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dirty="0"/>
                  <a:t> and out-degree,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endParaRPr lang="en-US" dirty="0"/>
              </a:p>
              <a:p>
                <a:r>
                  <a:rPr lang="en-US" dirty="0"/>
                  <a:t>Example; for Gigi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Asan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 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process</a:t>
                </a:r>
                <a:r>
                  <a:rPr lang="en-US" dirty="0"/>
                  <a:t> is a </a:t>
                </a:r>
                <a:r>
                  <a:rPr lang="en-US" b="1" dirty="0"/>
                  <a:t>memoryless stochastic process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Markov process </a:t>
                </a:r>
                <a:r>
                  <a:rPr lang="en-US" dirty="0"/>
                  <a:t>has </a:t>
                </a:r>
                <a:r>
                  <a:rPr lang="en-US" b="1" dirty="0"/>
                  <a:t>states – e.g. </a:t>
                </a:r>
                <a:r>
                  <a:rPr lang="en-US" dirty="0"/>
                  <a:t>being on a web page is a state</a:t>
                </a:r>
                <a:endParaRPr lang="en-US" b="1" dirty="0"/>
              </a:p>
              <a:p>
                <a:r>
                  <a:rPr lang="en-US" dirty="0"/>
                  <a:t>A Markov process </a:t>
                </a:r>
                <a:r>
                  <a:rPr lang="en-US" b="1" dirty="0"/>
                  <a:t>transitions between states </a:t>
                </a:r>
                <a:r>
                  <a:rPr lang="en-US" dirty="0"/>
                  <a:t>at discrete time steps</a:t>
                </a:r>
              </a:p>
              <a:p>
                <a:r>
                  <a:rPr lang="en-US" dirty="0"/>
                  <a:t>The probability of transition from one state to another for a </a:t>
                </a:r>
                <a:r>
                  <a:rPr lang="en-US" b="1" dirty="0"/>
                  <a:t>first order Markov process </a:t>
                </a:r>
                <a:r>
                  <a:rPr lang="en-US" dirty="0"/>
                  <a:t>is determined only by the </a:t>
                </a:r>
                <a:r>
                  <a:rPr lang="en-US" b="1" dirty="0"/>
                  <a:t>current state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the history of states is,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state transition does not depend on the history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does not depend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 say a first order Markov process has</a:t>
                </a:r>
                <a:r>
                  <a:rPr lang="en-US" b="1" dirty="0"/>
                  <a:t> no memory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possible states, a Markov process is characterized by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state probability transition matrix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probability of transition from state </a:t>
                </a:r>
                <a:r>
                  <a:rPr lang="en-US" i="1" dirty="0"/>
                  <a:t>j</a:t>
                </a:r>
                <a:r>
                  <a:rPr lang="en-US" dirty="0"/>
                  <a:t> to state </a:t>
                </a:r>
                <a:r>
                  <a:rPr lang="en-US" i="1" dirty="0"/>
                  <a:t>I</a:t>
                </a:r>
              </a:p>
              <a:p>
                <a:r>
                  <a:rPr lang="en-US" dirty="0"/>
                  <a:t>The probability of transition to some state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  <a:blipFill>
                <a:blip r:embed="rId2"/>
                <a:stretch>
                  <a:fillRect l="-1043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probability of being in any of the </a:t>
                </a:r>
                <a:r>
                  <a:rPr lang="en-US" i="1" dirty="0"/>
                  <a:t>n</a:t>
                </a:r>
                <a:r>
                  <a:rPr lang="en-US" dirty="0"/>
                  <a:t> possible states is given by the </a:t>
                </a:r>
                <a:r>
                  <a:rPr lang="en-US" b="1" dirty="0"/>
                  <a:t>state vector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probability being in state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r>
                  <a:rPr lang="en-US" dirty="0"/>
                  <a:t>The probability being is some state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2647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177280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Can compute the 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Alternatively, you can compute the probability of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,.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4048305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chain </a:t>
                </a:r>
                <a:r>
                  <a:rPr lang="en-US" dirty="0"/>
                  <a:t>is a sequence of Markov state transition processes</a:t>
                </a:r>
              </a:p>
              <a:p>
                <a:r>
                  <a:rPr lang="en-US" dirty="0"/>
                  <a:t>Running a Markov process over several time steps creates a Markov chain</a:t>
                </a:r>
              </a:p>
              <a:p>
                <a:r>
                  <a:rPr lang="en-US" dirty="0"/>
                  <a:t>If the state transition probability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does not change with time, the Markov chain is </a:t>
                </a:r>
                <a:r>
                  <a:rPr lang="en-US" b="1" dirty="0"/>
                  <a:t>stationary</a:t>
                </a:r>
                <a:endParaRPr lang="en-US" dirty="0"/>
              </a:p>
              <a:p>
                <a:r>
                  <a:rPr lang="en-US" dirty="0"/>
                  <a:t>Stationary Markov chains </a:t>
                </a:r>
                <a:r>
                  <a:rPr lang="en-US" b="1" dirty="0"/>
                  <a:t>converge to a steady state</a:t>
                </a:r>
              </a:p>
              <a:p>
                <a:pPr lvl="1"/>
                <a:r>
                  <a:rPr lang="en-US" sz="2800" dirty="0"/>
                  <a:t>At steady state the state </a:t>
                </a:r>
                <a:r>
                  <a:rPr lang="en-US" sz="2800" b="1" dirty="0"/>
                  <a:t>probabilities are unchanged</a:t>
                </a:r>
                <a:r>
                  <a:rPr lang="en-US" sz="2800" dirty="0"/>
                  <a:t> with transitions</a:t>
                </a:r>
                <a:endParaRPr lang="en-US" sz="2800" b="1" dirty="0"/>
              </a:p>
              <a:p>
                <a:r>
                  <a:rPr lang="en-US" sz="3200" dirty="0"/>
                  <a:t>For web pages in a complete graph steady state probabilities are the </a:t>
                </a:r>
                <a:r>
                  <a:rPr lang="en-US" sz="3200" b="1" dirty="0"/>
                  <a:t>page ranks</a:t>
                </a:r>
                <a:r>
                  <a:rPr lang="en-US" sz="3200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333" t="-1925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compute the result of two transitions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 for </a:t>
                </a:r>
                <a:r>
                  <a:rPr lang="en-US" i="1" dirty="0"/>
                  <a:t>n</a:t>
                </a:r>
                <a:r>
                  <a:rPr lang="en-US" dirty="0"/>
                  <a:t> transitions: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 </a:t>
                </a:r>
                <a:r>
                  <a:rPr lang="en-US" b="1" i="1" dirty="0"/>
                  <a:t>P</a:t>
                </a:r>
                <a:r>
                  <a:rPr lang="en-US" dirty="0"/>
                  <a:t> be a </a:t>
                </a:r>
                <a:r>
                  <a:rPr lang="en-US" b="1" dirty="0"/>
                  <a:t>unitary matrix</a:t>
                </a:r>
                <a:r>
                  <a:rPr lang="en-US" dirty="0"/>
                  <a:t> with </a:t>
                </a:r>
                <a:r>
                  <a:rPr lang="en-US" dirty="0">
                    <a:ea typeface="Cambria Math" panose="02040503050406030204" pitchFamily="18" charset="0"/>
                  </a:rPr>
                  <a:t>Euclidean norm of each row or column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52093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i="1" dirty="0"/>
                  <a:t>P</a:t>
                </a:r>
                <a:r>
                  <a:rPr lang="en-US" dirty="0"/>
                  <a:t> be a </a:t>
                </a:r>
                <a:r>
                  <a:rPr lang="en-US" b="1" dirty="0"/>
                  <a:t>unitary matrix</a:t>
                </a:r>
                <a:r>
                  <a:rPr lang="en-US" dirty="0"/>
                  <a:t> with </a:t>
                </a:r>
                <a:r>
                  <a:rPr lang="en-US" dirty="0">
                    <a:ea typeface="Cambria Math" panose="02040503050406030204" pitchFamily="18" charset="0"/>
                  </a:rPr>
                  <a:t>Euclidean norm of each row or column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And,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is stationary, so: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75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or: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suggests an eigenvalue-eigenvector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Since the Euclidean norm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 dirty="0">
                    <a:ea typeface="Cambria Math" panose="02040503050406030204" pitchFamily="18" charset="0"/>
                  </a:rPr>
                  <a:t> S</a:t>
                </a:r>
                <a:r>
                  <a:rPr lang="en-US" dirty="0">
                    <a:ea typeface="Cambria Math" panose="02040503050406030204" pitchFamily="18" charset="0"/>
                  </a:rPr>
                  <a:t> is the </a:t>
                </a:r>
                <a:r>
                  <a:rPr lang="en-US" b="1" dirty="0">
                    <a:ea typeface="Cambria Math" panose="02040503050406030204" pitchFamily="18" charset="0"/>
                  </a:rPr>
                  <a:t>first eigenvector</a:t>
                </a:r>
                <a:r>
                  <a:rPr lang="en-US" dirty="0">
                    <a:ea typeface="Cambria Math" panose="02040503050406030204" pitchFamily="18" charset="0"/>
                  </a:rPr>
                  <a:t> of </a:t>
                </a:r>
                <a:r>
                  <a:rPr lang="en-US" i="1" dirty="0">
                    <a:ea typeface="Cambria Math" panose="02040503050406030204" pitchFamily="18" charset="0"/>
                  </a:rPr>
                  <a:t>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23593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</a:t>
            </a:r>
            <a:r>
              <a:rPr lang="en-US" b="1" dirty="0"/>
              <a:t>no symmetry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5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40047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undoubtedly the most widely used data mining application</a:t>
            </a:r>
            <a:endParaRPr lang="en-US" b="1" dirty="0"/>
          </a:p>
          <a:p>
            <a:r>
              <a:rPr lang="en-US" dirty="0"/>
              <a:t>Major search engines, like Google, Bing, Yahoo!, Baidu are complex</a:t>
            </a:r>
          </a:p>
          <a:p>
            <a:pPr lvl="1"/>
            <a:r>
              <a:rPr lang="en-US" dirty="0"/>
              <a:t>Employ multiple algorithms </a:t>
            </a:r>
          </a:p>
          <a:p>
            <a:pPr lvl="1"/>
            <a:r>
              <a:rPr lang="en-US" dirty="0"/>
              <a:t>Typically use exogenous information – e.g. user profiles, knowledge graphs</a:t>
            </a:r>
          </a:p>
          <a:p>
            <a:r>
              <a:rPr lang="en-US" dirty="0"/>
              <a:t>Complexity arises from:</a:t>
            </a:r>
          </a:p>
          <a:p>
            <a:pPr lvl="1"/>
            <a:r>
              <a:rPr lang="en-US" dirty="0"/>
              <a:t>Massive data volumes </a:t>
            </a:r>
          </a:p>
          <a:p>
            <a:pPr lvl="1"/>
            <a:r>
              <a:rPr lang="en-US" dirty="0"/>
              <a:t>Can’t really know user intent</a:t>
            </a:r>
          </a:p>
          <a:p>
            <a:pPr lvl="1"/>
            <a:r>
              <a:rPr lang="en-US" dirty="0"/>
              <a:t>Web spam – see Section 5.4 of MMDS book for discussion</a:t>
            </a:r>
          </a:p>
          <a:p>
            <a:r>
              <a:rPr lang="en-US" dirty="0"/>
              <a:t>Small number of large companies dominate search   </a:t>
            </a:r>
          </a:p>
          <a:p>
            <a:pPr lvl="1"/>
            <a:r>
              <a:rPr lang="en-US" dirty="0"/>
              <a:t>In 2021 Google’s global market share &gt; 90% </a:t>
            </a:r>
          </a:p>
          <a:p>
            <a:pPr lvl="1"/>
            <a:r>
              <a:rPr lang="en-US" dirty="0"/>
              <a:t>Trade secrets make study of this subject difficult – cannot know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links to pages with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16247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The importance of a web page for a search can be measured by its </a:t>
            </a:r>
            <a:r>
              <a:rPr lang="en-US" b="1" dirty="0"/>
              <a:t>centrality</a:t>
            </a:r>
          </a:p>
          <a:p>
            <a:r>
              <a:rPr lang="en-US" dirty="0"/>
              <a:t>Centrality is a measure of how important a graph node is with respect to the other nodes</a:t>
            </a:r>
          </a:p>
          <a:p>
            <a:r>
              <a:rPr lang="en-US" dirty="0"/>
              <a:t>We assume the more central a web page is the more important it is as a </a:t>
            </a:r>
            <a:r>
              <a:rPr lang="en-US"/>
              <a:t>search result</a:t>
            </a:r>
            <a:endParaRPr lang="en-US" dirty="0"/>
          </a:p>
          <a:p>
            <a:r>
              <a:rPr lang="en-US" dirty="0"/>
              <a:t>Centrality in networks is an old idea </a:t>
            </a:r>
          </a:p>
          <a:p>
            <a:pPr lvl="1"/>
            <a:r>
              <a:rPr lang="en-US" dirty="0"/>
              <a:t>Developed by </a:t>
            </a:r>
            <a:r>
              <a:rPr lang="en-US" dirty="0">
                <a:hlinkClick r:id="rId2"/>
              </a:rPr>
              <a:t>Kratz, 1953</a:t>
            </a:r>
            <a:r>
              <a:rPr lang="en-US" dirty="0"/>
              <a:t>, for phycological analysis of networks of people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</a:p>
        </p:txBody>
      </p:sp>
    </p:spTree>
    <p:extLst>
      <p:ext uri="{BB962C8B-B14F-4D97-AF65-F5344CB8AC3E}">
        <p14:creationId xmlns:p14="http://schemas.microsoft.com/office/powerpoint/2010/main" val="37348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Katz centrality </a:t>
                </a:r>
                <a:r>
                  <a:rPr lang="en-US" dirty="0"/>
                  <a:t>is a basic measure   </a:t>
                </a:r>
              </a:p>
              <a:p>
                <a:r>
                  <a:rPr lang="en-US" dirty="0"/>
                  <a:t>Katz centrality proposed in 1953 as a measure of centrality of social networks   </a:t>
                </a:r>
              </a:p>
              <a:p>
                <a:r>
                  <a:rPr lang="en-US" sz="2800" dirty="0"/>
                  <a:t>Katz centrality computed from association matrix   </a:t>
                </a:r>
              </a:p>
              <a:p>
                <a:r>
                  <a:rPr lang="en-US" dirty="0"/>
                  <a:t>Katz centrality is the sum over the in degree of the page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The higher the in degree the more central the </a:t>
                </a:r>
                <a:r>
                  <a:rPr lang="en-US" dirty="0"/>
                  <a:t>page   </a:t>
                </a:r>
              </a:p>
              <a:p>
                <a:r>
                  <a:rPr lang="en-US" sz="2800" dirty="0"/>
                  <a:t>But, Katz centrality over weights pages with high out degree</a:t>
                </a:r>
              </a:p>
              <a:p>
                <a:pPr lvl="1"/>
                <a:r>
                  <a:rPr lang="en-US" dirty="0"/>
                  <a:t>A page linking to many page should distribute its influence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Measures of Centrality 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37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high probability of landing on pages with many in-links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Is a steady state Markov processes! </a:t>
            </a:r>
          </a:p>
          <a:p>
            <a:r>
              <a:rPr lang="en-US" dirty="0"/>
              <a:t>PageRank is an </a:t>
            </a:r>
            <a:r>
              <a:rPr lang="en-US" b="1" dirty="0"/>
              <a:t>unsupervised learning </a:t>
            </a:r>
            <a:r>
              <a:rPr lang="en-US" dirty="0"/>
              <a:t>algorithm </a:t>
            </a:r>
          </a:p>
          <a:p>
            <a:pPr lvl="1"/>
            <a:r>
              <a:rPr lang="en-US" dirty="0"/>
              <a:t>Learns page importance without marked cases – no ground truth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34133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self loops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ends</a:t>
            </a:r>
          </a:p>
          <a:p>
            <a:r>
              <a:rPr lang="en-US" dirty="0"/>
              <a:t>Transitions from one page to another on this graph represent a </a:t>
            </a:r>
            <a:r>
              <a:rPr lang="en-US" b="1" dirty="0"/>
              <a:t>Markov process</a:t>
            </a:r>
          </a:p>
        </p:txBody>
      </p:sp>
    </p:spTree>
    <p:extLst>
      <p:ext uri="{BB962C8B-B14F-4D97-AF65-F5344CB8AC3E}">
        <p14:creationId xmlns:p14="http://schemas.microsoft.com/office/powerpoint/2010/main" val="20001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				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sum along columns is the number of out-links from each page – </a:t>
                </a:r>
                <a:r>
                  <a:rPr lang="en-US" b="1" dirty="0"/>
                  <a:t>out degree</a:t>
                </a:r>
              </a:p>
              <a:p>
                <a:r>
                  <a:rPr lang="en-US" dirty="0"/>
                  <a:t>The sum along rows is the number of in-links to a page – </a:t>
                </a:r>
                <a:r>
                  <a:rPr lang="en-US" b="1" dirty="0"/>
                  <a:t>in degree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  <a:blipFill>
                <a:blip r:embed="rId2"/>
                <a:stretch>
                  <a:fillRect l="-1332" t="-2436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/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/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𝑐𝑜𝑙𝑢𝑚𝑛𝑠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604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b="1" dirty="0"/>
              <a:t>C</a:t>
            </a:r>
            <a:r>
              <a:rPr lang="en-US" sz="2800" b="1" dirty="0"/>
              <a:t>omplete graph </a:t>
            </a:r>
            <a:r>
              <a:rPr lang="en-US" sz="2800" dirty="0"/>
              <a:t>defines a </a:t>
            </a:r>
            <a:r>
              <a:rPr lang="en-US" sz="2800" b="1" dirty="0"/>
              <a:t>stochastic Markov process  </a:t>
            </a:r>
          </a:p>
          <a:p>
            <a:r>
              <a:rPr lang="en-US" dirty="0"/>
              <a:t>PageRank accounts for out degree of page</a:t>
            </a:r>
          </a:p>
          <a:p>
            <a:pPr lvl="1"/>
            <a:r>
              <a:rPr lang="en-US" dirty="0"/>
              <a:t>Inverse out degree weight of page reduces influence of pages with large out degree </a:t>
            </a:r>
          </a:p>
          <a:p>
            <a:pPr lvl="1"/>
            <a:r>
              <a:rPr lang="en-US" dirty="0"/>
              <a:t>Distributes influence equally between pages linked</a:t>
            </a:r>
          </a:p>
          <a:p>
            <a:r>
              <a:rPr lang="en-US" dirty="0"/>
              <a:t>At convergence the probabilities of being on a page is its PageRank</a:t>
            </a:r>
            <a:r>
              <a:rPr lang="en-US" sz="2800" dirty="0"/>
              <a:t> </a:t>
            </a:r>
          </a:p>
          <a:p>
            <a:r>
              <a:rPr lang="en-US" dirty="0"/>
              <a:t>Compute PageRank probabilities with a Markov chain  </a:t>
            </a:r>
          </a:p>
          <a:p>
            <a:r>
              <a:rPr lang="en-US" dirty="0"/>
              <a:t>K</a:t>
            </a:r>
            <a:r>
              <a:rPr lang="en-US" sz="2800" dirty="0"/>
              <a:t>nown as the </a:t>
            </a:r>
            <a:r>
              <a:rPr lang="en-US" sz="2800" b="1" dirty="0"/>
              <a:t>iterative PageRank algorithm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2203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C23FD-4D21-1A74-DE60-69C29E8C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49F0A06-B235-8706-8991-9158432D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95221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Search for </a:t>
            </a:r>
            <a:r>
              <a:rPr lang="en-US" b="1" dirty="0"/>
              <a:t>semantic match </a:t>
            </a:r>
            <a:r>
              <a:rPr lang="en-US" dirty="0"/>
              <a:t>to query</a:t>
            </a:r>
          </a:p>
          <a:p>
            <a:pPr lvl="1"/>
            <a:r>
              <a:rPr lang="en-US" dirty="0"/>
              <a:t>Attractive in principle  </a:t>
            </a:r>
          </a:p>
          <a:p>
            <a:pPr lvl="1"/>
            <a:r>
              <a:rPr lang="en-US" dirty="0"/>
              <a:t>Hard to implement on web at scale, ambiguous queries, inconsistent tags</a:t>
            </a:r>
          </a:p>
          <a:p>
            <a:pPr lvl="1"/>
            <a:r>
              <a:rPr lang="en-US" dirty="0"/>
              <a:t>Unclear how much semantic methods used by major search engines</a:t>
            </a:r>
          </a:p>
          <a:p>
            <a:pPr lvl="1"/>
            <a:r>
              <a:rPr lang="en-US" dirty="0"/>
              <a:t>We will not discuss semantic search further here  </a:t>
            </a:r>
          </a:p>
          <a:p>
            <a:r>
              <a:rPr lang="en-US" b="1" dirty="0"/>
              <a:t>Semantic search </a:t>
            </a:r>
            <a:r>
              <a:rPr lang="en-US" dirty="0"/>
              <a:t>on the </a:t>
            </a:r>
            <a:r>
              <a:rPr lang="en-US" b="1" dirty="0"/>
              <a:t>semantic web</a:t>
            </a:r>
          </a:p>
          <a:p>
            <a:r>
              <a:rPr lang="en-US" dirty="0"/>
              <a:t>For a recent review paper on the state of the semantic web see  </a:t>
            </a:r>
            <a:r>
              <a:rPr lang="en-US" dirty="0">
                <a:hlinkClick r:id="rId2"/>
              </a:rPr>
              <a:t>Review of the Semantic Web Field, Pascal </a:t>
            </a:r>
            <a:r>
              <a:rPr lang="en-US" dirty="0" err="1">
                <a:hlinkClick r:id="rId2"/>
              </a:rPr>
              <a:t>Hitzler</a:t>
            </a:r>
            <a:r>
              <a:rPr lang="en-US" dirty="0">
                <a:hlinkClick r:id="rId2"/>
              </a:rPr>
              <a:t>, Communications of the ACM, February 2021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A3565-E4FA-6C23-9F24-1A8079074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dirty="0"/>
                  <a:t>Normalizing by out degree distributes the importance of the page equally between linked pages </a:t>
                </a:r>
              </a:p>
              <a:p>
                <a:r>
                  <a:rPr lang="en-US" dirty="0"/>
                  <a:t>The values are the transition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20EE14E-2982-6725-B3FA-0A3B8CA3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0350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</a:t>
                </a:r>
                <a:r>
                  <a:rPr lang="en-US" dirty="0"/>
                  <a:t>the transition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Columns</a:t>
                </a:r>
                <a:r>
                  <a:rPr lang="en-US" sz="2800" dirty="0"/>
                  <a:t> are the probabilities of transition to another page </a:t>
                </a:r>
              </a:p>
              <a:p>
                <a:r>
                  <a:rPr lang="en-US" sz="2800" b="1" dirty="0"/>
                  <a:t>Axioms of probability </a:t>
                </a:r>
                <a:r>
                  <a:rPr lang="en-US" sz="2800" dirty="0"/>
                  <a:t>apply: </a:t>
                </a:r>
              </a:p>
              <a:p>
                <a:pPr lvl="1"/>
                <a:r>
                  <a:rPr lang="en-US" dirty="0"/>
                  <a:t>The probabilities for a page transition 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the column = 1, the total probability of making a transition from a state</a:t>
                </a:r>
              </a:p>
              <a:p>
                <a:pPr lvl="1"/>
                <a:r>
                  <a:rPr lang="en-US" dirty="0"/>
                  <a:t> The probabilities of transition are independent</a:t>
                </a:r>
                <a:endParaRPr lang="en-US" sz="2800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18566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Uniform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random surfer model </a:t>
                </a:r>
                <a:endParaRPr lang="en-US" sz="2800" dirty="0"/>
              </a:p>
              <a:p>
                <a:pPr lvl="1"/>
                <a:r>
                  <a:rPr lang="en-US" dirty="0"/>
                  <a:t>Random surfers sample the hyperlinks from a page to other pages </a:t>
                </a:r>
              </a:p>
              <a:p>
                <a:r>
                  <a:rPr lang="en-US" sz="2800" dirty="0"/>
                  <a:t>The sum of the page probabilities = 1, axiomaticall</a:t>
                </a:r>
                <a:r>
                  <a:rPr lang="en-US" dirty="0"/>
                  <a:t>y </a:t>
                </a:r>
              </a:p>
              <a:p>
                <a:r>
                  <a:rPr lang="en-US" sz="2800" dirty="0"/>
                  <a:t>Could also scale </a:t>
                </a:r>
                <a:r>
                  <a:rPr lang="en-US" dirty="0"/>
                  <a:t>by in </a:t>
                </a:r>
                <a:r>
                  <a:rPr lang="en-US" sz="2800" dirty="0"/>
                  <a:t>degree as starting probabilities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  <a:blipFill>
                <a:blip r:embed="rId2"/>
                <a:stretch>
                  <a:fillRect l="-1217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the PageRank</a:t>
                </a:r>
              </a:p>
              <a:p>
                <a:pPr lvl="1"/>
                <a:r>
                  <a:rPr lang="en-US" dirty="0"/>
                  <a:t>Page 4 is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second transition</a:t>
                </a:r>
                <a:r>
                  <a:rPr lang="en-US" sz="2800" dirty="0"/>
                  <a:t>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0.2389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0.3778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0.2722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Page 4 is still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  <a:blipFill>
                <a:blip r:embed="rId2"/>
                <a:stretch>
                  <a:fillRect l="-116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81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0.2169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0.3855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0.2530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fast convergence of the algorithm </a:t>
                </a:r>
              </a:p>
              <a:p>
                <a:r>
                  <a:rPr lang="en-US" dirty="0"/>
                  <a:t>Result: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  <a:blipFill>
                <a:blip r:embed="rId2"/>
                <a:stretch>
                  <a:fillRect l="-1165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183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C61E3-28AE-AFFE-7D83-FBD21BA1E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can use impotence weights</a:t>
                </a:r>
              </a:p>
              <a:p>
                <a:r>
                  <a:rPr lang="en-US" sz="2800" dirty="0"/>
                  <a:t>Simple PageRank normalizes adjacency matrix, by inverse out degree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Idea, weight by topic similarity 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similarity weight vector normalized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40F1616-21C3-2528-4F54-6254211E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Weighted PageRank</a:t>
            </a:r>
          </a:p>
        </p:txBody>
      </p:sp>
    </p:spTree>
    <p:extLst>
      <p:ext uri="{BB962C8B-B14F-4D97-AF65-F5344CB8AC3E}">
        <p14:creationId xmlns:p14="http://schemas.microsoft.com/office/powerpoint/2010/main" val="35514467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the effect of  adding a dead-end page</a:t>
                </a:r>
              </a:p>
              <a:p>
                <a:r>
                  <a:rPr lang="en-US" b="1" dirty="0"/>
                  <a:t>Dead-end page 6 </a:t>
                </a:r>
                <a:r>
                  <a:rPr lang="en-US" dirty="0"/>
                  <a:t>has out degree = 0</a:t>
                </a:r>
              </a:p>
              <a:p>
                <a:r>
                  <a:rPr lang="en-US" dirty="0"/>
                  <a:t>Other pages link to the dead end</a:t>
                </a:r>
              </a:p>
              <a:p>
                <a:r>
                  <a:rPr lang="en-US" dirty="0"/>
                  <a:t>Is a </a:t>
                </a:r>
                <a:r>
                  <a:rPr lang="en-US" b="1" dirty="0"/>
                  <a:t>spider trap </a:t>
                </a:r>
                <a:r>
                  <a:rPr lang="en-US" dirty="0"/>
                  <a:t>for the random surfer – no way out! 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  <a:blipFill>
                <a:blip r:embed="rId2"/>
                <a:stretch>
                  <a:fillRect l="-1918" t="-2455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Column of all 0s presents a problem!  </a:t>
                </a:r>
              </a:p>
              <a:p>
                <a:pPr lvl="1"/>
                <a:r>
                  <a:rPr lang="en-US" dirty="0"/>
                  <a:t>The graph is </a:t>
                </a:r>
                <a:r>
                  <a:rPr lang="en-US" b="1" dirty="0"/>
                  <a:t>not complete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b="1" dirty="0"/>
                  <a:t>not a Markov process!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</a:t>
                </a:r>
                <a:r>
                  <a:rPr lang="en-US" b="1" dirty="0"/>
                  <a:t>PageRank</a:t>
                </a:r>
                <a:r>
                  <a:rPr lang="en-US" dirty="0"/>
                  <a:t> of the graph of 6 web pages with dead end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 err="1"/>
                  <a:t>PageRanks</a:t>
                </a:r>
                <a:r>
                  <a:rPr lang="en-US" dirty="0"/>
                  <a:t> = 0! – consequence of </a:t>
                </a:r>
                <a:r>
                  <a:rPr lang="en-US" b="1" dirty="0"/>
                  <a:t>not being complete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  <a:blipFill>
                <a:blip r:embed="rId2"/>
                <a:stretch>
                  <a:fillRect l="-1165" t="-176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424335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Topic sensitive search </a:t>
            </a:r>
          </a:p>
          <a:p>
            <a:pPr lvl="1"/>
            <a:r>
              <a:rPr lang="en-US" dirty="0"/>
              <a:t>Goal is to restrict pages to topics relevant to the user’s query</a:t>
            </a:r>
          </a:p>
          <a:p>
            <a:pPr lvl="1"/>
            <a:r>
              <a:rPr lang="en-US" dirty="0"/>
              <a:t>Only want to search documents related to the intended topic</a:t>
            </a:r>
          </a:p>
          <a:p>
            <a:pPr lvl="1"/>
            <a:r>
              <a:rPr lang="en-US" dirty="0"/>
              <a:t>Used in document retrieval </a:t>
            </a:r>
          </a:p>
          <a:p>
            <a:r>
              <a:rPr lang="en-US" dirty="0"/>
              <a:t>Many pitfalls in topic sensitive search</a:t>
            </a:r>
          </a:p>
          <a:p>
            <a:pPr lvl="1"/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‘Jaguar numbers’ could refer to an endangered large cat, an automobile, a sports team, or maybe something else??</a:t>
            </a:r>
          </a:p>
          <a:p>
            <a:r>
              <a:rPr lang="en-US" dirty="0"/>
              <a:t>See Section of 5.3 of the MMDS book for a brief overview of topic sensitive 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𝑑𝑎𝑚𝑝𝑖𝑛𝑔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  <a:blipFill>
                <a:blip r:embed="rId2"/>
                <a:stretch>
                  <a:fillRect l="-11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51351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Why does this work? </a:t>
                </a:r>
              </a:p>
              <a:p>
                <a:r>
                  <a:rPr lang="en-US" dirty="0"/>
                  <a:t>Ensures that the random surfer makes a </a:t>
                </a:r>
                <a:r>
                  <a:rPr lang="en-US" b="1" dirty="0"/>
                  <a:t>random jump </a:t>
                </a:r>
                <a:r>
                  <a:rPr lang="en-US" dirty="0"/>
                  <a:t>transition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from any page </a:t>
                </a:r>
              </a:p>
              <a:p>
                <a:pPr lvl="1"/>
                <a:r>
                  <a:rPr lang="en-US" dirty="0"/>
                  <a:t>Random surfer </a:t>
                </a:r>
                <a:r>
                  <a:rPr lang="en-US" b="1" dirty="0"/>
                  <a:t>explores the graph </a:t>
                </a:r>
                <a:r>
                  <a:rPr lang="en-US" dirty="0"/>
                  <a:t>more fully </a:t>
                </a:r>
              </a:p>
              <a:p>
                <a:pPr lvl="1"/>
                <a:r>
                  <a:rPr lang="en-US" b="0" dirty="0"/>
                  <a:t>Helps with graph with long chains of edges (hyperlinks)</a:t>
                </a:r>
              </a:p>
              <a:p>
                <a:r>
                  <a:rPr lang="en-US" dirty="0"/>
                  <a:t>But, adds a bit of bias to the PageRank </a:t>
                </a:r>
              </a:p>
              <a:p>
                <a:pPr lvl="1"/>
                <a:r>
                  <a:rPr lang="en-US" b="0" dirty="0"/>
                  <a:t>Choosing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is trade-off between bias and exploring the graph</a:t>
                </a:r>
                <a:endParaRPr lang="en-US" dirty="0"/>
              </a:p>
              <a:p>
                <a:pPr lvl="1"/>
                <a:r>
                  <a:rPr lang="en-US" dirty="0"/>
                  <a:t>Smaller d more exploration and bias</a:t>
                </a:r>
              </a:p>
              <a:p>
                <a:pPr lvl="1"/>
                <a:r>
                  <a:rPr lang="en-US" b="0" dirty="0"/>
                  <a:t>Larger d less exploration and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  <a:blipFill>
                <a:blip r:embed="rId2"/>
                <a:stretch>
                  <a:fillRect l="-116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4576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dirty="0"/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damped PageRank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0.200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0.138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There are no 0 </a:t>
                </a:r>
                <a:r>
                  <a:rPr lang="en-US" dirty="0" err="1"/>
                  <a:t>PageRanks</a:t>
                </a:r>
                <a:r>
                  <a:rPr lang="en-US" dirty="0"/>
                  <a:t> – damping worked! </a:t>
                </a:r>
              </a:p>
              <a:p>
                <a:r>
                  <a:rPr lang="en-US" dirty="0"/>
                  <a:t>Result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  <a:blipFill>
                <a:blip r:embed="rId2"/>
                <a:stretch>
                  <a:fillRect l="-1165" t="-2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3903501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Association matrix is very large and very sparse </a:t>
                </a:r>
              </a:p>
              <a:p>
                <a:pPr lvl="1"/>
                <a:r>
                  <a:rPr lang="en-US" dirty="0"/>
                  <a:t>Over 4 billion pages</a:t>
                </a:r>
              </a:p>
              <a:p>
                <a:pPr lvl="1"/>
                <a:r>
                  <a:rPr lang="en-US" dirty="0"/>
                  <a:t>Most pages not linked to other pages </a:t>
                </a:r>
              </a:p>
              <a:p>
                <a:pPr lvl="1"/>
                <a:r>
                  <a:rPr lang="en-US" dirty="0"/>
                  <a:t>If average page has in degree = 10, sparsity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Impossible to represent transition matrix of dimension: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Represent as key-value tuples for hyperlinks that exist 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still very large</a:t>
                </a:r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  <a:blipFill>
                <a:blip r:embed="rId2"/>
                <a:stretch>
                  <a:fillRect l="-124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3580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Transition probability matrix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perform linear algebra calculations at this scale? </a:t>
                </a:r>
              </a:p>
              <a:p>
                <a:r>
                  <a:rPr lang="en-US" dirty="0"/>
                  <a:t>MapReduce!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This is the problem MapReduce was developed for!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b="1" dirty="0"/>
                  <a:t>stripe</a:t>
                </a:r>
                <a:r>
                  <a:rPr lang="en-US" dirty="0"/>
                  <a:t> the matrix and page probability vector </a:t>
                </a:r>
              </a:p>
              <a:p>
                <a:pPr lvl="1"/>
                <a:r>
                  <a:rPr lang="en-US" dirty="0"/>
                  <a:t>Only perform calculation for non-zero matrix elements </a:t>
                </a:r>
              </a:p>
              <a:p>
                <a:pPr lvl="1"/>
                <a:r>
                  <a:rPr lang="en-US" dirty="0"/>
                  <a:t>Calculations done in main memory of large number of cluster servers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726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HITS algorithm </a:t>
            </a:r>
            <a:r>
              <a:rPr lang="en-US" dirty="0"/>
              <a:t>is an alternative to PageRank </a:t>
            </a:r>
          </a:p>
          <a:p>
            <a:r>
              <a:rPr lang="en-US" dirty="0"/>
              <a:t>PageRank is a weighted measure of page centrality   </a:t>
            </a:r>
          </a:p>
          <a:p>
            <a:r>
              <a:rPr lang="en-US" dirty="0"/>
              <a:t>Alternative is to compute </a:t>
            </a:r>
            <a:r>
              <a:rPr lang="en-US" b="1" dirty="0"/>
              <a:t>hub and authority</a:t>
            </a:r>
            <a:r>
              <a:rPr lang="en-US" dirty="0"/>
              <a:t> scores for each web page </a:t>
            </a:r>
          </a:p>
          <a:p>
            <a:r>
              <a:rPr lang="en-US" b="1" dirty="0"/>
              <a:t>Hub score </a:t>
            </a:r>
            <a:r>
              <a:rPr lang="en-US" dirty="0"/>
              <a:t>represents how a page directs to other pages  </a:t>
            </a:r>
          </a:p>
          <a:p>
            <a:pPr lvl="1"/>
            <a:r>
              <a:rPr lang="en-US" dirty="0"/>
              <a:t>Direct readers to informative pages   </a:t>
            </a:r>
          </a:p>
          <a:p>
            <a:pPr lvl="1"/>
            <a:r>
              <a:rPr lang="en-US" dirty="0"/>
              <a:t>Hub pages have many outgoing links </a:t>
            </a:r>
          </a:p>
          <a:p>
            <a:r>
              <a:rPr lang="en-US" b="1" dirty="0"/>
              <a:t>Authority score </a:t>
            </a:r>
            <a:r>
              <a:rPr lang="en-US" dirty="0"/>
              <a:t>represents the value of information on a page </a:t>
            </a:r>
          </a:p>
          <a:p>
            <a:pPr lvl="1"/>
            <a:r>
              <a:rPr lang="en-US" dirty="0"/>
              <a:t>Considered authoritative source  </a:t>
            </a:r>
          </a:p>
          <a:p>
            <a:pPr lvl="1"/>
            <a:r>
              <a:rPr lang="en-US" dirty="0"/>
              <a:t>Pages with high authority are linked from many pages </a:t>
            </a:r>
          </a:p>
          <a:p>
            <a:r>
              <a:rPr lang="en-US" dirty="0"/>
              <a:t>HITS algorithm useful for other applications   </a:t>
            </a:r>
          </a:p>
          <a:p>
            <a:pPr lvl="1"/>
            <a:r>
              <a:rPr lang="en-US" dirty="0"/>
              <a:t>e.g. citation networks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11397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 of </a:t>
            </a:r>
            <a:r>
              <a:rPr lang="en-US" b="1" dirty="0"/>
              <a:t>hub and authority </a:t>
            </a:r>
            <a:r>
              <a:rPr lang="en-US" dirty="0"/>
              <a:t>model: </a:t>
            </a:r>
          </a:p>
          <a:p>
            <a:r>
              <a:rPr lang="en-US" dirty="0"/>
              <a:t>Searching for a course to take  </a:t>
            </a:r>
          </a:p>
          <a:p>
            <a:pPr lvl="1"/>
            <a:r>
              <a:rPr lang="en-US" dirty="0"/>
              <a:t>Department or program web site is hub with links to courses, but no information on courses</a:t>
            </a:r>
          </a:p>
          <a:p>
            <a:pPr lvl="1"/>
            <a:r>
              <a:rPr lang="en-US" dirty="0"/>
              <a:t>Course pages are the authorizes, containing specific information on courses  </a:t>
            </a:r>
          </a:p>
          <a:p>
            <a:r>
              <a:rPr lang="en-US" dirty="0"/>
              <a:t>Searching research papers    </a:t>
            </a:r>
          </a:p>
          <a:p>
            <a:pPr lvl="1"/>
            <a:r>
              <a:rPr lang="en-US" dirty="0"/>
              <a:t>Review articles are hubs with references to authorities</a:t>
            </a:r>
          </a:p>
          <a:p>
            <a:pPr lvl="1"/>
            <a:r>
              <a:rPr lang="en-US" dirty="0"/>
              <a:t>Original papers contain the authoritative information   </a:t>
            </a:r>
          </a:p>
          <a:p>
            <a:pPr lvl="1"/>
            <a:r>
              <a:rPr lang="en-US" dirty="0"/>
              <a:t>But, the review paper, hub, can also act as an authority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1499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 centralities linked to it</a:t>
                </a:r>
              </a:p>
              <a:p>
                <a:pPr lvl="1"/>
                <a:r>
                  <a:rPr lang="en-US" dirty="0"/>
                  <a:t>Weighted sum of the in degrees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 </a:t>
                </a:r>
              </a:p>
              <a:p>
                <a:pPr lvl="1"/>
                <a:r>
                  <a:rPr lang="en-US" dirty="0"/>
                  <a:t>Weighted sum of the out degrees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lvl="1"/>
                <a:r>
                  <a:rPr lang="en-US" dirty="0"/>
                  <a:t>The hub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authority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association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multiplicative constants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9385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hubs linked to it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Iterate the between updates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ensure convergence, </a:t>
                </a:r>
                <a:r>
                  <a:rPr lang="en-US" b="1" dirty="0"/>
                  <a:t>normalize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b="1" dirty="0"/>
                  <a:t> to have unit Euclidean norm</a:t>
                </a:r>
                <a:r>
                  <a:rPr lang="en-US" dirty="0"/>
                  <a:t> at each iteration </a:t>
                </a:r>
              </a:p>
              <a:p>
                <a:pPr lvl="1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therefore unimportant,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to simplify</a:t>
                </a:r>
              </a:p>
              <a:p>
                <a:r>
                  <a:rPr lang="en-US" dirty="0"/>
                  <a:t>Notice that algorithm </a:t>
                </a:r>
                <a:r>
                  <a:rPr lang="en-US" b="1" dirty="0"/>
                  <a:t>requires no damping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65396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/>
              <a:t>Damped </a:t>
            </a:r>
            <a:r>
              <a:rPr lang="en-US" b="1" dirty="0"/>
              <a:t>PageRank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C29A0-3D5E-56B5-54EC-3E049A67B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A043-0855-BDDE-5E26-C32FEF4B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AA57-8FBE-14D3-16F1-272A47AF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Mini Hashing </a:t>
            </a:r>
            <a:r>
              <a:rPr lang="en-US" dirty="0"/>
              <a:t>matches topics </a:t>
            </a:r>
          </a:p>
          <a:p>
            <a:pPr lvl="1"/>
            <a:r>
              <a:rPr lang="en-US" dirty="0"/>
              <a:t>Topics represented by hash buckets  </a:t>
            </a:r>
          </a:p>
          <a:p>
            <a:pPr lvl="1"/>
            <a:r>
              <a:rPr lang="en-US" dirty="0"/>
              <a:t>But, number of possible buckets is very large   </a:t>
            </a:r>
          </a:p>
          <a:p>
            <a:r>
              <a:rPr lang="en-US" dirty="0"/>
              <a:t>Embeddings to linear space  </a:t>
            </a:r>
          </a:p>
          <a:p>
            <a:pPr lvl="1"/>
            <a:r>
              <a:rPr lang="en-US" dirty="0"/>
              <a:t>Linear and nonlinear (neural network() models </a:t>
            </a:r>
          </a:p>
          <a:p>
            <a:pPr lvl="1"/>
            <a:r>
              <a:rPr lang="en-US" dirty="0"/>
              <a:t>Similar topics are ‘close’ in embedding space</a:t>
            </a:r>
          </a:p>
          <a:p>
            <a:pPr lvl="1"/>
            <a:r>
              <a:rPr lang="en-US" dirty="0"/>
              <a:t>Distance determined by similarity measure</a:t>
            </a:r>
          </a:p>
          <a:p>
            <a:r>
              <a:rPr lang="en-US" dirty="0"/>
              <a:t>Mapping natural language to topic is ambiguous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Use of </a:t>
            </a:r>
            <a:r>
              <a:rPr lang="en-US" b="1" dirty="0"/>
              <a:t>large language models for search </a:t>
            </a:r>
            <a:r>
              <a:rPr lang="en-US" dirty="0"/>
              <a:t>has generated a lot of interest lately  </a:t>
            </a:r>
          </a:p>
          <a:p>
            <a:r>
              <a:rPr lang="en-US" dirty="0"/>
              <a:t>The case for a more intelligent search interface is compelling!</a:t>
            </a:r>
          </a:p>
          <a:p>
            <a:r>
              <a:rPr lang="en-US" dirty="0"/>
              <a:t>But, Language models have </a:t>
            </a:r>
            <a:r>
              <a:rPr lang="en-US" b="1" dirty="0"/>
              <a:t>neither sematic understanding or topic-specific knowledge</a:t>
            </a:r>
            <a:r>
              <a:rPr lang="en-US" dirty="0"/>
              <a:t>   </a:t>
            </a:r>
          </a:p>
          <a:p>
            <a:r>
              <a:rPr lang="en-US" dirty="0"/>
              <a:t>Difficulties arise in general use   </a:t>
            </a:r>
          </a:p>
          <a:p>
            <a:pPr lvl="1"/>
            <a:r>
              <a:rPr lang="en-US" dirty="0"/>
              <a:t>Lack of knowledge base leads to synthesized ‘facts’   </a:t>
            </a:r>
          </a:p>
          <a:p>
            <a:pPr lvl="1"/>
            <a:r>
              <a:rPr lang="en-US" dirty="0"/>
              <a:t>Models require increasingly high ‘ring fencing’   </a:t>
            </a:r>
          </a:p>
          <a:p>
            <a:r>
              <a:rPr lang="en-US" dirty="0"/>
              <a:t>We will not address this topic in this course  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Centrality search</a:t>
            </a:r>
          </a:p>
          <a:p>
            <a:pPr lvl="1"/>
            <a:r>
              <a:rPr lang="en-US" dirty="0"/>
              <a:t>Model web as graph  </a:t>
            </a:r>
          </a:p>
          <a:p>
            <a:pPr lvl="1"/>
            <a:r>
              <a:rPr lang="en-US" dirty="0"/>
              <a:t>Rank pages by how central they are on the graph </a:t>
            </a:r>
          </a:p>
          <a:p>
            <a:pPr lvl="1"/>
            <a:r>
              <a:rPr lang="en-US" dirty="0"/>
              <a:t>Assume more important pages are more central </a:t>
            </a:r>
          </a:p>
          <a:p>
            <a:r>
              <a:rPr lang="en-US" dirty="0"/>
              <a:t>The algorithms we investigate here are centrality search methods</a:t>
            </a:r>
          </a:p>
          <a:p>
            <a:r>
              <a:rPr lang="en-US" dirty="0"/>
              <a:t>These methods are built on two areas of applied mathematics:  </a:t>
            </a:r>
          </a:p>
          <a:p>
            <a:pPr lvl="1"/>
            <a:r>
              <a:rPr lang="en-US" b="1" dirty="0"/>
              <a:t>Graph theory</a:t>
            </a:r>
          </a:p>
          <a:p>
            <a:pPr lvl="1"/>
            <a:r>
              <a:rPr lang="en-US" dirty="0"/>
              <a:t>Stochastic processes, specifically </a:t>
            </a:r>
            <a:r>
              <a:rPr lang="en-US" b="1" dirty="0"/>
              <a:t>Markov processes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Formally, we say a </a:t>
                </a:r>
                <a:r>
                  <a:rPr lang="en-US" b="1" dirty="0"/>
                  <a:t>graph,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is comprised of nodes,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connected by edges or links,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Nodes</a:t>
                </a:r>
                <a:r>
                  <a:rPr lang="en-US" dirty="0"/>
                  <a:t> are unique entities within a graph – e.g. web pages</a:t>
                </a:r>
              </a:p>
              <a:p>
                <a:pPr lvl="1"/>
                <a:r>
                  <a:rPr lang="en-US" dirty="0"/>
                  <a:t>Nodes can be numbered or named </a:t>
                </a:r>
              </a:p>
              <a:p>
                <a:pPr lvl="1"/>
                <a:r>
                  <a:rPr lang="en-US" dirty="0"/>
                  <a:t>Nodes can have properties, e.g. topic hash bucket </a:t>
                </a:r>
              </a:p>
              <a:p>
                <a:r>
                  <a:rPr lang="en-US" b="1" dirty="0"/>
                  <a:t>Edges </a:t>
                </a:r>
                <a:r>
                  <a:rPr lang="en-US" dirty="0"/>
                  <a:t>or links connect pairs connect pairs of nodes</a:t>
                </a:r>
              </a:p>
              <a:p>
                <a:pPr lvl="1"/>
                <a:r>
                  <a:rPr lang="en-US" dirty="0"/>
                  <a:t>Define edge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connecting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Edges can be </a:t>
                </a:r>
                <a:r>
                  <a:rPr lang="en-US" b="1" dirty="0"/>
                  <a:t>unweighted</a:t>
                </a:r>
                <a:r>
                  <a:rPr lang="en-US" dirty="0"/>
                  <a:t> or </a:t>
                </a:r>
                <a:r>
                  <a:rPr lang="en-US" b="1" dirty="0"/>
                  <a:t>weighted </a:t>
                </a:r>
              </a:p>
              <a:p>
                <a:pPr lvl="1"/>
                <a:r>
                  <a:rPr lang="en-US" dirty="0"/>
                  <a:t>Edges can be </a:t>
                </a:r>
                <a:r>
                  <a:rPr lang="en-US" b="1" dirty="0"/>
                  <a:t>directed</a:t>
                </a:r>
                <a:r>
                  <a:rPr lang="en-US" dirty="0"/>
                  <a:t> or </a:t>
                </a:r>
                <a:r>
                  <a:rPr lang="en-US" b="1" dirty="0"/>
                  <a:t>undirected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  <a:blipFill>
                <a:blip r:embed="rId2"/>
                <a:stretch>
                  <a:fillRect l="-1217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1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19744</TotalTime>
  <Words>4068</Words>
  <Application>Microsoft Office PowerPoint</Application>
  <PresentationFormat>Widescreen</PresentationFormat>
  <Paragraphs>577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Office Theme</vt:lpstr>
      <vt:lpstr>CSCI E-96 Data Mining, Exploration and Discovery Networks and Web Search Algorithms</vt:lpstr>
      <vt:lpstr>Lesson Overview</vt:lpstr>
      <vt:lpstr>Introduction to Web Searching</vt:lpstr>
      <vt:lpstr>Introduction to Web Searching</vt:lpstr>
      <vt:lpstr>Introduction to Web Searching</vt:lpstr>
      <vt:lpstr>Introduction to Web Searching</vt:lpstr>
      <vt:lpstr>Introduction to Web Searching</vt:lpstr>
      <vt:lpstr>Introduction to Web Searching</vt:lpstr>
      <vt:lpstr>Introduction to Graph Theory Terminology </vt:lpstr>
      <vt:lpstr>Introduction to Graph Theory Terminology</vt:lpstr>
      <vt:lpstr>Introduction to Graph Theory Terminology</vt:lpstr>
      <vt:lpstr>Introduction to Graph Theory</vt:lpstr>
      <vt:lpstr>Introduction to Graph Theory</vt:lpstr>
      <vt:lpstr>Introduction to Graph Theory Terminology</vt:lpstr>
      <vt:lpstr>Introduction to Graph Theory</vt:lpstr>
      <vt:lpstr>Introduction to Graph Theory</vt:lpstr>
      <vt:lpstr>Introduction to Graph Theory</vt:lpstr>
      <vt:lpstr>Introduction to Graph Theory</vt:lpstr>
      <vt:lpstr>Introduction to Graph Theory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Searching on the Web</vt:lpstr>
      <vt:lpstr>Searching on the Web</vt:lpstr>
      <vt:lpstr>Searching on the Web</vt:lpstr>
      <vt:lpstr>Learning the Structure of the Web </vt:lpstr>
      <vt:lpstr>Measures of Centrality </vt:lpstr>
      <vt:lpstr>Learning the Structure of the Web? </vt:lpstr>
      <vt:lpstr>Learning the Structure of the Web</vt:lpstr>
      <vt:lpstr>Learning the Structure of the Web </vt:lpstr>
      <vt:lpstr>Learning the Structure of the Web 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Weighted PageRank</vt:lpstr>
      <vt:lpstr>Learning the Structure of the Web </vt:lpstr>
      <vt:lpstr>Learning the Structure of the Web </vt:lpstr>
      <vt:lpstr>Simple PageRank</vt:lpstr>
      <vt:lpstr>Damped PageRank</vt:lpstr>
      <vt:lpstr>Damped PageRank</vt:lpstr>
      <vt:lpstr>Damped PageRank</vt:lpstr>
      <vt:lpstr>Scaling PageRank</vt:lpstr>
      <vt:lpstr>Scaling PageRank</vt:lpstr>
      <vt:lpstr>HITS Algorithm</vt:lpstr>
      <vt:lpstr>HITS Algorithm</vt:lpstr>
      <vt:lpstr>HITS Algorithm</vt:lpstr>
      <vt:lpstr>HITS Algorithm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447</cp:revision>
  <cp:lastPrinted>2019-10-02T16:41:34Z</cp:lastPrinted>
  <dcterms:created xsi:type="dcterms:W3CDTF">2019-05-23T01:52:03Z</dcterms:created>
  <dcterms:modified xsi:type="dcterms:W3CDTF">2024-02-27T21:38:52Z</dcterms:modified>
</cp:coreProperties>
</file>