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3"/>
  </p:notesMasterIdLst>
  <p:sldIdLst>
    <p:sldId id="275" r:id="rId3"/>
    <p:sldId id="716" r:id="rId4"/>
    <p:sldId id="634" r:id="rId5"/>
    <p:sldId id="677" r:id="rId6"/>
    <p:sldId id="723" r:id="rId7"/>
    <p:sldId id="755" r:id="rId8"/>
    <p:sldId id="722" r:id="rId9"/>
    <p:sldId id="717" r:id="rId10"/>
    <p:sldId id="676" r:id="rId11"/>
    <p:sldId id="726" r:id="rId12"/>
    <p:sldId id="729" r:id="rId13"/>
    <p:sldId id="730" r:id="rId14"/>
    <p:sldId id="731" r:id="rId15"/>
    <p:sldId id="732" r:id="rId16"/>
    <p:sldId id="696" r:id="rId17"/>
    <p:sldId id="658" r:id="rId18"/>
    <p:sldId id="643" r:id="rId19"/>
    <p:sldId id="636" r:id="rId20"/>
    <p:sldId id="733" r:id="rId21"/>
    <p:sldId id="698" r:id="rId22"/>
    <p:sldId id="650" r:id="rId23"/>
    <p:sldId id="727" r:id="rId24"/>
    <p:sldId id="649" r:id="rId25"/>
    <p:sldId id="728" r:id="rId26"/>
    <p:sldId id="651" r:id="rId27"/>
    <p:sldId id="652" r:id="rId28"/>
    <p:sldId id="653" r:id="rId29"/>
    <p:sldId id="655" r:id="rId30"/>
    <p:sldId id="656" r:id="rId31"/>
    <p:sldId id="654" r:id="rId32"/>
    <p:sldId id="657" r:id="rId33"/>
    <p:sldId id="734" r:id="rId34"/>
    <p:sldId id="690" r:id="rId35"/>
    <p:sldId id="697" r:id="rId36"/>
    <p:sldId id="691" r:id="rId37"/>
    <p:sldId id="692" r:id="rId38"/>
    <p:sldId id="693" r:id="rId39"/>
    <p:sldId id="694" r:id="rId40"/>
    <p:sldId id="695" r:id="rId41"/>
    <p:sldId id="699" r:id="rId42"/>
    <p:sldId id="704" r:id="rId43"/>
    <p:sldId id="700" r:id="rId44"/>
    <p:sldId id="701" r:id="rId45"/>
    <p:sldId id="702" r:id="rId46"/>
    <p:sldId id="703" r:id="rId47"/>
    <p:sldId id="648" r:id="rId48"/>
    <p:sldId id="662" r:id="rId49"/>
    <p:sldId id="663" r:id="rId50"/>
    <p:sldId id="665" r:id="rId51"/>
    <p:sldId id="669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968479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291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dense </a:t>
                </a:r>
                <a:r>
                  <a:rPr lang="en-US" b="1" dirty="0">
                    <a:latin typeface="+mn-lt"/>
                  </a:rPr>
                  <a:t>computationally intensive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memory intensive representation: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1111" t="-187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62" y="1398559"/>
            <a:ext cx="5263486" cy="5379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disconnected graphs!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3"/>
                <a:stretch>
                  <a:fillRect l="-1965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49" y="1319284"/>
            <a:ext cx="5225962" cy="5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Afinity</a:t>
            </a:r>
            <a:r>
              <a:rPr lang="en-US" sz="4400" dirty="0"/>
              <a:t>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5801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mapping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Clusters area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Density-Based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63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was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</a:t>
            </a:r>
            <a:r>
              <a:rPr lang="en-US" b="1" dirty="0">
                <a:latin typeface="+mn-lt"/>
              </a:rPr>
              <a:t> directed 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define </a:t>
                </a:r>
                <a:r>
                  <a:rPr lang="en-US" b="1" dirty="0">
                    <a:latin typeface="+mn-lt"/>
                  </a:rPr>
                  <a:t>reachability?</a:t>
                </a:r>
              </a:p>
              <a:p>
                <a:r>
                  <a:rPr lang="en-US" dirty="0">
                    <a:latin typeface="+mn-lt"/>
                  </a:rPr>
                  <a:t>Must have a </a:t>
                </a:r>
                <a:r>
                  <a:rPr lang="en-US" b="1" dirty="0">
                    <a:latin typeface="+mn-lt"/>
                  </a:rPr>
                  <a:t>path</a:t>
                </a:r>
                <a:r>
                  <a:rPr lang="en-US" dirty="0">
                    <a:latin typeface="+mn-lt"/>
                  </a:rPr>
                  <a:t> on the graph between points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i="1" baseline="-25000" dirty="0"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 err="1">
                    <a:latin typeface="+mn-lt"/>
                  </a:rPr>
                  <a:t>p</a:t>
                </a:r>
                <a:r>
                  <a:rPr lang="en-US" i="1" baseline="-25000" dirty="0" err="1">
                    <a:latin typeface="+mn-lt"/>
                  </a:rPr>
                  <a:t>n</a:t>
                </a:r>
                <a:endParaRPr lang="en-US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path can pass through other points, {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i="1" baseline="-25000" dirty="0">
                    <a:latin typeface="+mn-lt"/>
                  </a:rPr>
                  <a:t>1</a:t>
                </a:r>
                <a:r>
                  <a:rPr lang="en-US" i="1" dirty="0">
                    <a:latin typeface="+mn-lt"/>
                  </a:rPr>
                  <a:t>,p</a:t>
                </a:r>
                <a:r>
                  <a:rPr lang="en-US" i="1" baseline="-25000" dirty="0">
                    <a:latin typeface="+mn-lt"/>
                  </a:rPr>
                  <a:t>2</a:t>
                </a:r>
                <a:r>
                  <a:rPr lang="en-US" i="1" dirty="0">
                    <a:latin typeface="+mn-lt"/>
                  </a:rPr>
                  <a:t>,…,</a:t>
                </a:r>
                <a:r>
                  <a:rPr lang="en-US" i="1" dirty="0" err="1">
                    <a:latin typeface="+mn-lt"/>
                  </a:rPr>
                  <a:t>p</a:t>
                </a:r>
                <a:r>
                  <a:rPr lang="en-US" i="1" baseline="-25000" dirty="0" err="1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}</a:t>
                </a:r>
              </a:p>
              <a:p>
                <a:r>
                  <a:rPr lang="en-US" dirty="0">
                    <a:latin typeface="+mn-lt"/>
                  </a:rPr>
                  <a:t>Distance to neighbors must be less than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Points,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, not reachable from any other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+mn-lt"/>
                  </a:rPr>
                  <a:t>, are </a:t>
                </a:r>
                <a:r>
                  <a:rPr lang="en-US" b="1" dirty="0">
                    <a:latin typeface="+mn-lt"/>
                  </a:rPr>
                  <a:t>non-reachable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323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Spectral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162039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For a </a:t>
                </a:r>
                <a:r>
                  <a:rPr lang="en-US" sz="2600" b="1" dirty="0">
                    <a:latin typeface="+mn-lt"/>
                  </a:rPr>
                  <a:t>single graph component </a:t>
                </a:r>
                <a:r>
                  <a:rPr lang="en-US" sz="2600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+mn-lt"/>
                  </a:rPr>
                  <a:t>, the corresponding eigenvector is all 1s,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 dirty="0">
                    <a:latin typeface="+mn-lt"/>
                  </a:rPr>
                  <a:t>For 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cut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cut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projections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19831</TotalTime>
  <Words>2941</Words>
  <Application>Microsoft Office PowerPoint</Application>
  <PresentationFormat>Widescreen</PresentationFormat>
  <Paragraphs>483</Paragraphs>
  <Slides>50</Slides>
  <Notes>37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Clustering Models Part 2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Afinity-Based Clustering Models</vt:lpstr>
      <vt:lpstr>Affinity Clustering </vt:lpstr>
      <vt:lpstr>Affinity Clustering </vt:lpstr>
      <vt:lpstr>Affinity Clustering </vt:lpstr>
      <vt:lpstr>Affinity Clustering </vt:lpstr>
      <vt:lpstr>Density-Based Clustering Models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Spectral Clustering Models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762</cp:revision>
  <dcterms:created xsi:type="dcterms:W3CDTF">2020-07-25T22:15:22Z</dcterms:created>
  <dcterms:modified xsi:type="dcterms:W3CDTF">2024-04-02T23:11:55Z</dcterms:modified>
</cp:coreProperties>
</file>