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719" r:id="rId2"/>
    <p:sldId id="604" r:id="rId3"/>
    <p:sldId id="731" r:id="rId4"/>
    <p:sldId id="687" r:id="rId5"/>
    <p:sldId id="778" r:id="rId6"/>
    <p:sldId id="686" r:id="rId7"/>
    <p:sldId id="672" r:id="rId8"/>
    <p:sldId id="608" r:id="rId9"/>
    <p:sldId id="612" r:id="rId10"/>
    <p:sldId id="722" r:id="rId11"/>
    <p:sldId id="779" r:id="rId12"/>
    <p:sldId id="607" r:id="rId13"/>
    <p:sldId id="673" r:id="rId14"/>
    <p:sldId id="674" r:id="rId15"/>
    <p:sldId id="721" r:id="rId16"/>
    <p:sldId id="732" r:id="rId17"/>
    <p:sldId id="734" r:id="rId18"/>
    <p:sldId id="736" r:id="rId19"/>
    <p:sldId id="735" r:id="rId20"/>
    <p:sldId id="680" r:id="rId21"/>
    <p:sldId id="730" r:id="rId22"/>
    <p:sldId id="610" r:id="rId23"/>
    <p:sldId id="611" r:id="rId24"/>
    <p:sldId id="780" r:id="rId25"/>
    <p:sldId id="609" r:id="rId26"/>
    <p:sldId id="613" r:id="rId27"/>
    <p:sldId id="616" r:id="rId28"/>
    <p:sldId id="615" r:id="rId29"/>
    <p:sldId id="617" r:id="rId30"/>
    <p:sldId id="618" r:id="rId31"/>
    <p:sldId id="781" r:id="rId32"/>
    <p:sldId id="641" r:id="rId33"/>
    <p:sldId id="679" r:id="rId34"/>
    <p:sldId id="724" r:id="rId35"/>
    <p:sldId id="723" r:id="rId36"/>
    <p:sldId id="737" r:id="rId37"/>
    <p:sldId id="685" r:id="rId38"/>
    <p:sldId id="682" r:id="rId39"/>
    <p:sldId id="683" r:id="rId40"/>
    <p:sldId id="782" r:id="rId41"/>
    <p:sldId id="725" r:id="rId42"/>
    <p:sldId id="726" r:id="rId43"/>
    <p:sldId id="727" r:id="rId44"/>
    <p:sldId id="728" r:id="rId45"/>
    <p:sldId id="729" r:id="rId46"/>
    <p:sldId id="72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2" autoAdjust="0"/>
    <p:restoredTop sz="94660"/>
  </p:normalViewPr>
  <p:slideViewPr>
    <p:cSldViewPr snapToGrid="0">
      <p:cViewPr varScale="1">
        <p:scale>
          <a:sx n="73" d="100"/>
          <a:sy n="73" d="100"/>
        </p:scale>
        <p:origin x="4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7/7/2025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810175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058345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4008882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958100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34169082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35AC6-D7C3-4A45-12C9-4F3BDB675F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08A115-FD26-C36C-22EC-2D0DF1CE0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6CD3D-1DCD-A893-77AC-09CAEB36AF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E8AFF8-7FDB-815E-4024-E6FAB2B541FA}"/>
              </a:ext>
            </a:extLst>
          </p:cNvPr>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46564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37</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38</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39</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41</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42</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43</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44</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45</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46</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51960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7/7/2025</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7/7/2025</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hyperlink" Target="https://www.statisticshowto.com/mahalanobis-distanc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eecs.csuohio.edu/~sschung/CIS660/MahalanobisDistance.pd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hyperlink" Target="https://eecs.csuohio.edu/~sschung/CIS660/MahalanobisDistance.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ecs.csuohio.edu/~sschung/CIS660/MahalanobisDistance.pdf"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1.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Kendall_rank_correlation_coefficient" TargetMode="External"/><Relationship Id="rId2" Type="http://schemas.openxmlformats.org/officeDocument/2006/relationships/notesSlide" Target="../notesSlides/notesSlide28.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hyperlink" Target="https://en.wikipedia.org/wiki/Spearman%27s_rank_correlation_coefficient"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160.png"/></Relationships>
</file>

<file path=ppt/slides/_rels/slide35.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140.png"/></Relationships>
</file>

<file path=ppt/slides/_rels/slide38.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2024, 2025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Is a </a:t>
                </a:r>
                <a:r>
                  <a:rPr lang="en-US" b="1" dirty="0">
                    <a:latin typeface="+mn-lt"/>
                  </a:rPr>
                  <a:t>dense and 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672CC-21A1-D54E-D475-EFA6405D92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45793-B39C-CE61-D1B0-1E4A2293A0BF}"/>
              </a:ext>
            </a:extLst>
          </p:cNvPr>
          <p:cNvSpPr>
            <a:spLocks noGrp="1"/>
          </p:cNvSpPr>
          <p:nvPr>
            <p:ph type="title"/>
          </p:nvPr>
        </p:nvSpPr>
        <p:spPr>
          <a:xfrm>
            <a:off x="831850" y="1709738"/>
            <a:ext cx="10515600" cy="2104337"/>
          </a:xfrm>
        </p:spPr>
        <p:txBody>
          <a:bodyPr/>
          <a:lstStyle/>
          <a:p>
            <a:pPr algn="ctr"/>
            <a:r>
              <a:rPr lang="en-US" b="1" dirty="0"/>
              <a:t>Basic Distance Metrics</a:t>
            </a:r>
          </a:p>
        </p:txBody>
      </p:sp>
    </p:spTree>
    <p:extLst>
      <p:ext uri="{BB962C8B-B14F-4D97-AF65-F5344CB8AC3E}">
        <p14:creationId xmlns:p14="http://schemas.microsoft.com/office/powerpoint/2010/main" val="30160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with p dimensions</a:t>
                </a:r>
              </a:p>
              <a:p>
                <a:r>
                  <a:rPr lang="en-US" b="1" dirty="0">
                    <a:latin typeface="+mn-lt"/>
                  </a:rPr>
                  <a:t>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smtClean="0">
                                      <a:latin typeface="Cambria Math" panose="02040503050406030204" pitchFamily="18" charset="0"/>
                                    </a:rPr>
                                    <m:t> </m:t>
                                  </m:r>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317"/>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is useful in cases with dependency (correlation) between variables  </a:t>
                </a:r>
              </a:p>
              <a:p>
                <a:r>
                  <a:rPr lang="en-US" dirty="0">
                    <a:latin typeface="+mn-lt"/>
                  </a:rPr>
                  <a:t>Technically is a ‘pseudo-distance’ metric since works in transformed space  </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pPr marL="0" indent="0">
                  <a:buNone/>
                </a:pPr>
                <a:endParaRPr lang="en-US" sz="2400">
                  <a:latin typeface="+mn-lt"/>
                </a:endParaRPr>
              </a:p>
              <a:p>
                <a:pPr marL="0" indent="0">
                  <a:buNone/>
                </a:pPr>
                <a:r>
                  <a:rPr lang="en-US" sz="2400">
                    <a:latin typeface="+mn-lt"/>
                  </a:rPr>
                  <a:t>You </a:t>
                </a:r>
                <a:r>
                  <a:rPr lang="en-US" sz="2400" dirty="0">
                    <a:latin typeface="+mn-lt"/>
                  </a:rPr>
                  <a:t>can find an alternative explanation in </a:t>
                </a:r>
                <a:r>
                  <a:rPr lang="en-US" sz="2400" dirty="0">
                    <a:latin typeface="+mn-lt"/>
                    <a:hlinkClick r:id="rId4"/>
                  </a:rPr>
                  <a:t>Statistics How To</a:t>
                </a:r>
                <a:endParaRPr lang="en-US" sz="24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5"/>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sz="2400" dirty="0">
                    <a:latin typeface="+mn-lt"/>
                  </a:rPr>
                  <a:t>Where,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b="0" i="1" smtClean="0">
                            <a:latin typeface="Cambria Math" panose="02040503050406030204" pitchFamily="18" charset="0"/>
                          </a:rPr>
                          <m:t> </m:t>
                        </m:r>
                      </m:sup>
                    </m:sSup>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𝑛</m:t>
                        </m:r>
                      </m:den>
                    </m:f>
                    <m:r>
                      <a:rPr lang="en-US" sz="2400" b="0" i="1" smtClean="0">
                        <a:latin typeface="Cambria Math" panose="02040503050406030204" pitchFamily="18" charset="0"/>
                      </a:rPr>
                      <m:t>𝑥</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r>
                          <a:rPr lang="en-US" sz="2400" b="0" i="1" smtClean="0">
                            <a:latin typeface="Cambria Math" panose="02040503050406030204" pitchFamily="18" charset="0"/>
                          </a:rPr>
                          <m:t>′</m:t>
                        </m:r>
                      </m:e>
                      <m:sup>
                        <m:r>
                          <a:rPr lang="en-US" sz="2400" b="0" i="1" smtClean="0">
                            <a:latin typeface="Cambria Math" panose="02040503050406030204" pitchFamily="18" charset="0"/>
                          </a:rPr>
                          <m:t>𝑇</m:t>
                        </m:r>
                      </m:sup>
                    </m:sSup>
                  </m:oMath>
                </a14:m>
                <a:r>
                  <a:rPr lang="en-US" sz="2400" dirty="0">
                    <a:latin typeface="+mn-lt"/>
                  </a:rPr>
                  <a:t> is the empirical covariance estimate </a:t>
                </a:r>
              </a:p>
              <a:p>
                <a:r>
                  <a:rPr lang="en-US" dirty="0">
                    <a:latin typeface="+mn-lt"/>
                  </a:rPr>
                  <a:t>Inverse covariance,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oMath>
                </a14:m>
                <a:r>
                  <a:rPr lang="en-US" dirty="0">
                    <a:latin typeface="+mn-lt"/>
                  </a:rPr>
                  <a:t>, transforms elliptical Normal distribution to spherical distribution</a:t>
                </a:r>
              </a:p>
              <a:p>
                <a:r>
                  <a:rPr lang="en-US" dirty="0">
                    <a:latin typeface="+mn-lt"/>
                  </a:rPr>
                  <a:t>Transformed space is </a:t>
                </a:r>
                <a:r>
                  <a:rPr lang="en-US" b="1" dirty="0">
                    <a:latin typeface="+mn-lt"/>
                  </a:rPr>
                  <a:t>orthogonal</a:t>
                </a:r>
                <a:r>
                  <a:rPr lang="en-US" dirty="0">
                    <a:latin typeface="+mn-lt"/>
                  </a:rPr>
                  <a:t>  </a:t>
                </a:r>
              </a:p>
              <a:p>
                <a:r>
                  <a:rPr lang="en-US" dirty="0" err="1">
                    <a:latin typeface="+mn-lt"/>
                  </a:rPr>
                  <a:t>Mahalanobis</a:t>
                </a:r>
                <a:r>
                  <a:rPr lang="en-US" dirty="0">
                    <a:latin typeface="+mn-lt"/>
                  </a:rPr>
                  <a:t> distance is measured in the transformed space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endParaRPr lang="en-US" dirty="0">
                  <a:latin typeface="+mn-lt"/>
                </a:endParaRPr>
              </a:p>
              <a:p>
                <a:endParaRPr lang="en-US"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1587"/>
                </a:stretch>
              </a:blipFill>
            </p:spPr>
            <p:txBody>
              <a:bodyPr/>
              <a:lstStyle/>
              <a:p>
                <a:r>
                  <a:rPr lang="en-US">
                    <a:noFill/>
                  </a:rPr>
                  <a:t> </a:t>
                </a:r>
              </a:p>
            </p:txBody>
          </p:sp>
        </mc:Fallback>
      </mc:AlternateContent>
    </p:spTree>
    <p:extLst>
      <p:ext uri="{BB962C8B-B14F-4D97-AF65-F5344CB8AC3E}">
        <p14:creationId xmlns:p14="http://schemas.microsoft.com/office/powerpoint/2010/main" val="288758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2030969"/>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Variables are correlated</a:t>
            </a:r>
          </a:p>
          <a:p>
            <a:pPr marL="0" indent="0">
              <a:buNone/>
            </a:pPr>
            <a:endParaRPr lang="en-US" dirty="0">
              <a:latin typeface="+mn-lt"/>
            </a:endParaRPr>
          </a:p>
        </p:txBody>
      </p:sp>
      <p:pic>
        <p:nvPicPr>
          <p:cNvPr id="5" name="Picture 4">
            <a:extLst>
              <a:ext uri="{FF2B5EF4-FFF2-40B4-BE49-F238E27FC236}">
                <a16:creationId xmlns:a16="http://schemas.microsoft.com/office/drawing/2014/main" id="{BE4F6007-5EB8-0DD6-9E7A-06BEDDDD5E67}"/>
              </a:ext>
            </a:extLst>
          </p:cNvPr>
          <p:cNvPicPr>
            <a:picLocks noChangeAspect="1"/>
          </p:cNvPicPr>
          <p:nvPr/>
        </p:nvPicPr>
        <p:blipFill>
          <a:blip r:embed="rId3"/>
          <a:stretch>
            <a:fillRect/>
          </a:stretch>
        </p:blipFill>
        <p:spPr>
          <a:xfrm>
            <a:off x="2346476" y="2883745"/>
            <a:ext cx="5330661" cy="3415454"/>
          </a:xfrm>
          <a:prstGeom prst="rect">
            <a:avLst/>
          </a:prstGeom>
        </p:spPr>
      </p:pic>
      <p:sp>
        <p:nvSpPr>
          <p:cNvPr id="6" name="TextBox 5">
            <a:extLst>
              <a:ext uri="{FF2B5EF4-FFF2-40B4-BE49-F238E27FC236}">
                <a16:creationId xmlns:a16="http://schemas.microsoft.com/office/drawing/2014/main" id="{FE173562-5ECA-4FF9-B3FD-3958B8698064}"/>
              </a:ext>
            </a:extLst>
          </p:cNvPr>
          <p:cNvSpPr txBox="1"/>
          <p:nvPr/>
        </p:nvSpPr>
        <p:spPr>
          <a:xfrm>
            <a:off x="2762553" y="6328231"/>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spTree>
    <p:extLst>
      <p:ext uri="{BB962C8B-B14F-4D97-AF65-F5344CB8AC3E}">
        <p14:creationId xmlns:p14="http://schemas.microsoft.com/office/powerpoint/2010/main" val="2905895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2799471"/>
              </a:xfrm>
            </p:spPr>
            <p:txBody>
              <a:bodyPr>
                <a:normAutofit/>
              </a:bodyPr>
              <a:lstStyle/>
              <a:p>
                <a:pPr marL="0" indent="0">
                  <a:buNone/>
                </a:pPr>
                <a:r>
                  <a:rPr lang="en-US" dirty="0">
                    <a:latin typeface="+mn-lt"/>
                  </a:rPr>
                  <a:t>Different metrics for numeric dissimilarity can be computed for numeric variables in p dimensions</a:t>
                </a:r>
              </a:p>
              <a:p>
                <a:r>
                  <a:rPr lang="en-US" dirty="0">
                    <a:latin typeface="+mn-lt"/>
                  </a:rPr>
                  <a:t>Example: start with some 2-dimensional observations  </a:t>
                </a:r>
              </a:p>
              <a:p>
                <a:r>
                  <a:rPr lang="en-US" dirty="0">
                    <a:latin typeface="+mn-lt"/>
                  </a:rPr>
                  <a:t>Principle axis of data ellipse does not align with variable axes </a:t>
                </a:r>
              </a:p>
              <a:p>
                <a:r>
                  <a:rPr lang="en-US" dirty="0">
                    <a:latin typeface="+mn-lt"/>
                  </a:rPr>
                  <a:t>Principle axis is defined by the eigenvectors of the covariance, </a:t>
                </a:r>
                <a14:m>
                  <m:oMath xmlns:m="http://schemas.openxmlformats.org/officeDocument/2006/math">
                    <m:r>
                      <a:rPr lang="en-US" sz="2800" i="1" smtClean="0">
                        <a:latin typeface="Cambria Math" panose="02040503050406030204" pitchFamily="18" charset="0"/>
                      </a:rPr>
                      <m:t>𝑆</m:t>
                    </m:r>
                  </m:oMath>
                </a14:m>
                <a:r>
                  <a:rPr lang="en-US" dirty="0">
                    <a:latin typeface="+mn-lt"/>
                  </a:rPr>
                  <a:t>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2799471"/>
              </a:xfrm>
              <a:blipFill>
                <a:blip r:embed="rId3"/>
                <a:stretch>
                  <a:fillRect l="-1111" t="-37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E173562-5ECA-4FF9-B3FD-3958B8698064}"/>
              </a:ext>
            </a:extLst>
          </p:cNvPr>
          <p:cNvSpPr txBox="1"/>
          <p:nvPr/>
        </p:nvSpPr>
        <p:spPr>
          <a:xfrm>
            <a:off x="2786743" y="6482119"/>
            <a:ext cx="5597676" cy="307777"/>
          </a:xfrm>
          <a:prstGeom prst="rect">
            <a:avLst/>
          </a:prstGeom>
          <a:noFill/>
        </p:spPr>
        <p:txBody>
          <a:bodyPr wrap="square" rtlCol="0">
            <a:spAutoFit/>
          </a:bodyPr>
          <a:lstStyle/>
          <a:p>
            <a:r>
              <a:rPr lang="en-US" sz="1400" dirty="0"/>
              <a:t>Source, </a:t>
            </a:r>
            <a:r>
              <a:rPr lang="en-US" sz="1400" dirty="0">
                <a:hlinkClick r:id="rId4"/>
              </a:rPr>
              <a:t>lecture notes by Dr. Sunnie S. Chung </a:t>
            </a:r>
            <a:endParaRPr lang="en-US" sz="1400" dirty="0"/>
          </a:p>
        </p:txBody>
      </p:sp>
      <p:pic>
        <p:nvPicPr>
          <p:cNvPr id="7" name="Picture 6">
            <a:extLst>
              <a:ext uri="{FF2B5EF4-FFF2-40B4-BE49-F238E27FC236}">
                <a16:creationId xmlns:a16="http://schemas.microsoft.com/office/drawing/2014/main" id="{74C8EBC8-C970-710A-8E32-0E1BC9839188}"/>
              </a:ext>
            </a:extLst>
          </p:cNvPr>
          <p:cNvPicPr>
            <a:picLocks noChangeAspect="1"/>
          </p:cNvPicPr>
          <p:nvPr/>
        </p:nvPicPr>
        <p:blipFill>
          <a:blip r:embed="rId5"/>
          <a:stretch>
            <a:fillRect/>
          </a:stretch>
        </p:blipFill>
        <p:spPr>
          <a:xfrm>
            <a:off x="1819123" y="3539515"/>
            <a:ext cx="5796039" cy="2942604"/>
          </a:xfrm>
          <a:prstGeom prst="rect">
            <a:avLst/>
          </a:prstGeom>
        </p:spPr>
      </p:pic>
    </p:spTree>
    <p:extLst>
      <p:ext uri="{BB962C8B-B14F-4D97-AF65-F5344CB8AC3E}">
        <p14:creationId xmlns:p14="http://schemas.microsoft.com/office/powerpoint/2010/main" val="133843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898854"/>
          </a:xfrm>
        </p:spPr>
        <p:txBody>
          <a:bodyPr>
            <a:normAutofit/>
          </a:bodyPr>
          <a:lstStyle/>
          <a:p>
            <a:pPr marL="0" indent="0">
              <a:buNone/>
            </a:pPr>
            <a:r>
              <a:rPr lang="en-US" dirty="0">
                <a:latin typeface="+mn-lt"/>
              </a:rPr>
              <a:t>Different metrics for numeric dissimilarity can be computed for numeric variables in p dimensions</a:t>
            </a:r>
            <a:endParaRPr lang="en-US" dirty="0"/>
          </a:p>
          <a:p>
            <a:endParaRPr lang="en-US" dirty="0">
              <a:latin typeface="+mn-lt"/>
            </a:endParaRPr>
          </a:p>
          <a:p>
            <a:endParaRPr lang="en-US" dirty="0">
              <a:latin typeface="+mn-lt"/>
            </a:endParaRPr>
          </a:p>
          <a:p>
            <a:pPr marL="0" indent="0">
              <a:buNone/>
            </a:pPr>
            <a:endParaRPr lang="en-US" dirty="0">
              <a:latin typeface="+mn-lt"/>
            </a:endParaRPr>
          </a:p>
        </p:txBody>
      </p:sp>
      <p:sp>
        <p:nvSpPr>
          <p:cNvPr id="4" name="TextBox 3">
            <a:extLst>
              <a:ext uri="{FF2B5EF4-FFF2-40B4-BE49-F238E27FC236}">
                <a16:creationId xmlns:a16="http://schemas.microsoft.com/office/drawing/2014/main" id="{00AFC55A-5F3E-3E43-C555-5C84A59D99AF}"/>
              </a:ext>
            </a:extLst>
          </p:cNvPr>
          <p:cNvSpPr txBox="1"/>
          <p:nvPr/>
        </p:nvSpPr>
        <p:spPr>
          <a:xfrm>
            <a:off x="7571620" y="6377214"/>
            <a:ext cx="4287005" cy="307777"/>
          </a:xfrm>
          <a:prstGeom prst="rect">
            <a:avLst/>
          </a:prstGeom>
          <a:noFill/>
        </p:spPr>
        <p:txBody>
          <a:bodyPr wrap="square" rtlCol="0">
            <a:spAutoFit/>
          </a:bodyPr>
          <a:lstStyle/>
          <a:p>
            <a:r>
              <a:rPr lang="en-US" sz="1400" dirty="0"/>
              <a:t>Source, </a:t>
            </a:r>
            <a:r>
              <a:rPr lang="en-US" sz="1400" dirty="0">
                <a:hlinkClick r:id="rId3"/>
              </a:rPr>
              <a:t>lecture notes by Dr. Sunnie S. Chung </a:t>
            </a:r>
            <a:endParaRPr lang="en-US" sz="1400" dirty="0"/>
          </a:p>
        </p:txBody>
      </p:sp>
      <p:pic>
        <p:nvPicPr>
          <p:cNvPr id="6" name="Picture 5">
            <a:extLst>
              <a:ext uri="{FF2B5EF4-FFF2-40B4-BE49-F238E27FC236}">
                <a16:creationId xmlns:a16="http://schemas.microsoft.com/office/drawing/2014/main" id="{89F09EC5-A545-502D-DC3F-2C6486EC7DD0}"/>
              </a:ext>
            </a:extLst>
          </p:cNvPr>
          <p:cNvPicPr>
            <a:picLocks noChangeAspect="1"/>
          </p:cNvPicPr>
          <p:nvPr/>
        </p:nvPicPr>
        <p:blipFill>
          <a:blip r:embed="rId4"/>
          <a:stretch>
            <a:fillRect/>
          </a:stretch>
        </p:blipFill>
        <p:spPr>
          <a:xfrm>
            <a:off x="6728579" y="1601997"/>
            <a:ext cx="4708677" cy="4598145"/>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3410E4D-0493-DFF6-FCAA-9DEA90442FA3}"/>
                  </a:ext>
                </a:extLst>
              </p:cNvPr>
              <p:cNvSpPr txBox="1">
                <a:spLocks/>
              </p:cNvSpPr>
              <p:nvPr/>
            </p:nvSpPr>
            <p:spPr>
              <a:xfrm>
                <a:off x="476098" y="1907828"/>
                <a:ext cx="5653769" cy="28147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b="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mn-lt"/>
                  </a:rPr>
                  <a:t>Apply inverse covariance, </a:t>
                </a:r>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rPr>
                          <m:t>𝑆</m:t>
                        </m:r>
                      </m:e>
                      <m:sup>
                        <m:r>
                          <a:rPr lang="en-US" i="1" smtClean="0">
                            <a:latin typeface="Cambria Math" panose="02040503050406030204" pitchFamily="18" charset="0"/>
                          </a:rPr>
                          <m:t>−1</m:t>
                        </m:r>
                      </m:sup>
                    </m:sSup>
                    <m:r>
                      <a:rPr lang="en-US" i="1" smtClean="0">
                        <a:latin typeface="Cambria Math" panose="02040503050406030204" pitchFamily="18" charset="0"/>
                      </a:rPr>
                      <m:t>,</m:t>
                    </m:r>
                  </m:oMath>
                </a14:m>
                <a:r>
                  <a:rPr lang="en-US" dirty="0">
                    <a:latin typeface="+mn-lt"/>
                  </a:rPr>
                  <a:t>  transformation </a:t>
                </a:r>
              </a:p>
              <a:p>
                <a:r>
                  <a:rPr lang="en-US" dirty="0">
                    <a:latin typeface="+mn-lt"/>
                  </a:rPr>
                  <a:t>Distances between two points are now </a:t>
                </a:r>
                <a:r>
                  <a:rPr lang="en-US" dirty="0" err="1">
                    <a:latin typeface="+mn-lt"/>
                  </a:rPr>
                  <a:t>Mahalanobis</a:t>
                </a:r>
                <a:r>
                  <a:rPr lang="en-US" dirty="0">
                    <a:latin typeface="+mn-lt"/>
                  </a:rPr>
                  <a:t> distances</a:t>
                </a:r>
                <a:endParaRPr lang="en-US"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smtClean="0">
                                  <a:latin typeface="Cambria Math" panose="02040503050406030204" pitchFamily="18" charset="0"/>
                                </a:rPr>
                                <m:t>𝑥</m:t>
                              </m:r>
                            </m:e>
                            <m:sup>
                              <m:r>
                                <a:rPr lang="en-US" sz="2400" i="1" smtClean="0">
                                  <a:latin typeface="Cambria Math" panose="02040503050406030204" pitchFamily="18" charset="0"/>
                                </a:rPr>
                                <m:t>′</m:t>
                              </m:r>
                            </m:sup>
                          </m:sSup>
                        </m:e>
                      </m:d>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d>
                                <m:dPr>
                                  <m:ctrlPr>
                                    <a:rPr lang="en-US" sz="2400" i="1" smtClean="0">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sup>
                              <m:r>
                                <a:rPr lang="en-US" sz="2400" i="1">
                                  <a:latin typeface="Cambria Math" panose="02040503050406030204" pitchFamily="18" charset="0"/>
                                </a:rPr>
                                <m:t>𝑇</m:t>
                              </m:r>
                            </m:sup>
                          </m:sSup>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−1</m:t>
                              </m:r>
                            </m:sup>
                          </m:sSup>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smtClean="0">
                                  <a:latin typeface="Cambria Math" panose="02040503050406030204" pitchFamily="18" charset="0"/>
                                </a:rPr>
                                <m:t>𝑥</m:t>
                              </m:r>
                              <m:r>
                                <a:rPr lang="en-US" sz="2400" i="1" smtClean="0">
                                  <a:latin typeface="Cambria Math" panose="02040503050406030204" pitchFamily="18" charset="0"/>
                                </a:rPr>
                                <m:t>′</m:t>
                              </m:r>
                            </m:e>
                          </m:d>
                        </m:e>
                      </m:rad>
                    </m:oMath>
                  </m:oMathPara>
                </a14:m>
                <a:endParaRPr lang="en-US" sz="2400" dirty="0"/>
              </a:p>
              <a:p>
                <a:endParaRPr lang="en-US" dirty="0">
                  <a:latin typeface="+mn-lt"/>
                </a:endParaRPr>
              </a:p>
              <a:p>
                <a:endParaRPr lang="en-US" dirty="0">
                  <a:latin typeface="+mn-lt"/>
                </a:endParaRPr>
              </a:p>
              <a:p>
                <a:pPr marL="0" indent="0">
                  <a:buFont typeface="Arial" panose="020B0604020202020204" pitchFamily="34" charset="0"/>
                  <a:buNone/>
                </a:pPr>
                <a:endParaRPr lang="en-US" dirty="0">
                  <a:latin typeface="+mn-lt"/>
                </a:endParaRPr>
              </a:p>
            </p:txBody>
          </p:sp>
        </mc:Choice>
        <mc:Fallback xmlns="">
          <p:sp>
            <p:nvSpPr>
              <p:cNvPr id="7" name="Content Placeholder 2">
                <a:extLst>
                  <a:ext uri="{FF2B5EF4-FFF2-40B4-BE49-F238E27FC236}">
                    <a16:creationId xmlns:a16="http://schemas.microsoft.com/office/drawing/2014/main" id="{73410E4D-0493-DFF6-FCAA-9DEA90442FA3}"/>
                  </a:ext>
                </a:extLst>
              </p:cNvPr>
              <p:cNvSpPr txBox="1">
                <a:spLocks noRot="1" noChangeAspect="1" noMove="1" noResize="1" noEditPoints="1" noAdjustHandles="1" noChangeArrowheads="1" noChangeShapeType="1" noTextEdit="1"/>
              </p:cNvSpPr>
              <p:nvPr/>
            </p:nvSpPr>
            <p:spPr>
              <a:xfrm>
                <a:off x="476098" y="1907828"/>
                <a:ext cx="5653769" cy="2814740"/>
              </a:xfrm>
              <a:prstGeom prst="rect">
                <a:avLst/>
              </a:prstGeom>
              <a:blipFill>
                <a:blip r:embed="rId5"/>
                <a:stretch>
                  <a:fillRect l="-1940" t="-3680"/>
                </a:stretch>
              </a:blipFill>
            </p:spPr>
            <p:txBody>
              <a:bodyPr/>
              <a:lstStyle/>
              <a:p>
                <a:r>
                  <a:rPr lang="en-US">
                    <a:noFill/>
                  </a:rPr>
                  <a:t> </a:t>
                </a:r>
              </a:p>
            </p:txBody>
          </p:sp>
        </mc:Fallback>
      </mc:AlternateContent>
    </p:spTree>
    <p:extLst>
      <p:ext uri="{BB962C8B-B14F-4D97-AF65-F5344CB8AC3E}">
        <p14:creationId xmlns:p14="http://schemas.microsoft.com/office/powerpoint/2010/main" val="268647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require searching for the most similar or dissimilar cases</a:t>
            </a:r>
          </a:p>
          <a:p>
            <a:r>
              <a:rPr lang="en-US" dirty="0">
                <a:latin typeface="+mn-lt"/>
              </a:rPr>
              <a:t>Cluster models  </a:t>
            </a:r>
          </a:p>
          <a:p>
            <a:r>
              <a:rPr lang="en-US" dirty="0">
                <a:latin typeface="+mn-lt"/>
              </a:rPr>
              <a:t>Nearest neighbor graph algorithms   </a:t>
            </a:r>
          </a:p>
          <a:p>
            <a:r>
              <a:rPr lang="en-US" dirty="0">
                <a:latin typeface="+mn-lt"/>
              </a:rPr>
              <a:t>Recommender systems   </a:t>
            </a:r>
          </a:p>
          <a:p>
            <a:r>
              <a:rPr lang="en-US" dirty="0">
                <a:latin typeface="+mn-lt"/>
              </a:rPr>
              <a:t>Dimensionality reduction </a:t>
            </a:r>
          </a:p>
          <a:p>
            <a:r>
              <a:rPr lang="en-US" dirty="0">
                <a:latin typeface="+mn-lt"/>
              </a:rPr>
              <a:t>Retrieval augmented generation (RAG)</a:t>
            </a:r>
          </a:p>
          <a:p>
            <a:r>
              <a:rPr lang="en-US" dirty="0" err="1">
                <a:latin typeface="+mn-lt"/>
              </a:rPr>
              <a:t>Etc</a:t>
            </a:r>
            <a:r>
              <a:rPr lang="en-US" dirty="0">
                <a:latin typeface="+mn-lt"/>
              </a:rPr>
              <a:t>…     </a:t>
            </a:r>
          </a:p>
          <a:p>
            <a:endParaRPr lang="en-US" dirty="0">
              <a:latin typeface="+mn-lt"/>
            </a:endParaRP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character vectors, strings: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latin typeface="+mn-lt"/>
                  </a:rPr>
                  <a:t> d, o, g</a:t>
                </a:r>
              </a:p>
              <a:p>
                <a:pPr marL="457200" lvl="1" indent="0">
                  <a:buNone/>
                </a:pPr>
                <a:r>
                  <a:rPr lang="en-US" dirty="0">
                    <a:latin typeface="+mn-lt"/>
                  </a:rPr>
                  <a:t>				edit distance </a:t>
                </a:r>
                <a14:m>
                  <m:oMath xmlns:m="http://schemas.openxmlformats.org/officeDocument/2006/math">
                    <m:r>
                      <a:rPr lang="en-US" b="0" i="1" smtClean="0">
                        <a:latin typeface="Cambria Math" panose="02040503050406030204" pitchFamily="18" charset="0"/>
                      </a:rPr>
                      <m:t>=3+3=6</m:t>
                    </m:r>
                  </m:oMath>
                </a14:m>
                <a:endParaRPr lang="en-US" dirty="0">
                  <a:latin typeface="+mn-lt"/>
                </a:endParaRP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526936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(dimensions)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standardize the variance of </a:t>
                </a:r>
                <a:r>
                  <a:rPr lang="en-US" i="1" dirty="0">
                    <a:latin typeface="+mn-lt"/>
                  </a:rPr>
                  <a:t>p </a:t>
                </a:r>
                <a:r>
                  <a:rPr lang="en-US" dirty="0">
                    <a:latin typeface="+mn-lt"/>
                  </a:rPr>
                  <a:t>variables with </a:t>
                </a:r>
                <a14:m>
                  <m:oMath xmlns:m="http://schemas.openxmlformats.org/officeDocument/2006/math">
                    <m:r>
                      <a:rPr lang="en-US" b="0" i="1" smtClean="0">
                        <a:latin typeface="Cambria Math" panose="02040503050406030204" pitchFamily="18" charset="0"/>
                      </a:rPr>
                      <m:t>𝑛</m:t>
                    </m:r>
                  </m:oMath>
                </a14:m>
                <a:r>
                  <a:rPr lang="en-US" dirty="0">
                    <a:latin typeface="+mn-lt"/>
                  </a:rPr>
                  <a:t> samples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den>
                      </m:f>
                      <m:r>
                        <a:rPr lang="en-US" b="0" i="1" smtClean="0">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sub>
                              <m:r>
                                <a:rPr lang="en-US" b="0" i="1" smtClean="0">
                                  <a:latin typeface="Cambria Math" panose="02040503050406030204" pitchFamily="18" charset="0"/>
                                </a:rPr>
                                <m:t> </m:t>
                              </m:r>
                            </m:sub>
                          </m:sSub>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e>
                      </m:nary>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𝑖</m:t>
                              </m:r>
                            </m:sub>
                            <m:sup>
                              <m:r>
                                <a:rPr lang="en-US" i="1">
                                  <a:latin typeface="Cambria Math" panose="02040503050406030204" pitchFamily="18" charset="0"/>
                                </a:rPr>
                                <m:t>2</m:t>
                              </m:r>
                            </m:sup>
                          </m:sSubSup>
                        </m:e>
                      </m:nary>
                    </m:oMath>
                  </m:oMathPara>
                </a14:m>
                <a:endParaRPr lang="en-US" dirty="0">
                  <a:latin typeface="+mn-lt"/>
                </a:endParaRPr>
              </a:p>
              <a:p>
                <a:pPr marL="914400" lvl="2" indent="0">
                  <a:buNone/>
                </a:pPr>
                <a14:m>
                  <m:oMath xmlns:m="http://schemas.openxmlformats.org/officeDocument/2006/math">
                    <m:r>
                      <a:rPr lang="en-US" sz="2400" i="1">
                        <a:latin typeface="Cambria Math" panose="02040503050406030204" pitchFamily="18" charset="0"/>
                      </a:rPr>
                      <m:t>𝑟</m:t>
                    </m:r>
                  </m:oMath>
                </a14:m>
                <a:r>
                  <a:rPr lang="en-US" sz="2400" dirty="0">
                    <a:latin typeface="+mn-lt"/>
                  </a:rPr>
                  <a:t> is an optional normalization to ensure the weights sum to 1.0 </a:t>
                </a:r>
              </a:p>
              <a:p>
                <a:r>
                  <a:rPr lang="en-US" dirty="0">
                    <a:latin typeface="+mn-lt"/>
                  </a:rPr>
                  <a:t>Or,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b="-224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DC5BD-B3A3-C99F-0887-002DA20A2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8A6821-C427-2AF4-FA24-400A92C0ADF2}"/>
              </a:ext>
            </a:extLst>
          </p:cNvPr>
          <p:cNvSpPr>
            <a:spLocks noGrp="1"/>
          </p:cNvSpPr>
          <p:nvPr>
            <p:ph type="title"/>
          </p:nvPr>
        </p:nvSpPr>
        <p:spPr>
          <a:xfrm>
            <a:off x="831850" y="1709738"/>
            <a:ext cx="10515600" cy="2104337"/>
          </a:xfrm>
        </p:spPr>
        <p:txBody>
          <a:bodyPr/>
          <a:lstStyle/>
          <a:p>
            <a:pPr algn="ctr"/>
            <a:r>
              <a:rPr lang="en-US" b="1" dirty="0"/>
              <a:t>Distance Metrics with Mixed Variable Types</a:t>
            </a:r>
          </a:p>
        </p:txBody>
      </p:sp>
    </p:spTree>
    <p:extLst>
      <p:ext uri="{BB962C8B-B14F-4D97-AF65-F5344CB8AC3E}">
        <p14:creationId xmlns:p14="http://schemas.microsoft.com/office/powerpoint/2010/main" val="2837834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solutions use search for the most similar or dissimilar cases</a:t>
            </a:r>
          </a:p>
          <a:p>
            <a:r>
              <a:rPr lang="en-US" dirty="0">
                <a:latin typeface="+mn-lt"/>
              </a:rPr>
              <a:t>Searching for similar documents</a:t>
            </a:r>
          </a:p>
          <a:p>
            <a:r>
              <a:rPr lang="en-US" dirty="0">
                <a:latin typeface="+mn-lt"/>
              </a:rPr>
              <a:t>Searching for similar images</a:t>
            </a:r>
          </a:p>
          <a:p>
            <a:r>
              <a:rPr lang="en-US" dirty="0">
                <a:latin typeface="+mn-lt"/>
              </a:rPr>
              <a:t>Web search</a:t>
            </a:r>
          </a:p>
          <a:p>
            <a:r>
              <a:rPr lang="en-US" dirty="0">
                <a:latin typeface="+mn-lt"/>
              </a:rPr>
              <a:t>Discovering similar mRNA sequences </a:t>
            </a:r>
          </a:p>
          <a:p>
            <a:r>
              <a:rPr lang="en-US" dirty="0">
                <a:latin typeface="+mn-lt"/>
              </a:rPr>
              <a:t>Finding the most similar sensor streams </a:t>
            </a:r>
          </a:p>
          <a:p>
            <a:r>
              <a:rPr lang="en-US" dirty="0">
                <a:latin typeface="+mn-lt"/>
              </a:rPr>
              <a:t>Finding similar products for recommendation </a:t>
            </a:r>
          </a:p>
          <a:p>
            <a:r>
              <a:rPr lang="en-US" dirty="0">
                <a:latin typeface="+mn-lt"/>
              </a:rPr>
              <a:t>Improving LLM responses (RAG)</a:t>
            </a:r>
          </a:p>
          <a:p>
            <a:r>
              <a:rPr lang="en-US" dirty="0">
                <a:latin typeface="+mn-lt"/>
              </a:rPr>
              <a:t>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3043109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a:t>
            </a:r>
            <a:r>
              <a:rPr lang="en-US" dirty="0" err="1">
                <a:latin typeface="+mn-lt"/>
              </a:rPr>
              <a:t>Euclidiean</a:t>
            </a:r>
            <a:r>
              <a:rPr lang="en-US" dirty="0">
                <a:latin typeface="+mn-lt"/>
              </a:rPr>
              <a:t>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782348863"/>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dirty="0">
                          <a:solidFill>
                            <a:schemeClr val="tx1"/>
                          </a:solidFill>
                        </a:rPr>
                        <a:t>Euclidean distance</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728F5-5F65-F174-2A1A-90A413740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04B82-BDCC-AFBB-B6F0-5B82CE6979F0}"/>
              </a:ext>
            </a:extLst>
          </p:cNvPr>
          <p:cNvSpPr>
            <a:spLocks noGrp="1"/>
          </p:cNvSpPr>
          <p:nvPr>
            <p:ph type="title"/>
          </p:nvPr>
        </p:nvSpPr>
        <p:spPr>
          <a:xfrm>
            <a:off x="831850" y="1709738"/>
            <a:ext cx="10515600" cy="2104337"/>
          </a:xfrm>
        </p:spPr>
        <p:txBody>
          <a:bodyPr/>
          <a:lstStyle/>
          <a:p>
            <a:pPr algn="ctr"/>
            <a:r>
              <a:rPr lang="en-US" b="1" dirty="0"/>
              <a:t>Similarity Metrics</a:t>
            </a:r>
          </a:p>
        </p:txBody>
      </p:sp>
    </p:spTree>
    <p:extLst>
      <p:ext uri="{BB962C8B-B14F-4D97-AF65-F5344CB8AC3E}">
        <p14:creationId xmlns:p14="http://schemas.microsoft.com/office/powerpoint/2010/main" val="4056472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We often work with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b="1" dirty="0">
                    <a:latin typeface="+mn-lt"/>
                    <a:hlinkClick r:id="rId3"/>
                  </a:rPr>
                  <a:t>Kendal</a:t>
                </a:r>
                <a:r>
                  <a:rPr lang="en-US" dirty="0">
                    <a:latin typeface="+mn-lt"/>
                  </a:rPr>
                  <a:t>, </a:t>
                </a:r>
                <a:r>
                  <a:rPr lang="en-US" b="1" dirty="0">
                    <a:latin typeface="+mn-lt"/>
                    <a:hlinkClick r:id="rId4"/>
                  </a:rPr>
                  <a:t>Spearman</a:t>
                </a:r>
                <a:r>
                  <a:rPr lang="en-US" dirty="0">
                    <a:latin typeface="+mn-lt"/>
                  </a:rPr>
                  <a:t>, are rank correlations, more robust than Pearson</a:t>
                </a:r>
              </a:p>
              <a:p>
                <a:pPr lvl="1"/>
                <a:r>
                  <a:rPr lang="en-US" dirty="0">
                    <a:latin typeface="+mn-lt"/>
                  </a:rPr>
                  <a:t>Often better choices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5"/>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similarity? </a:t>
                </a:r>
              </a:p>
              <a:p>
                <a:pPr marL="285750" indent="-285750">
                  <a:buFont typeface="Arial" panose="020B0604020202020204" pitchFamily="34" charset="0"/>
                  <a:buChar char="•"/>
                </a:pPr>
                <a:r>
                  <a:rPr lang="en-US" sz="2400" dirty="0"/>
                  <a:t>Cosine similarity</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F10CD-2ACC-6B1E-9524-86AB2729D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051176-3A7B-4E9F-FB87-648BF47F1784}"/>
              </a:ext>
            </a:extLst>
          </p:cNvPr>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5191FB6-AA30-982A-19DE-0E6AAD95EB9B}"/>
                  </a:ext>
                </a:extLst>
              </p:cNvPr>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Dot product similarity</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dirty="0" smtClean="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r>
                        <a:rPr lang="en-US" i="1" dirty="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b="0" i="1" dirty="0" smtClean="0">
                          <a:latin typeface="Cambria Math" panose="02040503050406030204" pitchFamily="18" charset="0"/>
                        </a:rPr>
                        <m:t>′</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r>
                        <a:rPr lang="en-US" b="0" i="0" smtClean="0">
                          <a:latin typeface="Cambria Math" panose="02040503050406030204" pitchFamily="18" charset="0"/>
                          <a:ea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𝑥</m:t>
                          </m:r>
                          <m:r>
                            <a:rPr lang="en-US" i="1" dirty="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r>
                                <a:rPr lang="en-US" b="0" i="1" dirty="0" smtClean="0">
                                  <a:latin typeface="Cambria Math" panose="02040503050406030204" pitchFamily="18" charset="0"/>
                                </a:rPr>
                                <m:t>′</m:t>
                              </m:r>
                            </m:e>
                          </m:acc>
                          <m:r>
                            <a:rPr lang="en-US" i="1" dirty="0">
                              <a:latin typeface="Cambria Math" panose="02040503050406030204" pitchFamily="18" charset="0"/>
                            </a:rPr>
                            <m:t>)</m:t>
                          </m:r>
                        </m:e>
                        <m:sup>
                          <m:r>
                            <a:rPr lang="en-US" i="1" dirty="0">
                              <a:latin typeface="Cambria Math" panose="02040503050406030204" pitchFamily="18" charset="0"/>
                            </a:rPr>
                            <m:t>𝑇</m:t>
                          </m:r>
                        </m:sup>
                      </m:sSup>
                    </m:oMath>
                  </m:oMathPara>
                </a14:m>
                <a:endParaRPr lang="en-US" dirty="0">
                  <a:latin typeface="+mn-lt"/>
                </a:endParaRPr>
              </a:p>
              <a:p>
                <a:r>
                  <a:rPr lang="en-US" dirty="0">
                    <a:latin typeface="+mn-lt"/>
                  </a:rPr>
                  <a:t>Range is unbounded!</a:t>
                </a:r>
              </a:p>
              <a:p>
                <a:r>
                  <a:rPr lang="en-US" dirty="0">
                    <a:latin typeface="+mn-lt"/>
                  </a:rPr>
                  <a:t>But, if </a:t>
                </a:r>
                <a14:m>
                  <m:oMath xmlns:m="http://schemas.openxmlformats.org/officeDocument/2006/math">
                    <m:r>
                      <a:rPr lang="en-US" i="1" dirty="0">
                        <a:latin typeface="Cambria Math" panose="02040503050406030204" pitchFamily="18" charset="0"/>
                      </a:rPr>
                      <m:t>𝑥</m:t>
                    </m:r>
                  </m:oMath>
                </a14:m>
                <a:r>
                  <a:rPr lang="en-US" dirty="0">
                    <a:latin typeface="+mn-lt"/>
                  </a:rPr>
                  <a:t>, </a:t>
                </a:r>
                <a14:m>
                  <m:oMath xmlns:m="http://schemas.openxmlformats.org/officeDocument/2006/math">
                    <m:r>
                      <a:rPr lang="en-US" i="1" dirty="0">
                        <a:latin typeface="Cambria Math" panose="02040503050406030204" pitchFamily="18" charset="0"/>
                      </a:rPr>
                      <m:t>𝑥</m:t>
                    </m:r>
                    <m:r>
                      <a:rPr lang="en-US" b="0" i="1" dirty="0" smtClean="0">
                        <a:latin typeface="Cambria Math" panose="02040503050406030204" pitchFamily="18" charset="0"/>
                      </a:rPr>
                      <m:t>′</m:t>
                    </m:r>
                  </m:oMath>
                </a14:m>
                <a:r>
                  <a:rPr lang="en-US" dirty="0">
                    <a:latin typeface="+mn-lt"/>
                  </a:rPr>
                  <a:t> have unit Euclidean norm then is same as Pearson correlation</a:t>
                </a:r>
              </a:p>
              <a:p>
                <a:pPr lvl="1"/>
                <a:r>
                  <a:rPr lang="en-US" dirty="0">
                    <a:latin typeface="+mn-lt"/>
                  </a:rPr>
                  <a:t>Compute </a:t>
                </a:r>
                <a:r>
                  <a:rPr lang="en-US" b="1" dirty="0">
                    <a:latin typeface="+mn-lt"/>
                  </a:rPr>
                  <a:t>Pearson correlation </a:t>
                </a:r>
                <a:r>
                  <a:rPr lang="en-US" dirty="0">
                    <a:latin typeface="+mn-lt"/>
                  </a:rPr>
                  <a:t>by taking dot product of zero centered unit variance vectors </a:t>
                </a:r>
              </a:p>
              <a:p>
                <a:r>
                  <a:rPr lang="en-US" dirty="0">
                    <a:latin typeface="+mn-lt"/>
                  </a:rPr>
                  <a:t>FAISS only supports dot product similarity</a:t>
                </a:r>
              </a:p>
              <a:p>
                <a:pPr marL="0" indent="0">
                  <a:buNone/>
                </a:pPr>
                <a:endParaRPr lang="en-US" dirty="0">
                  <a:latin typeface="+mn-lt"/>
                </a:endParaRPr>
              </a:p>
            </p:txBody>
          </p:sp>
        </mc:Choice>
        <mc:Fallback>
          <p:sp>
            <p:nvSpPr>
              <p:cNvPr id="3" name="Content Placeholder 2">
                <a:extLst>
                  <a:ext uri="{FF2B5EF4-FFF2-40B4-BE49-F238E27FC236}">
                    <a16:creationId xmlns:a16="http://schemas.microsoft.com/office/drawing/2014/main" id="{85191FB6-AA30-982A-19DE-0E6AAD95EB9B}"/>
                  </a:ext>
                </a:extLst>
              </p:cNvPr>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356347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fontScale="925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Jaccard similarity in range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0,1</m:t>
                        </m:r>
                      </m:e>
                    </m:d>
                  </m:oMath>
                </a14:m>
                <a:endParaRPr lang="en-US"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952" t="-1604" b="-107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141761"/>
          </a:xfrm>
        </p:spPr>
        <p:txBody>
          <a:bodyPr>
            <a:normAutofit lnSpcReduction="10000"/>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Hamming Similarity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length string)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h</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h</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1091878639"/>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3884684090"/>
                  </p:ext>
                </p:extLst>
              </p:nvPr>
            </p:nvGraphicFramePr>
            <p:xfrm>
              <a:off x="127000" y="3244292"/>
              <a:ext cx="11938000" cy="3421444"/>
            </p:xfrm>
            <a:graphic>
              <a:graphicData uri="http://schemas.openxmlformats.org/drawingml/2006/table">
                <a:tbl>
                  <a:tblPr firstRow="1" bandRow="1">
                    <a:tableStyleId>{5C22544A-7EE6-4342-B048-85BDC9FD1C3A}</a:tableStyleId>
                  </a:tblPr>
                  <a:tblGrid>
                    <a:gridCol w="5704840">
                      <a:extLst>
                        <a:ext uri="{9D8B030D-6E8A-4147-A177-3AD203B41FA5}">
                          <a16:colId xmlns:a16="http://schemas.microsoft.com/office/drawing/2014/main" val="367994989"/>
                        </a:ext>
                      </a:extLst>
                    </a:gridCol>
                    <a:gridCol w="6233160">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91691" t="-64384" r="-391" b="-228082"/>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91691" t="-266667" r="-391" b="-270000"/>
                          </a:stretch>
                        </a:blipFill>
                      </a:tcPr>
                    </a:tc>
                    <a:extLst>
                      <a:ext uri="{0D108BD9-81ED-4DB2-BD59-A6C34878D82A}">
                        <a16:rowId xmlns:a16="http://schemas.microsoft.com/office/drawing/2014/main" val="518136395"/>
                      </a:ext>
                    </a:extLst>
                  </a:tr>
                  <a:tr h="518160">
                    <a:tc>
                      <a:txBody>
                        <a:bodyPr/>
                        <a:lstStyle/>
                        <a:p>
                          <a:endParaRPr lang="en-US"/>
                        </a:p>
                      </a:txBody>
                      <a:tcPr>
                        <a:blipFill>
                          <a:blip r:embed="rId3"/>
                          <a:stretch>
                            <a:fillRect l="-107" t="-388235" r="-109605" b="-185882"/>
                          </a:stretch>
                        </a:blipFill>
                      </a:tcPr>
                    </a:tc>
                    <a:tc>
                      <a:txBody>
                        <a:bodyPr/>
                        <a:lstStyle/>
                        <a:p>
                          <a:endParaRPr lang="en-US"/>
                        </a:p>
                      </a:txBody>
                      <a:tcPr>
                        <a:blipFill>
                          <a:blip r:embed="rId3"/>
                          <a:stretch>
                            <a:fillRect l="-91691" t="-388235" r="-391" b="-185882"/>
                          </a:stretch>
                        </a:blipFill>
                      </a:tcPr>
                    </a:tc>
                    <a:extLst>
                      <a:ext uri="{0D108BD9-81ED-4DB2-BD59-A6C34878D82A}">
                        <a16:rowId xmlns:a16="http://schemas.microsoft.com/office/drawing/2014/main" val="1091878639"/>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91691" t="-266026" r="-39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Distance always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m:t>
                    </m:r>
                  </m:oMath>
                </a14:m>
                <a:endParaRPr lang="en-US" dirty="0">
                  <a:latin typeface="+mn-lt"/>
                </a:endParaRPr>
              </a:p>
              <a:p>
                <a:r>
                  <a:rPr lang="en-US" dirty="0">
                    <a:latin typeface="+mn-lt"/>
                  </a:rPr>
                  <a:t>Examples </a:t>
                </a:r>
                <a:r>
                  <a:rPr lang="en-US">
                    <a:latin typeface="+mn-lt"/>
                  </a:rPr>
                  <a:t>of transformations for Euclidean metrics </a:t>
                </a:r>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DECDF-814A-B2D1-F5F0-82FF12F07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8266A1-0CB3-712B-C7AA-92B375DAF3B2}"/>
              </a:ext>
            </a:extLst>
          </p:cNvPr>
          <p:cNvSpPr>
            <a:spLocks noGrp="1"/>
          </p:cNvSpPr>
          <p:nvPr>
            <p:ph type="title"/>
          </p:nvPr>
        </p:nvSpPr>
        <p:spPr>
          <a:xfrm>
            <a:off x="831850" y="1709738"/>
            <a:ext cx="10515600" cy="2104337"/>
          </a:xfrm>
        </p:spPr>
        <p:txBody>
          <a:bodyPr/>
          <a:lstStyle/>
          <a:p>
            <a:pPr algn="ctr"/>
            <a:r>
              <a:rPr lang="en-US" b="1" dirty="0"/>
              <a:t>Scaling Distance and Similarity Metrics</a:t>
            </a:r>
          </a:p>
        </p:txBody>
      </p:sp>
    </p:spTree>
    <p:extLst>
      <p:ext uri="{BB962C8B-B14F-4D97-AF65-F5344CB8AC3E}">
        <p14:creationId xmlns:p14="http://schemas.microsoft.com/office/powerpoint/2010/main" val="41490671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𝟐</m:t>
                            </m:r>
                          </m:sup>
                        </m:sSup>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b="1"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𝑝𝑜𝑠𝑠𝑖𝑏𝑙𝑒</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970318"/>
              </a:xfrm>
              <a:prstGeom prst="rect">
                <a:avLst/>
              </a:prstGeom>
              <a:blipFill>
                <a:blip r:embed="rId3"/>
                <a:stretch>
                  <a:fillRect l="-1965" t="-138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a:t>
            </a:r>
            <a:r>
              <a:rPr lang="en-US">
                <a:latin typeface="+mn-lt"/>
              </a:rPr>
              <a:t>distance </a:t>
            </a:r>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5853-3F71-2F6B-5E06-87812B26D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9A469B-973B-CC90-9785-C2ABFBCC7E17}"/>
              </a:ext>
            </a:extLst>
          </p:cNvPr>
          <p:cNvSpPr>
            <a:spLocks noGrp="1"/>
          </p:cNvSpPr>
          <p:nvPr>
            <p:ph type="title"/>
          </p:nvPr>
        </p:nvSpPr>
        <p:spPr>
          <a:xfrm>
            <a:off x="831850" y="1709738"/>
            <a:ext cx="10515600" cy="2104337"/>
          </a:xfrm>
        </p:spPr>
        <p:txBody>
          <a:bodyPr/>
          <a:lstStyle/>
          <a:p>
            <a:pPr algn="ctr"/>
            <a:r>
              <a:rPr lang="en-US" b="1" dirty="0"/>
              <a:t>Properties of Distance Metrics</a:t>
            </a:r>
          </a:p>
        </p:txBody>
      </p:sp>
    </p:spTree>
    <p:extLst>
      <p:ext uri="{BB962C8B-B14F-4D97-AF65-F5344CB8AC3E}">
        <p14:creationId xmlns:p14="http://schemas.microsoft.com/office/powerpoint/2010/main" val="392859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are vector valued</a:t>
                </a:r>
              </a:p>
              <a:p>
                <a:r>
                  <a:rPr lang="en-US" dirty="0">
                    <a:latin typeface="+mn-lt"/>
                  </a:rPr>
                  <a:t>Distance and similarity are scalar values </a:t>
                </a:r>
              </a:p>
              <a:p>
                <a:r>
                  <a:rPr lang="en-US" sz="3200" dirty="0">
                    <a:latin typeface="+mn-lt"/>
                  </a:rPr>
                  <a:t>Distance (similarity) metrics map </a:t>
                </a:r>
                <a:r>
                  <a:rPr lang="en-US" sz="3200" b="1" dirty="0">
                    <a:latin typeface="+mn-lt"/>
                  </a:rPr>
                  <a:t>two vector valued variables </a:t>
                </a:r>
                <a:r>
                  <a:rPr lang="en-US" sz="3200" dirty="0">
                    <a:latin typeface="+mn-lt"/>
                  </a:rPr>
                  <a:t>to a </a:t>
                </a:r>
                <a:r>
                  <a:rPr lang="en-US" sz="3200" b="1" dirty="0">
                    <a:latin typeface="+mn-lt"/>
                  </a:rPr>
                  <a:t>real valued scalar</a:t>
                </a: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m:t>
                      </m:r>
                      <m:d>
                        <m:dPr>
                          <m:ctrlPr>
                            <a:rPr lang="en-US" sz="3200" i="1" smtClean="0">
                              <a:latin typeface="Cambria Math" panose="02040503050406030204" pitchFamily="18" charset="0"/>
                            </a:rPr>
                          </m:ctrlPr>
                        </m:dPr>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𝑗</m:t>
                              </m:r>
                            </m:sub>
                          </m:sSub>
                        </m:e>
                      </m:d>
                      <m:r>
                        <a:rPr lang="en-US" sz="3200" b="0" i="1" smtClean="0">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𝑅</m:t>
                          </m:r>
                        </m:e>
                        <m:sup>
                          <m:r>
                            <a:rPr lang="en-US" sz="3200" b="0" i="1" smtClean="0">
                              <a:latin typeface="Cambria Math" panose="02040503050406030204" pitchFamily="18" charset="0"/>
                              <a:ea typeface="Cambria Math" panose="02040503050406030204" pitchFamily="18" charset="0"/>
                            </a:rPr>
                            <m:t> </m:t>
                          </m:r>
                        </m:sup>
                      </m:sSup>
                      <m:r>
                        <a:rPr lang="en-US" sz="3200" b="0" i="1" smtClean="0">
                          <a:latin typeface="Cambria Math" panose="02040503050406030204" pitchFamily="18" charset="0"/>
                          <a:ea typeface="Cambria Math" panose="02040503050406030204" pitchFamily="18" charset="0"/>
                        </a:rPr>
                        <m:t>,   </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𝑖</m:t>
                          </m:r>
                        </m:sub>
                      </m:sSub>
                      <m:r>
                        <a:rPr lang="en-US" sz="3200" b="0" i="1">
                          <a:latin typeface="Cambria Math" panose="02040503050406030204" pitchFamily="18" charset="0"/>
                        </a:rPr>
                        <m:t>,</m:t>
                      </m:r>
                      <m:sSub>
                        <m:sSubPr>
                          <m:ctrlPr>
                            <a:rPr lang="en-US" sz="3200" i="1">
                              <a:latin typeface="Cambria Math" panose="02040503050406030204" pitchFamily="18" charset="0"/>
                            </a:rPr>
                          </m:ctrlPr>
                        </m:sSubPr>
                        <m:e>
                          <m:r>
                            <a:rPr lang="en-US" sz="3200" b="0" i="1">
                              <a:latin typeface="Cambria Math" panose="02040503050406030204" pitchFamily="18" charset="0"/>
                            </a:rPr>
                            <m:t>𝑥</m:t>
                          </m:r>
                        </m:e>
                        <m:sub>
                          <m:r>
                            <a:rPr lang="en-US" sz="3200" b="0" i="1">
                              <a:latin typeface="Cambria Math" panose="02040503050406030204" pitchFamily="18" charset="0"/>
                            </a:rPr>
                            <m:t>𝑗</m:t>
                          </m:r>
                        </m:sub>
                      </m:sSub>
                      <m:r>
                        <a:rPr lang="en-US" sz="3200" i="1">
                          <a:latin typeface="Cambria Math" panose="02040503050406030204" pitchFamily="18" charset="0"/>
                          <a:ea typeface="Cambria Math" panose="02040503050406030204" pitchFamily="18" charset="0"/>
                        </a:rPr>
                        <m:t>∈</m:t>
                      </m:r>
                      <m:sSup>
                        <m:sSupPr>
                          <m:ctrlPr>
                            <a:rPr lang="en-US" sz="320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𝑅</m:t>
                          </m:r>
                        </m:e>
                        <m:sup>
                          <m:r>
                            <a:rPr lang="en-US" sz="3200" b="0" i="1" smtClean="0">
                              <a:latin typeface="Cambria Math" panose="02040503050406030204" pitchFamily="18" charset="0"/>
                              <a:ea typeface="Cambria Math" panose="02040503050406030204" pitchFamily="18" charset="0"/>
                            </a:rPr>
                            <m:t>𝑛</m:t>
                          </m:r>
                        </m:sup>
                      </m:sSup>
                    </m:oMath>
                  </m:oMathPara>
                </a14:m>
                <a:endParaRPr lang="en-US" sz="3200"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217" t="-1959" r="-106"/>
                </a:stretch>
              </a:blipFill>
            </p:spPr>
            <p:txBody>
              <a:bodyPr/>
              <a:lstStyle/>
              <a:p>
                <a:r>
                  <a:rPr lang="en-US">
                    <a:noFill/>
                  </a:rPr>
                  <a:t> </a:t>
                </a:r>
              </a:p>
            </p:txBody>
          </p:sp>
        </mc:Fallback>
      </mc:AlternateContent>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between two points,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dissimilarity (similarity) values? </a:t>
                </a:r>
              </a:p>
              <a:p>
                <a:r>
                  <a:rPr lang="en-US" dirty="0">
                    <a:latin typeface="+mn-lt"/>
                  </a:rPr>
                  <a:t>Create a </a:t>
                </a:r>
                <a:r>
                  <a:rPr lang="en-US" b="1" dirty="0">
                    <a:latin typeface="+mn-lt"/>
                  </a:rPr>
                  <a:t>dissimilarity matrix </a:t>
                </a:r>
                <a:r>
                  <a:rPr lang="en-US" dirty="0">
                    <a:latin typeface="+mn-lt"/>
                  </a:rPr>
                  <a:t>of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i="1">
                                    <a:latin typeface="Cambria Math" panose="02040503050406030204" pitchFamily="18" charset="0"/>
                                  </a:rPr>
                                  <m:t>⋮</m:t>
                                </m:r>
                                <m:r>
                                  <a:rPr lang="en-US" b="0" i="1" smtClean="0">
                                    <a:latin typeface="Cambria Math" panose="02040503050406030204" pitchFamily="18" charset="0"/>
                                  </a:rPr>
                                  <m:t>                 </m:t>
                                </m:r>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r="-1693"/>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lnSpcReduction="10000"/>
              </a:bodyPr>
              <a:lstStyle/>
              <a:p>
                <a:pPr marL="0" indent="0">
                  <a:buNone/>
                </a:pPr>
                <a:r>
                  <a:rPr lang="en-US" dirty="0">
                    <a:latin typeface="+mn-lt"/>
                  </a:rPr>
                  <a:t>A dissimilarity matrix contains the distances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Similarity matrix is the inverse of dissimilarity matrix    </a:t>
                </a:r>
              </a:p>
              <a:p>
                <a:pPr lvl="1"/>
                <a:r>
                  <a:rPr lang="en-US" dirty="0">
                    <a:latin typeface="+mn-lt"/>
                  </a:rPr>
                  <a:t>Symmetric</a:t>
                </a:r>
              </a:p>
              <a:p>
                <a:pPr lvl="1"/>
                <a:r>
                  <a:rPr lang="en-US" dirty="0">
                    <a:latin typeface="+mn-lt"/>
                  </a:rPr>
                  <a:t>All 1s on the diagonal   </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2539" b="-1104"/>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10650</TotalTime>
  <Words>3058</Words>
  <Application>Microsoft Office PowerPoint</Application>
  <PresentationFormat>Widescreen</PresentationFormat>
  <Paragraphs>520</Paragraphs>
  <Slides>46</Slides>
  <Notes>40</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vt:lpstr>
      <vt:lpstr>Measuring similarity and dissimilarity</vt:lpstr>
      <vt:lpstr>Measuring similarity and dissimilarity</vt:lpstr>
      <vt:lpstr>Measuring similarity and dissimilarity</vt:lpstr>
      <vt:lpstr>Properties of Distance Metrics</vt:lpstr>
      <vt:lpstr>Measuring distance or dissimilarity</vt:lpstr>
      <vt:lpstr>Measuring distance or dissimilarity</vt:lpstr>
      <vt:lpstr>Measuring distance or dissimilarity</vt:lpstr>
      <vt:lpstr>Measuring distance or dissimilarity</vt:lpstr>
      <vt:lpstr>Measuring distance or dissimilarity</vt:lpstr>
      <vt:lpstr>Basic Distance Metrics</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Distance Metrics with Mixed Variable Types</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Similarity Metrics</vt:lpstr>
      <vt:lpstr>Measuring distance and similarity</vt:lpstr>
      <vt:lpstr>Measuring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Metrics</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263</cp:revision>
  <dcterms:created xsi:type="dcterms:W3CDTF">2021-06-01T18:04:30Z</dcterms:created>
  <dcterms:modified xsi:type="dcterms:W3CDTF">2025-07-07T21:22:46Z</dcterms:modified>
</cp:coreProperties>
</file>