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56" r:id="rId6"/>
    <p:sldId id="314" r:id="rId7"/>
    <p:sldId id="331" r:id="rId8"/>
    <p:sldId id="361" r:id="rId9"/>
    <p:sldId id="268" r:id="rId10"/>
    <p:sldId id="358" r:id="rId11"/>
    <p:sldId id="360" r:id="rId12"/>
    <p:sldId id="369" r:id="rId13"/>
    <p:sldId id="353" r:id="rId14"/>
    <p:sldId id="362" r:id="rId15"/>
    <p:sldId id="363" r:id="rId16"/>
    <p:sldId id="364" r:id="rId17"/>
    <p:sldId id="368" r:id="rId18"/>
    <p:sldId id="365" r:id="rId19"/>
    <p:sldId id="367" r:id="rId20"/>
    <p:sldId id="366" r:id="rId21"/>
    <p:sldId id="370" r:id="rId22"/>
    <p:sldId id="354" r:id="rId23"/>
    <p:sldId id="359" r:id="rId24"/>
    <p:sldId id="260" r:id="rId25"/>
    <p:sldId id="325" r:id="rId26"/>
    <p:sldId id="326" r:id="rId27"/>
    <p:sldId id="263" r:id="rId28"/>
    <p:sldId id="329" r:id="rId29"/>
    <p:sldId id="332" r:id="rId30"/>
    <p:sldId id="330" r:id="rId31"/>
    <p:sldId id="357" r:id="rId32"/>
    <p:sldId id="276" r:id="rId33"/>
    <p:sldId id="281" r:id="rId34"/>
    <p:sldId id="282" r:id="rId35"/>
    <p:sldId id="352" r:id="rId36"/>
    <p:sldId id="259" r:id="rId37"/>
    <p:sldId id="288" r:id="rId38"/>
    <p:sldId id="304" r:id="rId39"/>
    <p:sldId id="284" r:id="rId40"/>
    <p:sldId id="286" r:id="rId41"/>
    <p:sldId id="305" r:id="rId42"/>
    <p:sldId id="351" r:id="rId43"/>
    <p:sldId id="312" r:id="rId44"/>
    <p:sldId id="289" r:id="rId45"/>
    <p:sldId id="335" r:id="rId46"/>
    <p:sldId id="334" r:id="rId47"/>
    <p:sldId id="306" r:id="rId48"/>
    <p:sldId id="290" r:id="rId49"/>
    <p:sldId id="291" r:id="rId50"/>
    <p:sldId id="292" r:id="rId51"/>
    <p:sldId id="293" r:id="rId52"/>
    <p:sldId id="350" r:id="rId53"/>
    <p:sldId id="336" r:id="rId54"/>
    <p:sldId id="294" r:id="rId55"/>
    <p:sldId id="295" r:id="rId56"/>
    <p:sldId id="296" r:id="rId57"/>
    <p:sldId id="300" r:id="rId58"/>
    <p:sldId id="298" r:id="rId59"/>
    <p:sldId id="301" r:id="rId60"/>
    <p:sldId id="337" r:id="rId61"/>
    <p:sldId id="349" r:id="rId62"/>
    <p:sldId id="338" r:id="rId63"/>
    <p:sldId id="340" r:id="rId64"/>
    <p:sldId id="342" r:id="rId65"/>
    <p:sldId id="346" r:id="rId66"/>
    <p:sldId id="343" r:id="rId67"/>
    <p:sldId id="344" r:id="rId68"/>
    <p:sldId id="345" r:id="rId69"/>
    <p:sldId id="348" r:id="rId70"/>
    <p:sldId id="302" r:id="rId71"/>
    <p:sldId id="303" r:id="rId72"/>
    <p:sldId id="347" r:id="rId73"/>
    <p:sldId id="308" r:id="rId74"/>
    <p:sldId id="309" r:id="rId75"/>
    <p:sldId id="310" r:id="rId76"/>
    <p:sldId id="311" r:id="rId77"/>
    <p:sldId id="328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9" autoAdjust="0"/>
    <p:restoredTop sz="94106" autoAdjust="0"/>
  </p:normalViewPr>
  <p:slideViewPr>
    <p:cSldViewPr snapToGrid="0">
      <p:cViewPr>
        <p:scale>
          <a:sx n="64" d="100"/>
          <a:sy n="64" d="100"/>
        </p:scale>
        <p:origin x="6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en/tasks/image_feature_extraction" TargetMode="External"/><Relationship Id="rId2" Type="http://schemas.openxmlformats.org/officeDocument/2006/relationships/hyperlink" Target="https://huggingface.co/docs/transformers/en/model_doc/cli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01108" TargetMode="External"/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8.10063" TargetMode="External"/><Relationship Id="rId5" Type="http://schemas.openxmlformats.org/officeDocument/2006/relationships/hyperlink" Target="https://arxiv.org/abs/2010.02559" TargetMode="External"/><Relationship Id="rId4" Type="http://schemas.openxmlformats.org/officeDocument/2006/relationships/hyperlink" Target="https://arxiv.org/abs/1911.02116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01108" TargetMode="External"/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8.10063" TargetMode="External"/><Relationship Id="rId5" Type="http://schemas.openxmlformats.org/officeDocument/2006/relationships/hyperlink" Target="https://arxiv.org/abs/2010.02559" TargetMode="External"/><Relationship Id="rId4" Type="http://schemas.openxmlformats.org/officeDocument/2006/relationships/hyperlink" Target="https://arxiv.org/abs/1911.02116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plade/" TargetMode="External"/><Relationship Id="rId2" Type="http://schemas.openxmlformats.org/officeDocument/2006/relationships/hyperlink" Target="https://developers.google.com/search/docs/appearance/ranking-systems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formation_retrieval" TargetMode="External"/><Relationship Id="rId5" Type="http://schemas.openxmlformats.org/officeDocument/2006/relationships/hyperlink" Target="https://en.wikipedia.org/wiki/PageRank" TargetMode="External"/><Relationship Id="rId4" Type="http://schemas.openxmlformats.org/officeDocument/2006/relationships/hyperlink" Target="https://en.wikipedia.org/wiki/Ranking_(information_retrieval)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46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Networks and 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9D6C-78E5-33C6-48E8-4D7D8CD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69E-BF18-6377-BEFB-2CE767E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Document Vector Similarity Search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B521959-A61D-AC5C-D0E5-CBC824F63033}"/>
              </a:ext>
            </a:extLst>
          </p:cNvPr>
          <p:cNvSpPr/>
          <p:nvPr/>
        </p:nvSpPr>
        <p:spPr>
          <a:xfrm>
            <a:off x="357844" y="29938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32BE1073-7F29-650F-01B5-287E7BDDDD02}"/>
              </a:ext>
            </a:extLst>
          </p:cNvPr>
          <p:cNvSpPr/>
          <p:nvPr/>
        </p:nvSpPr>
        <p:spPr>
          <a:xfrm>
            <a:off x="510244" y="31462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1F3A287-A37E-0C04-DD30-CD42878811A3}"/>
              </a:ext>
            </a:extLst>
          </p:cNvPr>
          <p:cNvSpPr/>
          <p:nvPr/>
        </p:nvSpPr>
        <p:spPr>
          <a:xfrm>
            <a:off x="662644" y="32986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D5C2B2A1-3858-705F-5481-7FE40C2442B2}"/>
              </a:ext>
            </a:extLst>
          </p:cNvPr>
          <p:cNvSpPr/>
          <p:nvPr/>
        </p:nvSpPr>
        <p:spPr>
          <a:xfrm>
            <a:off x="815044" y="34510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826D97DA-21CD-81B5-DF1F-7E0C475D69EA}"/>
              </a:ext>
            </a:extLst>
          </p:cNvPr>
          <p:cNvSpPr/>
          <p:nvPr/>
        </p:nvSpPr>
        <p:spPr>
          <a:xfrm>
            <a:off x="3064257" y="167876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7A17F6C-343E-ADC5-8292-1E7827BF26E9}"/>
              </a:ext>
            </a:extLst>
          </p:cNvPr>
          <p:cNvSpPr/>
          <p:nvPr/>
        </p:nvSpPr>
        <p:spPr>
          <a:xfrm>
            <a:off x="3064257" y="2420331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AA463CC-B78A-E0FA-ADA1-23BFC1828184}"/>
              </a:ext>
            </a:extLst>
          </p:cNvPr>
          <p:cNvSpPr/>
          <p:nvPr/>
        </p:nvSpPr>
        <p:spPr>
          <a:xfrm>
            <a:off x="3064257" y="316189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31695D2-053C-8574-DC3E-DA7FFAA376EB}"/>
              </a:ext>
            </a:extLst>
          </p:cNvPr>
          <p:cNvSpPr/>
          <p:nvPr/>
        </p:nvSpPr>
        <p:spPr>
          <a:xfrm>
            <a:off x="3109653" y="4419028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/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C7D8B-FBC1-D22E-5223-A448F8C466A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82808" y="1958240"/>
            <a:ext cx="5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28BA0-2BB3-52E7-1B2C-264C7380C563}"/>
              </a:ext>
            </a:extLst>
          </p:cNvPr>
          <p:cNvCxnSpPr>
            <a:cxnSpLocks/>
          </p:cNvCxnSpPr>
          <p:nvPr/>
        </p:nvCxnSpPr>
        <p:spPr>
          <a:xfrm>
            <a:off x="2482808" y="1958240"/>
            <a:ext cx="0" cy="15868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85D81-5D79-FFD2-7C94-029407BACB90}"/>
              </a:ext>
            </a:extLst>
          </p:cNvPr>
          <p:cNvCxnSpPr>
            <a:cxnSpLocks/>
          </p:cNvCxnSpPr>
          <p:nvPr/>
        </p:nvCxnSpPr>
        <p:spPr>
          <a:xfrm>
            <a:off x="2677562" y="2699804"/>
            <a:ext cx="409394" cy="2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BAF9-AE8D-D313-01B5-551248A6F927}"/>
              </a:ext>
            </a:extLst>
          </p:cNvPr>
          <p:cNvCxnSpPr>
            <a:cxnSpLocks/>
          </p:cNvCxnSpPr>
          <p:nvPr/>
        </p:nvCxnSpPr>
        <p:spPr>
          <a:xfrm flipH="1">
            <a:off x="2307660" y="3542506"/>
            <a:ext cx="1815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C4E040-AC8C-0845-1D34-91B0A2A39556}"/>
              </a:ext>
            </a:extLst>
          </p:cNvPr>
          <p:cNvCxnSpPr>
            <a:cxnSpLocks/>
          </p:cNvCxnSpPr>
          <p:nvPr/>
        </p:nvCxnSpPr>
        <p:spPr>
          <a:xfrm flipV="1">
            <a:off x="2781623" y="3441369"/>
            <a:ext cx="282634" cy="191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00BD01-D33C-94B9-AA75-5CBA4690BD4B}"/>
              </a:ext>
            </a:extLst>
          </p:cNvPr>
          <p:cNvCxnSpPr>
            <a:cxnSpLocks/>
          </p:cNvCxnSpPr>
          <p:nvPr/>
        </p:nvCxnSpPr>
        <p:spPr>
          <a:xfrm flipH="1">
            <a:off x="2663045" y="2714901"/>
            <a:ext cx="14517" cy="11030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743FBE-11FB-BFB0-B9F1-30651C553ECE}"/>
              </a:ext>
            </a:extLst>
          </p:cNvPr>
          <p:cNvCxnSpPr>
            <a:cxnSpLocks/>
          </p:cNvCxnSpPr>
          <p:nvPr/>
        </p:nvCxnSpPr>
        <p:spPr>
          <a:xfrm>
            <a:off x="2824012" y="3434422"/>
            <a:ext cx="0" cy="543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DC0B7C-1B3B-14F0-F689-709F32F65BE7}"/>
              </a:ext>
            </a:extLst>
          </p:cNvPr>
          <p:cNvCxnSpPr>
            <a:cxnSpLocks/>
          </p:cNvCxnSpPr>
          <p:nvPr/>
        </p:nvCxnSpPr>
        <p:spPr>
          <a:xfrm flipH="1">
            <a:off x="2294646" y="3803049"/>
            <a:ext cx="389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47BE30-8082-BDD9-0BF9-2DD62920A39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330335" y="3999706"/>
            <a:ext cx="491236" cy="43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258DC6-EA2D-FBDB-AEF7-019EAD2F9AF4}"/>
              </a:ext>
            </a:extLst>
          </p:cNvPr>
          <p:cNvCxnSpPr>
            <a:cxnSpLocks/>
          </p:cNvCxnSpPr>
          <p:nvPr/>
        </p:nvCxnSpPr>
        <p:spPr>
          <a:xfrm flipH="1">
            <a:off x="2294646" y="4341091"/>
            <a:ext cx="526925" cy="5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53AE85-E16E-A7BF-2B32-8FA4BB4450B6}"/>
              </a:ext>
            </a:extLst>
          </p:cNvPr>
          <p:cNvCxnSpPr>
            <a:cxnSpLocks/>
          </p:cNvCxnSpPr>
          <p:nvPr/>
        </p:nvCxnSpPr>
        <p:spPr>
          <a:xfrm flipH="1">
            <a:off x="2821571" y="4343814"/>
            <a:ext cx="2441" cy="404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05A2D2-D59D-C049-1791-6580BA7D3505}"/>
              </a:ext>
            </a:extLst>
          </p:cNvPr>
          <p:cNvCxnSpPr>
            <a:cxnSpLocks/>
          </p:cNvCxnSpPr>
          <p:nvPr/>
        </p:nvCxnSpPr>
        <p:spPr>
          <a:xfrm>
            <a:off x="2823958" y="4747913"/>
            <a:ext cx="2856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0F1DDABF-93BC-88EB-C11A-9F02E19C2266}"/>
              </a:ext>
            </a:extLst>
          </p:cNvPr>
          <p:cNvSpPr/>
          <p:nvPr/>
        </p:nvSpPr>
        <p:spPr>
          <a:xfrm>
            <a:off x="7623590" y="167876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DFB3F-A70A-B05F-AACB-47920EE2A0AB}"/>
              </a:ext>
            </a:extLst>
          </p:cNvPr>
          <p:cNvSpPr/>
          <p:nvPr/>
        </p:nvSpPr>
        <p:spPr>
          <a:xfrm>
            <a:off x="7747954" y="21807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EDD7A-D42B-9EB9-479A-E8F282D21C98}"/>
              </a:ext>
            </a:extLst>
          </p:cNvPr>
          <p:cNvSpPr/>
          <p:nvPr/>
        </p:nvSpPr>
        <p:spPr>
          <a:xfrm>
            <a:off x="7747954" y="26156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F10BD0-4DCC-49D6-06A0-A1AD6DB85968}"/>
              </a:ext>
            </a:extLst>
          </p:cNvPr>
          <p:cNvSpPr/>
          <p:nvPr/>
        </p:nvSpPr>
        <p:spPr>
          <a:xfrm>
            <a:off x="7747954" y="30505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5301BF-D3CD-D93E-D1A9-38A8164B1E54}"/>
              </a:ext>
            </a:extLst>
          </p:cNvPr>
          <p:cNvSpPr/>
          <p:nvPr/>
        </p:nvSpPr>
        <p:spPr>
          <a:xfrm>
            <a:off x="7747954" y="34854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/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83E331-999F-0912-6C4A-067E93F4272C}"/>
              </a:ext>
            </a:extLst>
          </p:cNvPr>
          <p:cNvSpPr/>
          <p:nvPr/>
        </p:nvSpPr>
        <p:spPr>
          <a:xfrm rot="16200000">
            <a:off x="4631847" y="2803781"/>
            <a:ext cx="3327347" cy="102103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FDE2FAC-89CC-5B2F-4794-41DDD5C3C0D0}"/>
              </a:ext>
            </a:extLst>
          </p:cNvPr>
          <p:cNvSpPr/>
          <p:nvPr/>
        </p:nvSpPr>
        <p:spPr>
          <a:xfrm>
            <a:off x="6806040" y="2749255"/>
            <a:ext cx="817550" cy="134446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BB6AB-00D1-9A12-9263-03D6FF0C18F7}"/>
              </a:ext>
            </a:extLst>
          </p:cNvPr>
          <p:cNvCxnSpPr>
            <a:cxnSpLocks/>
          </p:cNvCxnSpPr>
          <p:nvPr/>
        </p:nvCxnSpPr>
        <p:spPr>
          <a:xfrm>
            <a:off x="5141100" y="1958240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3275D6-A27E-5FF4-B6AE-54AA8B35171B}"/>
              </a:ext>
            </a:extLst>
          </p:cNvPr>
          <p:cNvCxnSpPr>
            <a:cxnSpLocks/>
          </p:cNvCxnSpPr>
          <p:nvPr/>
        </p:nvCxnSpPr>
        <p:spPr>
          <a:xfrm>
            <a:off x="5141100" y="2702563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BC57CB-6E03-F022-E2AB-9DACA1C7ED3C}"/>
              </a:ext>
            </a:extLst>
          </p:cNvPr>
          <p:cNvCxnSpPr>
            <a:cxnSpLocks/>
          </p:cNvCxnSpPr>
          <p:nvPr/>
        </p:nvCxnSpPr>
        <p:spPr>
          <a:xfrm>
            <a:off x="5141100" y="3441369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ACC53-30B0-33F6-8D47-A41B27A5B05A}"/>
              </a:ext>
            </a:extLst>
          </p:cNvPr>
          <p:cNvCxnSpPr>
            <a:cxnSpLocks/>
          </p:cNvCxnSpPr>
          <p:nvPr/>
        </p:nvCxnSpPr>
        <p:spPr>
          <a:xfrm>
            <a:off x="5156375" y="4682792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266EE-FE7C-4ACA-5695-2D34A7504E80}"/>
              </a:ext>
            </a:extLst>
          </p:cNvPr>
          <p:cNvSpPr/>
          <p:nvPr/>
        </p:nvSpPr>
        <p:spPr>
          <a:xfrm>
            <a:off x="7623590" y="451906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4" name="Rectangle: Folded Corner 83">
            <a:extLst>
              <a:ext uri="{FF2B5EF4-FFF2-40B4-BE49-F238E27FC236}">
                <a16:creationId xmlns:a16="http://schemas.microsoft.com/office/drawing/2014/main" id="{E2928A33-4258-5020-158E-D9053AB1BFAC}"/>
              </a:ext>
            </a:extLst>
          </p:cNvPr>
          <p:cNvSpPr/>
          <p:nvPr/>
        </p:nvSpPr>
        <p:spPr>
          <a:xfrm>
            <a:off x="414510" y="5718669"/>
            <a:ext cx="1656839" cy="630846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28DD5E-2FAE-BA29-D4D5-27AF6C0A8101}"/>
              </a:ext>
            </a:extLst>
          </p:cNvPr>
          <p:cNvSpPr/>
          <p:nvPr/>
        </p:nvSpPr>
        <p:spPr>
          <a:xfrm>
            <a:off x="2386675" y="5695201"/>
            <a:ext cx="1943672" cy="67179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BE4117-6CD1-0B72-15BD-8C6FAF63515D}"/>
              </a:ext>
            </a:extLst>
          </p:cNvPr>
          <p:cNvSpPr/>
          <p:nvPr/>
        </p:nvSpPr>
        <p:spPr>
          <a:xfrm>
            <a:off x="4678210" y="5688820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1A13F8-C88B-96BB-6756-8150C35F7E3D}"/>
              </a:ext>
            </a:extLst>
          </p:cNvPr>
          <p:cNvSpPr/>
          <p:nvPr/>
        </p:nvSpPr>
        <p:spPr>
          <a:xfrm>
            <a:off x="6358666" y="546300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1E6CB5-8A7D-7D37-D73F-C851B3D6D17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2071349" y="6031100"/>
            <a:ext cx="315326" cy="29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3A7037-0AA2-48DF-C1AE-9F71B196258E}"/>
              </a:ext>
            </a:extLst>
          </p:cNvPr>
          <p:cNvCxnSpPr>
            <a:cxnSpLocks/>
          </p:cNvCxnSpPr>
          <p:nvPr/>
        </p:nvCxnSpPr>
        <p:spPr>
          <a:xfrm>
            <a:off x="4330347" y="5972586"/>
            <a:ext cx="365506" cy="14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4F3B8-5DDB-4FB6-E682-1BD9B496AC01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6134102" y="5928348"/>
            <a:ext cx="224564" cy="369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F2D063-C720-5AEB-6A1F-7FB882591B29}"/>
              </a:ext>
            </a:extLst>
          </p:cNvPr>
          <p:cNvSpPr/>
          <p:nvPr/>
        </p:nvSpPr>
        <p:spPr>
          <a:xfrm>
            <a:off x="8718879" y="5387523"/>
            <a:ext cx="1312808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80E799-6B98-4F45-195A-5D5F9F61FD4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8404929" y="5946812"/>
            <a:ext cx="313950" cy="22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9A6A40-9333-ACAE-7537-9F2C6975540D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7355734" y="495396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6A6C656-3EC9-1059-D56A-8E2144801440}"/>
              </a:ext>
            </a:extLst>
          </p:cNvPr>
          <p:cNvSpPr/>
          <p:nvPr/>
        </p:nvSpPr>
        <p:spPr>
          <a:xfrm>
            <a:off x="10031687" y="5691918"/>
            <a:ext cx="380658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8C0B980-2800-C9E9-4C34-6111328D8AA8}"/>
              </a:ext>
            </a:extLst>
          </p:cNvPr>
          <p:cNvSpPr/>
          <p:nvPr/>
        </p:nvSpPr>
        <p:spPr>
          <a:xfrm>
            <a:off x="10412345" y="5347007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95984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A73A-1981-27C1-7865-719E0DF1A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Text embeddings map natural language to a real-valued vector</a:t>
                </a:r>
              </a:p>
              <a:p>
                <a:r>
                  <a:rPr lang="en-US" b="1" dirty="0"/>
                  <a:t>Dense embeddings</a:t>
                </a:r>
                <a:r>
                  <a:rPr lang="en-US" dirty="0"/>
                  <a:t> map entire text strings to a real-valued embeddings  </a:t>
                </a:r>
              </a:p>
              <a:p>
                <a:pPr lvl="1"/>
                <a:r>
                  <a:rPr lang="en-US" dirty="0"/>
                  <a:t>Dense real-valued vector few if any zero values </a:t>
                </a:r>
              </a:p>
              <a:p>
                <a:pPr lvl="1"/>
                <a:r>
                  <a:rPr lang="en-US" dirty="0"/>
                  <a:t>Length is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Sparse embeddings</a:t>
                </a:r>
                <a:r>
                  <a:rPr lang="en-US" dirty="0"/>
                  <a:t> map words to a sparse vector of mostly zeros    </a:t>
                </a:r>
              </a:p>
              <a:p>
                <a:pPr lvl="1"/>
                <a:r>
                  <a:rPr lang="en-US" dirty="0"/>
                  <a:t>Vector is length of vocabulary, e.g.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Encoding is binary, a word is in the string or it is not – one-hot-encoding </a:t>
                </a:r>
              </a:p>
              <a:p>
                <a:pPr lvl="1"/>
                <a:r>
                  <a:rPr lang="en-US" dirty="0"/>
                  <a:t>Generally, store as hash table for efficiency  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30A4D87-E4E6-7571-98A2-3681858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Text embeddings</a:t>
            </a:r>
          </a:p>
        </p:txBody>
      </p:sp>
    </p:spTree>
    <p:extLst>
      <p:ext uri="{BB962C8B-B14F-4D97-AF65-F5344CB8AC3E}">
        <p14:creationId xmlns:p14="http://schemas.microsoft.com/office/powerpoint/2010/main" val="37563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CF680-019C-BFA7-F934-22FD77AC4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4467-A9AB-DF8A-1189-AD1E9EC4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</a:t>
            </a:r>
          </a:p>
          <a:p>
            <a:r>
              <a:rPr lang="en-US" dirty="0"/>
              <a:t>You can find an example of using the </a:t>
            </a:r>
            <a:r>
              <a:rPr lang="en-US" dirty="0" err="1">
                <a:hlinkClick r:id="rId2"/>
              </a:rPr>
              <a:t>HuggingFace</a:t>
            </a:r>
            <a:r>
              <a:rPr lang="en-US" dirty="0">
                <a:hlinkClick r:id="rId2"/>
              </a:rPr>
              <a:t> CLIP models here</a:t>
            </a:r>
            <a:endParaRPr lang="en-US" dirty="0"/>
          </a:p>
          <a:p>
            <a:r>
              <a:rPr lang="en-US" dirty="0"/>
              <a:t>You can find another example of </a:t>
            </a:r>
            <a:r>
              <a:rPr lang="en-US" dirty="0">
                <a:hlinkClick r:id="rId3"/>
              </a:rPr>
              <a:t>image embeddings on the </a:t>
            </a:r>
            <a:r>
              <a:rPr lang="en-US" dirty="0" err="1">
                <a:hlinkClick r:id="rId3"/>
              </a:rPr>
              <a:t>HuggingFace</a:t>
            </a:r>
            <a:r>
              <a:rPr lang="en-US" dirty="0">
                <a:hlinkClick r:id="rId3"/>
              </a:rPr>
              <a:t> web site here</a:t>
            </a:r>
            <a:r>
              <a:rPr lang="en-US" dirty="0"/>
              <a:t>  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9DE6A-9F59-5D16-9396-51E16765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2125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BERT Models for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CF3F-CCFA-38FF-7FF5-9FBE6CCB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282-DCC2-793B-4801-938FFF99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text embedding models  </a:t>
            </a:r>
          </a:p>
          <a:p>
            <a:r>
              <a:rPr lang="en-US" dirty="0"/>
              <a:t>The original BERT model was introduced by </a:t>
            </a:r>
            <a:r>
              <a:rPr lang="en-US" dirty="0">
                <a:hlinkClick r:id="rId2"/>
              </a:rPr>
              <a:t>Devlin, et. al., 2019</a:t>
            </a:r>
            <a:endParaRPr lang="en-US" dirty="0"/>
          </a:p>
          <a:p>
            <a:r>
              <a:rPr lang="en-US" dirty="0"/>
              <a:t>There is a large and growing family of fast, efficient and effective BERT models </a:t>
            </a:r>
          </a:p>
          <a:p>
            <a:pPr lvl="1"/>
            <a:r>
              <a:rPr lang="en-US" dirty="0" err="1"/>
              <a:t>DistilBERT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Sanh, et. al., 2019</a:t>
            </a:r>
            <a:r>
              <a:rPr lang="en-US" dirty="0"/>
              <a:t>, a faster and lighter distillation of BERT</a:t>
            </a:r>
          </a:p>
          <a:p>
            <a:pPr lvl="1"/>
            <a:r>
              <a:rPr lang="en-US" dirty="0" err="1"/>
              <a:t>XlmROBERTa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Conneau</a:t>
            </a:r>
            <a:r>
              <a:rPr lang="en-US" dirty="0">
                <a:hlinkClick r:id="rId4"/>
              </a:rPr>
              <a:t>, et. al., 2019</a:t>
            </a:r>
            <a:r>
              <a:rPr lang="en-US" dirty="0"/>
              <a:t>, a larger </a:t>
            </a:r>
            <a:r>
              <a:rPr lang="en-US" dirty="0" err="1"/>
              <a:t>mulit</a:t>
            </a:r>
            <a:r>
              <a:rPr lang="en-US" dirty="0"/>
              <a:t>-language embedding model </a:t>
            </a:r>
          </a:p>
          <a:p>
            <a:pPr lvl="1"/>
            <a:r>
              <a:rPr lang="en-US" dirty="0" err="1"/>
              <a:t>LegalBERT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Chalkidis, et. al., 2020</a:t>
            </a:r>
            <a:r>
              <a:rPr lang="en-US" dirty="0"/>
              <a:t>, trained on legal documents</a:t>
            </a:r>
          </a:p>
          <a:p>
            <a:pPr lvl="1"/>
            <a:r>
              <a:rPr lang="en-US" dirty="0" err="1"/>
              <a:t>FinBERT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Araci, 2019</a:t>
            </a:r>
            <a:r>
              <a:rPr lang="en-US" dirty="0"/>
              <a:t>, trained on financial statements 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ECDA8-FDFE-2649-52BE-F22A79BD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29040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6B321-DFA1-3451-7F16-4A424B1B7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6533F-B402-0250-4E41-ACBFCD515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text embedding models  </a:t>
            </a:r>
          </a:p>
          <a:p>
            <a:r>
              <a:rPr lang="en-US" dirty="0"/>
              <a:t>The original BERT model was introduced by </a:t>
            </a:r>
            <a:r>
              <a:rPr lang="en-US" dirty="0">
                <a:hlinkClick r:id="rId2"/>
              </a:rPr>
              <a:t>Devlin, et. al., 2019</a:t>
            </a:r>
            <a:endParaRPr lang="en-US" dirty="0"/>
          </a:p>
          <a:p>
            <a:r>
              <a:rPr lang="en-US" dirty="0"/>
              <a:t>There is a large and growing family of fast, efficient and effective BERT models </a:t>
            </a:r>
          </a:p>
          <a:p>
            <a:pPr lvl="1"/>
            <a:r>
              <a:rPr lang="en-US" dirty="0" err="1"/>
              <a:t>DistilBERT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Sanh, et. al., 2019</a:t>
            </a:r>
            <a:r>
              <a:rPr lang="en-US" dirty="0"/>
              <a:t>, a faster and lighter distillation of BERT</a:t>
            </a:r>
          </a:p>
          <a:p>
            <a:pPr lvl="1"/>
            <a:r>
              <a:rPr lang="en-US" dirty="0" err="1"/>
              <a:t>XlmROBERTa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Conneau</a:t>
            </a:r>
            <a:r>
              <a:rPr lang="en-US" dirty="0">
                <a:hlinkClick r:id="rId4"/>
              </a:rPr>
              <a:t>, et. al., 2019</a:t>
            </a:r>
            <a:r>
              <a:rPr lang="en-US" dirty="0"/>
              <a:t>, a larger </a:t>
            </a:r>
            <a:r>
              <a:rPr lang="en-US" dirty="0" err="1"/>
              <a:t>mulit</a:t>
            </a:r>
            <a:r>
              <a:rPr lang="en-US" dirty="0"/>
              <a:t>-language embedding model </a:t>
            </a:r>
          </a:p>
          <a:p>
            <a:pPr lvl="1"/>
            <a:r>
              <a:rPr lang="en-US" dirty="0" err="1"/>
              <a:t>LegalBERT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Chalkidis, et. al., 2020</a:t>
            </a:r>
            <a:r>
              <a:rPr lang="en-US" dirty="0"/>
              <a:t>, trained on legal documents</a:t>
            </a:r>
          </a:p>
          <a:p>
            <a:pPr lvl="1"/>
            <a:r>
              <a:rPr lang="en-US" dirty="0" err="1"/>
              <a:t>FinBERT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Araci, 2019</a:t>
            </a:r>
            <a:r>
              <a:rPr lang="en-US" dirty="0"/>
              <a:t>, trained on financial statements 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E8E829-2D15-7D0D-40D1-00BD913E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17249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D912-DE23-6690-6888-0EEE29E3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A77E-F16C-3DEF-078E-54300553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text embedding models  </a:t>
            </a:r>
          </a:p>
          <a:p>
            <a:r>
              <a:rPr lang="en-US" dirty="0"/>
              <a:t>BERT is an </a:t>
            </a:r>
            <a:r>
              <a:rPr lang="en-US" b="1" dirty="0"/>
              <a:t>encoder only model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Maps natural language </a:t>
            </a:r>
            <a:r>
              <a:rPr lang="en-US" b="1" dirty="0"/>
              <a:t>tokens </a:t>
            </a:r>
            <a:r>
              <a:rPr lang="en-US" dirty="0"/>
              <a:t>to an embedding </a:t>
            </a:r>
          </a:p>
          <a:p>
            <a:r>
              <a:rPr lang="en-US" dirty="0"/>
              <a:t>BERT process tokens </a:t>
            </a:r>
            <a:r>
              <a:rPr lang="en-US" b="1" dirty="0"/>
              <a:t>bidirectionally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Tokens processed right to left</a:t>
            </a:r>
          </a:p>
          <a:p>
            <a:pPr lvl="1"/>
            <a:r>
              <a:rPr lang="en-US" dirty="0"/>
              <a:t>And, tokens processed left to right </a:t>
            </a:r>
          </a:p>
          <a:p>
            <a:pPr lvl="1"/>
            <a:r>
              <a:rPr lang="en-US" dirty="0"/>
              <a:t>Bidirectional processing allows BERT embeddings to represent </a:t>
            </a:r>
            <a:r>
              <a:rPr lang="en-US" b="1" dirty="0"/>
              <a:t>semantics</a:t>
            </a: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E9AC76-7BF7-95A2-968C-BCDFB13A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31389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93E6E-652A-0FF1-B414-BAAE57B3B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9A190-6347-1419-964A-0ACA83F5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text embedding models  </a:t>
            </a:r>
          </a:p>
          <a:p>
            <a:r>
              <a:rPr lang="en-US" dirty="0"/>
              <a:t>BERT is an </a:t>
            </a:r>
            <a:r>
              <a:rPr lang="en-US" b="1" dirty="0"/>
              <a:t>encoder only model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Maps natural language </a:t>
            </a:r>
            <a:r>
              <a:rPr lang="en-US" b="1" dirty="0"/>
              <a:t>tokens </a:t>
            </a:r>
            <a:r>
              <a:rPr lang="en-US" dirty="0"/>
              <a:t>to an embedding </a:t>
            </a:r>
          </a:p>
          <a:p>
            <a:r>
              <a:rPr lang="en-US" dirty="0"/>
              <a:t>BERT process tokens </a:t>
            </a:r>
            <a:r>
              <a:rPr lang="en-US" b="1" dirty="0"/>
              <a:t>bidirectionally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Tokens processed right to left</a:t>
            </a:r>
          </a:p>
          <a:p>
            <a:pPr lvl="1"/>
            <a:r>
              <a:rPr lang="en-US" dirty="0"/>
              <a:t>And, tokens processed left to right </a:t>
            </a:r>
          </a:p>
          <a:p>
            <a:pPr lvl="1"/>
            <a:r>
              <a:rPr lang="en-US" dirty="0"/>
              <a:t>Bidirectional processing allows BERT embeddings to represent </a:t>
            </a:r>
            <a:r>
              <a:rPr lang="en-US" b="1" dirty="0"/>
              <a:t>semantics</a:t>
            </a: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81F0CC-3541-7541-434B-CAB45F1D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51842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3C6CB-2DB6-9473-5B6D-A0FF8715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E56-97C8-02E2-5C7C-34C2D456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text embedding models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A90412-7D1A-DC9F-F957-411DD7B7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EB8A1-A035-B96B-A021-8CA08D83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24" y="3110623"/>
            <a:ext cx="7631867" cy="284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C07ACD-7946-0EF4-5B42-76542FD668AF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5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6627D-B11B-C878-5A93-9D7D6144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9B79-9825-1CC2-9BE8-B0E6868C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text embedding models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82A5B7-C232-BFB4-F776-5B40BB20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A58ED4-A38A-A0AF-73B1-BFBF099BB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059" y="2591300"/>
            <a:ext cx="8832761" cy="329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3CE6D8-6AAA-8B39-887C-B929A8CCF85A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introducing graph theory through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  </a:t>
            </a:r>
            <a:endParaRPr lang="en-US" b="1" dirty="0"/>
          </a:p>
          <a:p>
            <a:r>
              <a:rPr lang="en-US" dirty="0"/>
              <a:t>HITS algorithm for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CFE6-17D6-E8B7-86B4-D01C8A7E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5886-D2C7-14A1-3CF9-AFE4B563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text embedding models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EBDA64-BEF4-A30C-D517-B6823F58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E0B643-AAA8-F637-329C-924149C81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80" y="2942952"/>
            <a:ext cx="6539551" cy="324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396DC3-401C-F189-8228-FF8D50D690F5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11AAA-92C9-6B99-21F6-279C8B09E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154A-8CE9-CA46-FE8D-0C30D4D6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text embedding models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1F1197-DB34-1EEA-5472-5DD18137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2BDEA-F20A-1915-DEE8-2D151D30420D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8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9F45F-7F28-BAED-12AC-EEBA871FC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AC02-3669-1AA3-1533-73A28DFA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2201554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D9528-BD73-0B14-AA26-5E4A83B25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7FD91-ACE8-4884-1D66-D84095CB1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process</a:t>
                </a:r>
                <a:r>
                  <a:rPr lang="en-US" dirty="0"/>
                  <a:t> is a </a:t>
                </a:r>
                <a:r>
                  <a:rPr lang="en-US" b="1" dirty="0"/>
                  <a:t>memoryless stochastic process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Markov process </a:t>
                </a:r>
                <a:r>
                  <a:rPr lang="en-US" dirty="0"/>
                  <a:t>has </a:t>
                </a:r>
                <a:r>
                  <a:rPr lang="en-US" b="1" dirty="0"/>
                  <a:t>states – e.g. </a:t>
                </a:r>
                <a:r>
                  <a:rPr lang="en-US" dirty="0"/>
                  <a:t>being on a web page is a state</a:t>
                </a:r>
                <a:endParaRPr lang="en-US" b="1" dirty="0"/>
              </a:p>
              <a:p>
                <a:r>
                  <a:rPr lang="en-US" dirty="0"/>
                  <a:t>A Markov process </a:t>
                </a:r>
                <a:r>
                  <a:rPr lang="en-US" b="1" dirty="0"/>
                  <a:t>transitions between states </a:t>
                </a:r>
                <a:r>
                  <a:rPr lang="en-US" dirty="0"/>
                  <a:t>at discrete time steps</a:t>
                </a:r>
              </a:p>
              <a:p>
                <a:r>
                  <a:rPr lang="en-US" dirty="0"/>
                  <a:t>The probability of transition from one state to another for a </a:t>
                </a:r>
                <a:r>
                  <a:rPr lang="en-US" b="1" dirty="0"/>
                  <a:t>first order Markov process </a:t>
                </a:r>
                <a:r>
                  <a:rPr lang="en-US" dirty="0"/>
                  <a:t>is determined only by the </a:t>
                </a:r>
                <a:r>
                  <a:rPr lang="en-US" b="1" dirty="0"/>
                  <a:t>current state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the history of states 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state transition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does not depend on the history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does not depend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say a first order Markov process has</a:t>
                </a:r>
                <a:r>
                  <a:rPr lang="en-US" b="1" dirty="0"/>
                  <a:t> no memory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7FD91-ACE8-4884-1D66-D84095CB1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b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4FBEB25-0E0E-EE2C-7CA2-011D94AD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265620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states, a Markov process is characterized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/>
                  <a:t>i</a:t>
                </a:r>
              </a:p>
              <a:p>
                <a:r>
                  <a:rPr lang="en-US" dirty="0"/>
                  <a:t>The probability of transition from the current state,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to the next state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  <a:blipFill>
                <a:blip r:embed="rId2"/>
                <a:stretch>
                  <a:fillRect l="-1043" t="-166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28063-D988-859D-64CB-C67A108984EF}"/>
              </a:ext>
            </a:extLst>
          </p:cNvPr>
          <p:cNvSpPr txBox="1"/>
          <p:nvPr/>
        </p:nvSpPr>
        <p:spPr>
          <a:xfrm>
            <a:off x="563777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given by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dirty="0"/>
                  <a:t>The probability being in some state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 </a:t>
                </a:r>
                <a:r>
                  <a:rPr lang="en-US" dirty="0"/>
                  <a:t>where t</a:t>
                </a:r>
                <a:r>
                  <a:rPr lang="en-US" sz="2800" dirty="0"/>
                  <a:t>he </a:t>
                </a:r>
                <a:r>
                  <a:rPr lang="en-US" sz="2800" b="1" dirty="0"/>
                  <a:t>state probabilities remain unchanged</a:t>
                </a:r>
                <a:r>
                  <a:rPr lang="en-US" sz="2800" dirty="0"/>
                  <a:t> after a large number of transitions</a:t>
                </a:r>
                <a:endParaRPr lang="en-US" sz="2800" b="1" dirty="0"/>
              </a:p>
              <a:p>
                <a:r>
                  <a:rPr lang="en-US" sz="3200" dirty="0"/>
                  <a:t>For web pages in a complete graph,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i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sum of columns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is stationary, so: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75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Web search </a:t>
                </a:r>
                <a:r>
                  <a:rPr lang="en-US" dirty="0"/>
                  <a:t>is undoubtedly the most widely used data mining application</a:t>
                </a:r>
                <a:endParaRPr lang="en-US" b="1" dirty="0"/>
              </a:p>
              <a:p>
                <a:r>
                  <a:rPr lang="en-US" dirty="0"/>
                  <a:t>Major search engines, like Google, Bing, Yahoo!, Baidu are complex</a:t>
                </a:r>
              </a:p>
              <a:p>
                <a:pPr lvl="1"/>
                <a:r>
                  <a:rPr lang="en-US" dirty="0"/>
                  <a:t>Employ multiple algorithms </a:t>
                </a:r>
              </a:p>
              <a:p>
                <a:pPr lvl="1"/>
                <a:r>
                  <a:rPr lang="en-US" dirty="0"/>
                  <a:t>Typically use other information – e.g. user profiles and history, page content</a:t>
                </a:r>
              </a:p>
              <a:p>
                <a:r>
                  <a:rPr lang="en-US" dirty="0"/>
                  <a:t>Complexity arises from:</a:t>
                </a:r>
              </a:p>
              <a:p>
                <a:pPr lvl="1"/>
                <a:r>
                  <a:rPr lang="en-US" dirty="0"/>
                  <a:t>Massive data volumes </a:t>
                </a:r>
              </a:p>
              <a:p>
                <a:pPr lvl="1"/>
                <a:r>
                  <a:rPr lang="en-US" dirty="0"/>
                  <a:t>Unlimited number of possible queries - can’t really know user intent</a:t>
                </a:r>
              </a:p>
              <a:p>
                <a:pPr lvl="1"/>
                <a:r>
                  <a:rPr lang="en-US" dirty="0"/>
                  <a:t>Web spam</a:t>
                </a:r>
              </a:p>
              <a:p>
                <a:pPr lvl="1"/>
                <a:r>
                  <a:rPr lang="en-US" dirty="0"/>
                  <a:t>Enormous number of topics</a:t>
                </a:r>
              </a:p>
              <a:p>
                <a:r>
                  <a:rPr lang="en-US" dirty="0"/>
                  <a:t>Small number of large companies dominate search   </a:t>
                </a:r>
              </a:p>
              <a:p>
                <a:pPr lvl="1"/>
                <a:r>
                  <a:rPr lang="en-US" dirty="0"/>
                  <a:t>Google’s US market share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90%</m:t>
                    </m:r>
                  </m:oMath>
                </a14:m>
                <a:r>
                  <a:rPr lang="en-US" dirty="0"/>
                  <a:t>, 2024 </a:t>
                </a:r>
              </a:p>
              <a:p>
                <a:pPr lvl="1"/>
                <a:r>
                  <a:rPr lang="en-US" dirty="0"/>
                  <a:t>Trade secrets make study of this subject difficult – cannot know details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  <a:blipFill>
                <a:blip r:embed="rId2"/>
                <a:stretch>
                  <a:fillRect l="-1217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suggests an </a:t>
                </a:r>
                <a:r>
                  <a:rPr lang="en-US" b="1" dirty="0"/>
                  <a:t>eigenvalue-eigenvector problem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Since the Euclidean norm of columns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S’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F9A16-7915-AE80-9AC2-2976FF364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9AFB-C61C-6762-36D2-35EEBAA9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Overview of Web Search</a:t>
            </a:r>
          </a:p>
        </p:txBody>
      </p:sp>
    </p:spTree>
    <p:extLst>
      <p:ext uri="{BB962C8B-B14F-4D97-AF65-F5344CB8AC3E}">
        <p14:creationId xmlns:p14="http://schemas.microsoft.com/office/powerpoint/2010/main" val="4087891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Directed 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</a:t>
            </a:r>
            <a:r>
              <a:rPr lang="en-US" b="1" dirty="0"/>
              <a:t>no symmetry!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links to pages with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A8BF-42BD-76B2-7C31-9A8DDF98D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CAF4-76CC-D732-44F7-A7AF3E72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Learning the Structure of the Web</a:t>
            </a:r>
          </a:p>
        </p:txBody>
      </p:sp>
    </p:spTree>
    <p:extLst>
      <p:ext uri="{BB962C8B-B14F-4D97-AF65-F5344CB8AC3E}">
        <p14:creationId xmlns:p14="http://schemas.microsoft.com/office/powerpoint/2010/main" val="102126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pPr lvl="1"/>
            <a:r>
              <a:rPr lang="en-US" dirty="0"/>
              <a:t>Web pages</a:t>
            </a:r>
          </a:p>
          <a:p>
            <a:pPr lvl="1"/>
            <a:r>
              <a:rPr lang="en-US" dirty="0"/>
              <a:t>Social networks  </a:t>
            </a:r>
          </a:p>
          <a:p>
            <a:pPr lvl="1"/>
            <a:r>
              <a:rPr lang="en-US" dirty="0"/>
              <a:t>Transportation networks</a:t>
            </a:r>
          </a:p>
          <a:p>
            <a:r>
              <a:rPr lang="en-US" dirty="0"/>
              <a:t>We assume the more central a web page is the more important it is as a search result</a:t>
            </a:r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</a:t>
            </a:r>
            <a:r>
              <a:rPr lang="en-US" dirty="0" err="1"/>
              <a:t>scocialogical</a:t>
            </a:r>
            <a:r>
              <a:rPr lang="en-US" dirty="0"/>
              <a:t>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proposed a measure of centrality of social networks   </a:t>
                </a:r>
              </a:p>
              <a:p>
                <a:r>
                  <a:rPr lang="en-US" sz="2800" dirty="0"/>
                  <a:t>Katz centrality computed from association matrix   </a:t>
                </a:r>
              </a:p>
              <a:p>
                <a:r>
                  <a:rPr lang="en-US" dirty="0"/>
                  <a:t>Katz centrality is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greater the centrality the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other pages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page’s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Markov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uses </a:t>
            </a:r>
            <a:r>
              <a:rPr lang="en-US" dirty="0">
                <a:hlinkClick r:id="rId2"/>
              </a:rPr>
              <a:t>multiple algorithms to rank search results </a:t>
            </a:r>
            <a:endParaRPr lang="en-US" dirty="0"/>
          </a:p>
          <a:p>
            <a:r>
              <a:rPr lang="en-US" b="1" dirty="0"/>
              <a:t>Dense</a:t>
            </a:r>
            <a:r>
              <a:rPr lang="en-US" dirty="0"/>
              <a:t> semantic search using embedding vectors from BERT family of algorithms</a:t>
            </a:r>
          </a:p>
          <a:p>
            <a:pPr lvl="1"/>
            <a:r>
              <a:rPr lang="en-US" dirty="0"/>
              <a:t>Search vector similarity between query and page embeddings  </a:t>
            </a:r>
          </a:p>
          <a:p>
            <a:r>
              <a:rPr lang="en-US" b="1" dirty="0"/>
              <a:t>Sparse </a:t>
            </a:r>
            <a:r>
              <a:rPr lang="en-US" dirty="0"/>
              <a:t>exact match search for key words </a:t>
            </a:r>
          </a:p>
          <a:p>
            <a:pPr lvl="1"/>
            <a:r>
              <a:rPr lang="en-US" dirty="0"/>
              <a:t>A sparse search over a fixed vocabulary with algorithms like </a:t>
            </a:r>
            <a:r>
              <a:rPr lang="en-US" b="1" dirty="0">
                <a:hlinkClick r:id="rId3"/>
              </a:rPr>
              <a:t>SPLADE</a:t>
            </a:r>
            <a:r>
              <a:rPr lang="en-US" dirty="0"/>
              <a:t>  </a:t>
            </a:r>
          </a:p>
          <a:p>
            <a:r>
              <a:rPr lang="en-US" dirty="0"/>
              <a:t>Vector search for </a:t>
            </a:r>
            <a:r>
              <a:rPr lang="en-US" b="1" dirty="0"/>
              <a:t>duplicate pages </a:t>
            </a:r>
          </a:p>
          <a:p>
            <a:r>
              <a:rPr lang="en-US" b="1" dirty="0"/>
              <a:t>Freshness</a:t>
            </a:r>
            <a:r>
              <a:rPr lang="en-US" dirty="0"/>
              <a:t> metrics to prioritize up to date information </a:t>
            </a:r>
          </a:p>
          <a:p>
            <a:r>
              <a:rPr lang="en-US" b="1" dirty="0">
                <a:hlinkClick r:id="rId4"/>
              </a:rPr>
              <a:t>Ranking algorithms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Multiple algorithms, including the famous </a:t>
            </a:r>
            <a:r>
              <a:rPr lang="en-US" b="1" dirty="0">
                <a:hlinkClick r:id="rId5"/>
              </a:rPr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These algorithms are common to the general </a:t>
            </a:r>
            <a:r>
              <a:rPr lang="en-US" b="1" dirty="0">
                <a:hlinkClick r:id="rId6"/>
              </a:rPr>
              <a:t>information </a:t>
            </a:r>
            <a:r>
              <a:rPr lang="en-US" b="1" dirty="0" err="1">
                <a:hlinkClick r:id="rId6"/>
              </a:rPr>
              <a:t>retrival</a:t>
            </a:r>
            <a:r>
              <a:rPr lang="en-US" b="1" dirty="0">
                <a:hlinkClick r:id="rId6"/>
              </a:rPr>
              <a:t> </a:t>
            </a:r>
            <a:r>
              <a:rPr lang="en-US" dirty="0"/>
              <a:t>problem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856DD-93DF-85D2-DF82-315AEA480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F674-1CE2-6467-C4B8-250691E2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Simple PageRank Algorithm</a:t>
            </a:r>
          </a:p>
        </p:txBody>
      </p:sp>
    </p:spTree>
    <p:extLst>
      <p:ext uri="{BB962C8B-B14F-4D97-AF65-F5344CB8AC3E}">
        <p14:creationId xmlns:p14="http://schemas.microsoft.com/office/powerpoint/2010/main" val="2277323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normalizes influence of out degree of page</a:t>
            </a:r>
          </a:p>
          <a:p>
            <a:pPr lvl="1"/>
            <a:r>
              <a:rPr lang="en-US" dirty="0"/>
              <a:t>Inverse out degree 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is its </a:t>
            </a:r>
            <a:r>
              <a:rPr lang="en-US" b="1" dirty="0"/>
              <a:t>PageRank</a:t>
            </a:r>
            <a:r>
              <a:rPr lang="en-US" sz="2800" b="1" dirty="0"/>
              <a:t> </a:t>
            </a:r>
          </a:p>
          <a:p>
            <a:r>
              <a:rPr lang="en-US" dirty="0"/>
              <a:t>Compute PageRank probabilities with a </a:t>
            </a:r>
            <a:r>
              <a:rPr lang="en-US" b="1" dirty="0"/>
              <a:t>Markov chain </a:t>
            </a:r>
            <a:r>
              <a:rPr lang="en-US" dirty="0"/>
              <a:t>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pPr lvl="1"/>
            <a:r>
              <a:rPr lang="en-US" dirty="0"/>
              <a:t>An efficient algorithm to find a </a:t>
            </a:r>
            <a:r>
              <a:rPr lang="en-US" b="1" dirty="0"/>
              <a:t>first eigenvector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23FD-4D21-1A74-DE60-69C29E8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9F0A06-B235-8706-8991-9158432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952217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3565-E4FA-6C23-9F24-1A807907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20EE14E-2982-6725-B3FA-0A3B8CA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0350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each column = 1, the total probability of making a transition to some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 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scale </a:t>
                </a:r>
                <a:r>
                  <a:rPr lang="en-US" dirty="0"/>
                  <a:t>by in </a:t>
                </a:r>
                <a:r>
                  <a:rPr lang="en-US" sz="2800" dirty="0"/>
                  <a:t>degree as starting probabilities, e.g. Kratz centrality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pitfalls in web search</a:t>
            </a:r>
          </a:p>
          <a:p>
            <a:r>
              <a:rPr lang="en-US" dirty="0"/>
              <a:t>Limited length query may not incorporate semantics and context</a:t>
            </a:r>
          </a:p>
          <a:p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Keywords can apply are not unique to a topic</a:t>
            </a:r>
          </a:p>
          <a:p>
            <a:pPr lvl="1"/>
            <a:r>
              <a:rPr lang="en-US" dirty="0"/>
              <a:t>Example: ‘Bank’ can refer to a </a:t>
            </a:r>
            <a:r>
              <a:rPr lang="en-US" i="1" dirty="0"/>
              <a:t>financial institution</a:t>
            </a:r>
            <a:r>
              <a:rPr lang="en-US" dirty="0"/>
              <a:t>, the </a:t>
            </a:r>
            <a:r>
              <a:rPr lang="en-US" i="1" dirty="0"/>
              <a:t>edge of river</a:t>
            </a:r>
            <a:r>
              <a:rPr lang="en-US" dirty="0"/>
              <a:t>, or the </a:t>
            </a:r>
            <a:r>
              <a:rPr lang="en-US" i="1" dirty="0"/>
              <a:t>trajectory of an aircraft  </a:t>
            </a:r>
          </a:p>
          <a:p>
            <a:r>
              <a:rPr lang="en-US" dirty="0"/>
              <a:t>Keywords have synonyms</a:t>
            </a:r>
          </a:p>
          <a:p>
            <a:pPr lvl="1"/>
            <a:r>
              <a:rPr lang="en-US" dirty="0"/>
              <a:t>Example of two queries with different key words but identical </a:t>
            </a:r>
            <a:r>
              <a:rPr lang="en-US" dirty="0" err="1"/>
              <a:t>symantics</a:t>
            </a:r>
            <a:r>
              <a:rPr lang="en-US" dirty="0"/>
              <a:t> </a:t>
            </a:r>
          </a:p>
          <a:p>
            <a:pPr marL="457200" lvl="1" indent="0" algn="ctr">
              <a:buNone/>
            </a:pPr>
            <a:r>
              <a:rPr lang="en-US" dirty="0"/>
              <a:t>“What has been the loss of </a:t>
            </a:r>
            <a:r>
              <a:rPr lang="en-US" b="1" dirty="0">
                <a:solidFill>
                  <a:srgbClr val="C00000"/>
                </a:solidFill>
              </a:rPr>
              <a:t>farm land </a:t>
            </a:r>
            <a:r>
              <a:rPr lang="en-US" dirty="0"/>
              <a:t>in the US in 2024”    </a:t>
            </a:r>
          </a:p>
          <a:p>
            <a:pPr marL="457200" lvl="1" indent="0" algn="ctr">
              <a:buNone/>
            </a:pPr>
            <a:r>
              <a:rPr lang="en-US" dirty="0"/>
              <a:t>“How many </a:t>
            </a:r>
            <a:r>
              <a:rPr lang="en-US" b="1" dirty="0">
                <a:solidFill>
                  <a:srgbClr val="C00000"/>
                </a:solidFill>
              </a:rPr>
              <a:t>cultivated acers </a:t>
            </a:r>
            <a:r>
              <a:rPr lang="en-US" dirty="0"/>
              <a:t>were lost in the US </a:t>
            </a:r>
            <a:r>
              <a:rPr lang="en-US" dirty="0" err="1"/>
              <a:t>durring</a:t>
            </a:r>
            <a:r>
              <a:rPr lang="en-US" dirty="0"/>
              <a:t> 2024”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F16A2-611B-F284-A685-48A7331AB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100A-73C8-FE3D-8E2F-EBC84274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3742907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61E3-28AE-AFFE-7D83-FBD21BA1E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can use importance weights</a:t>
                </a:r>
              </a:p>
              <a:p>
                <a:r>
                  <a:rPr lang="en-US" sz="2800" dirty="0"/>
                  <a:t>Simple PageRank normalizes adjacency matrix, by inverse out degree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Idea, weight by topic similarity 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similarity weight vector normalized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weighted PageRank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40F1616-21C3-2528-4F54-6254211E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Weights for PageRank</a:t>
            </a:r>
          </a:p>
        </p:txBody>
      </p:sp>
    </p:spTree>
    <p:extLst>
      <p:ext uri="{BB962C8B-B14F-4D97-AF65-F5344CB8AC3E}">
        <p14:creationId xmlns:p14="http://schemas.microsoft.com/office/powerpoint/2010/main" val="35514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6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1814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Markov process!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simple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a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 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b="1" dirty="0"/>
                  <a:t> from any page </a:t>
                </a:r>
              </a:p>
              <a:p>
                <a:pPr lvl="1"/>
                <a:r>
                  <a:rPr lang="en-US" dirty="0"/>
                  <a:t>Random surfer </a:t>
                </a:r>
                <a:r>
                  <a:rPr lang="en-US" b="1" dirty="0"/>
                  <a:t>explores the graph </a:t>
                </a:r>
                <a:r>
                  <a:rPr lang="en-US" dirty="0"/>
                  <a:t>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and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𝑃𝑎𝑔𝑒𝑅𝑎𝑛𝑘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Information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general information retrieval problem can apply to many </a:t>
            </a:r>
            <a:r>
              <a:rPr lang="en-US" dirty="0" err="1"/>
              <a:t>soltuions</a:t>
            </a:r>
            <a:endParaRPr lang="en-US" dirty="0"/>
          </a:p>
          <a:p>
            <a:r>
              <a:rPr lang="en-US" dirty="0"/>
              <a:t>Web search</a:t>
            </a:r>
          </a:p>
          <a:p>
            <a:r>
              <a:rPr lang="en-US" dirty="0"/>
              <a:t>Search of documents, medical, legal, technical, etc. </a:t>
            </a:r>
          </a:p>
          <a:p>
            <a:r>
              <a:rPr lang="en-US" dirty="0"/>
              <a:t>Question and response systems</a:t>
            </a:r>
          </a:p>
          <a:p>
            <a:r>
              <a:rPr lang="en-US" dirty="0"/>
              <a:t>Retrieval augmented generation (RAG)</a:t>
            </a:r>
          </a:p>
          <a:p>
            <a:r>
              <a:rPr lang="en-US" dirty="0"/>
              <a:t>Conversational assistance</a:t>
            </a:r>
          </a:p>
          <a:p>
            <a:r>
              <a:rPr lang="en-US" dirty="0"/>
              <a:t>Genomics research  </a:t>
            </a:r>
          </a:p>
          <a:p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6880262" y="3448081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934399" y="4893539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176035" y="3278357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10118694" y="5729714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7292840" y="4314133"/>
            <a:ext cx="604624" cy="94235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6095967" flipH="1">
            <a:off x="7221871" y="4766398"/>
            <a:ext cx="951055" cy="24553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4460009">
            <a:off x="7685906" y="2368825"/>
            <a:ext cx="1003107" cy="145710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648114" y="4327664"/>
            <a:ext cx="863899" cy="64440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9111945" y="4609966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1092018" flipH="1">
            <a:off x="8797371" y="2032861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20699005" flipH="1">
            <a:off x="8084111" y="946752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8277859" y="3086194"/>
            <a:ext cx="3130454" cy="3886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8178891" y="3648807"/>
            <a:ext cx="3673107" cy="2050698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19578622" flipH="1" flipV="1">
            <a:off x="8143491" y="2923772"/>
            <a:ext cx="839251" cy="2224414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9375261" y="3861022"/>
            <a:ext cx="1589709" cy="810506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7514599" flipH="1">
            <a:off x="9989835" y="5016194"/>
            <a:ext cx="806565" cy="977458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108213"/>
            <a:ext cx="6456988" cy="57105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the effect of adding a </a:t>
            </a:r>
            <a:r>
              <a:rPr lang="en-US" b="1" dirty="0"/>
              <a:t>spider trap </a:t>
            </a:r>
            <a:r>
              <a:rPr lang="en-US" dirty="0"/>
              <a:t>to the network</a:t>
            </a:r>
          </a:p>
          <a:p>
            <a:r>
              <a:rPr lang="en-US" dirty="0"/>
              <a:t>Nodes in the spider trap have no paths to other nodes.</a:t>
            </a:r>
          </a:p>
          <a:p>
            <a:r>
              <a:rPr lang="en-US" dirty="0"/>
              <a:t>Random surfer is trapped on these nodes</a:t>
            </a:r>
          </a:p>
          <a:p>
            <a:r>
              <a:rPr lang="en-US" dirty="0"/>
              <a:t>Effect is same as dead end </a:t>
            </a:r>
          </a:p>
          <a:p>
            <a:r>
              <a:rPr lang="en-US" dirty="0"/>
              <a:t>Use damped page rank to allow jumps out of trap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7891181" y="203598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4716397">
            <a:off x="9121998" y="1098069"/>
            <a:ext cx="891099" cy="134028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4915330" flipH="1">
            <a:off x="9718665" y="978474"/>
            <a:ext cx="2010460" cy="146851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0E38F8-180E-69CE-9602-54CFFE5BAB3B}"/>
              </a:ext>
            </a:extLst>
          </p:cNvPr>
          <p:cNvSpPr/>
          <p:nvPr/>
        </p:nvSpPr>
        <p:spPr>
          <a:xfrm>
            <a:off x="8844026" y="400121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39F6B-4156-4B79-4C33-1EBA3AE42093}"/>
              </a:ext>
            </a:extLst>
          </p:cNvPr>
          <p:cNvSpPr/>
          <p:nvPr/>
        </p:nvSpPr>
        <p:spPr>
          <a:xfrm>
            <a:off x="10118505" y="150175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8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17E59CB-3B03-65B5-6B1B-F6E2439AD156}"/>
              </a:ext>
            </a:extLst>
          </p:cNvPr>
          <p:cNvSpPr/>
          <p:nvPr/>
        </p:nvSpPr>
        <p:spPr>
          <a:xfrm rot="8822897" flipH="1">
            <a:off x="9175289" y="2726598"/>
            <a:ext cx="2237884" cy="76951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57E4D82-6302-A28E-A827-A42374A05304}"/>
              </a:ext>
            </a:extLst>
          </p:cNvPr>
          <p:cNvSpPr/>
          <p:nvPr/>
        </p:nvSpPr>
        <p:spPr>
          <a:xfrm rot="19189981">
            <a:off x="7803989" y="3430594"/>
            <a:ext cx="1575166" cy="125233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06BA9-5447-C8AA-731F-112D088A6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C456-2E12-40B6-10C5-2DBE82FF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+mn-lt"/>
              </a:rPr>
              <a:t>TrustRank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1016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Are all pages of equal importance in a search?  </a:t>
            </a:r>
          </a:p>
          <a:p>
            <a:r>
              <a:rPr lang="en-US" dirty="0"/>
              <a:t>No! </a:t>
            </a:r>
          </a:p>
          <a:p>
            <a:r>
              <a:rPr lang="en-US" dirty="0"/>
              <a:t>Some pages are more </a:t>
            </a:r>
            <a:r>
              <a:rPr lang="en-US" b="1" dirty="0"/>
              <a:t>trusted</a:t>
            </a:r>
          </a:p>
          <a:p>
            <a:pPr lvl="1"/>
            <a:r>
              <a:rPr lang="en-US" dirty="0"/>
              <a:t>Pages known to have </a:t>
            </a:r>
            <a:r>
              <a:rPr lang="en-US" b="1" dirty="0"/>
              <a:t>reliable content   </a:t>
            </a:r>
          </a:p>
          <a:p>
            <a:pPr lvl="1"/>
            <a:r>
              <a:rPr lang="en-US" dirty="0"/>
              <a:t>Pages with higher </a:t>
            </a:r>
            <a:r>
              <a:rPr lang="en-US" b="1"/>
              <a:t>topic relevance </a:t>
            </a:r>
            <a:r>
              <a:rPr lang="en-US"/>
              <a:t>to </a:t>
            </a:r>
            <a:r>
              <a:rPr lang="en-US" dirty="0"/>
              <a:t>query    </a:t>
            </a:r>
          </a:p>
          <a:p>
            <a:r>
              <a:rPr lang="en-US" dirty="0"/>
              <a:t>We want to weight our search to account for trust of page   </a:t>
            </a:r>
          </a:p>
          <a:p>
            <a:r>
              <a:rPr lang="en-US" dirty="0"/>
              <a:t>Leads to the </a:t>
            </a:r>
            <a:r>
              <a:rPr lang="en-US" b="1" dirty="0"/>
              <a:t>trust rank algorithm    </a:t>
            </a:r>
          </a:p>
          <a:p>
            <a:r>
              <a:rPr lang="en-US" dirty="0"/>
              <a:t>We can use the same algorithm for </a:t>
            </a:r>
            <a:r>
              <a:rPr lang="en-US" b="1" dirty="0"/>
              <a:t>topic relevance weights</a:t>
            </a:r>
            <a:endParaRPr lang="en-US" dirty="0"/>
          </a:p>
          <a:p>
            <a:pPr lvl="1"/>
            <a:r>
              <a:rPr lang="en-US" dirty="0"/>
              <a:t>From autoencoder, LLM, </a:t>
            </a:r>
            <a:r>
              <a:rPr lang="en-US" dirty="0" err="1"/>
              <a:t>etc</a:t>
            </a:r>
            <a:r>
              <a:rPr lang="en-US" dirty="0"/>
              <a:t> 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79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Consider an example with high trust pages   </a:t>
                </a:r>
              </a:p>
              <a:p>
                <a:r>
                  <a:rPr lang="en-US" dirty="0"/>
                  <a:t>The adjacency matrix does not exhibit any weights for pages: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  <p:bldP spid="10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Higher trust pages have higher jump probability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 r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How do we construct the trust weights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High trust pages have high trust weights </a:t>
                </a:r>
              </a:p>
              <a:p>
                <a:r>
                  <a:rPr lang="en-US" dirty="0"/>
                  <a:t>But, high trust pages must split the trust between out links</a:t>
                </a:r>
              </a:p>
              <a:p>
                <a:r>
                  <a:rPr lang="en-US" dirty="0"/>
                  <a:t>In other words, we </a:t>
                </a:r>
                <a:r>
                  <a:rPr lang="en-US" b="1" dirty="0"/>
                  <a:t>distribute trust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Web SPAM </a:t>
            </a:r>
            <a:r>
              <a:rPr lang="en-US" dirty="0"/>
              <a:t>is a significant problem for search engines  </a:t>
            </a:r>
          </a:p>
          <a:p>
            <a:r>
              <a:rPr lang="en-US" dirty="0"/>
              <a:t>Owners of web pages want to artificially boost the importance</a:t>
            </a:r>
          </a:p>
          <a:p>
            <a:r>
              <a:rPr lang="en-US" dirty="0"/>
              <a:t>So called </a:t>
            </a:r>
            <a:r>
              <a:rPr lang="en-US" b="1" dirty="0"/>
              <a:t>search engine optimization (SOE) </a:t>
            </a:r>
            <a:r>
              <a:rPr lang="en-US" dirty="0"/>
              <a:t>is employed to boost page importance</a:t>
            </a:r>
          </a:p>
          <a:p>
            <a:r>
              <a:rPr lang="en-US" dirty="0"/>
              <a:t>This leads to </a:t>
            </a:r>
            <a:r>
              <a:rPr lang="en-US" b="1" dirty="0"/>
              <a:t>web SPAM! </a:t>
            </a:r>
            <a:r>
              <a:rPr lang="en-US" dirty="0"/>
              <a:t>   </a:t>
            </a:r>
          </a:p>
          <a:p>
            <a:r>
              <a:rPr lang="en-US" dirty="0"/>
              <a:t>Owner of page creates other pages linked to page and uses accessible pages like social media to boost importance  </a:t>
            </a:r>
            <a:r>
              <a:rPr lang="en-US" b="1" dirty="0"/>
              <a:t>  </a:t>
            </a:r>
          </a:p>
          <a:p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60" y="4274325"/>
            <a:ext cx="5610826" cy="2534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2BE98-9BA7-AFEA-39EF-150D0A66A2B4}"/>
              </a:ext>
            </a:extLst>
          </p:cNvPr>
          <p:cNvSpPr txBox="1"/>
          <p:nvPr/>
        </p:nvSpPr>
        <p:spPr>
          <a:xfrm>
            <a:off x="8555666" y="5365898"/>
            <a:ext cx="275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3"/>
              </a:rPr>
              <a:t>Leskovec</a:t>
            </a:r>
            <a:r>
              <a:rPr lang="en-US" dirty="0">
                <a:hlinkClick r:id="rId3"/>
              </a:rPr>
              <a:t> and </a:t>
            </a:r>
            <a:r>
              <a:rPr lang="en-US" dirty="0" err="1">
                <a:hlinkClick r:id="rId3"/>
              </a:rPr>
              <a:t>Kanatsoulis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Standford</a:t>
            </a:r>
            <a:r>
              <a:rPr lang="en-US" dirty="0">
                <a:hlinkClick r:id="rId3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Web SPAM </a:t>
                </a:r>
                <a:r>
                  <a:rPr lang="en-US" dirty="0"/>
                  <a:t>is a significant problem for search engines</a:t>
                </a:r>
              </a:p>
              <a:p>
                <a:r>
                  <a:rPr lang="en-US" dirty="0"/>
                  <a:t>Consider a web segment with 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 pages total</a:t>
                </a:r>
              </a:p>
              <a:p>
                <a:pPr lvl="1"/>
                <a:r>
                  <a:rPr lang="en-US" i="1" dirty="0"/>
                  <a:t>M</a:t>
                </a:r>
                <a:r>
                  <a:rPr lang="en-US" dirty="0"/>
                  <a:t> pages owned by </a:t>
                </a:r>
                <a:r>
                  <a:rPr lang="en-US" dirty="0" err="1"/>
                  <a:t>spamer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contributed by accessible pages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of target page, </a:t>
                </a:r>
                <a:r>
                  <a:rPr lang="en-US" i="1" dirty="0"/>
                  <a:t>t</a:t>
                </a:r>
                <a:endParaRPr lang="en-US" dirty="0"/>
              </a:p>
              <a:p>
                <a:r>
                  <a:rPr lang="en-US" dirty="0"/>
                  <a:t>Rank of owned page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Rank of page </a:t>
                </a:r>
                <a:r>
                  <a:rPr lang="en-US" i="1" dirty="0"/>
                  <a:t>t</a:t>
                </a:r>
                <a:r>
                  <a:rPr lang="en-US" dirty="0"/>
                  <a:t>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=0.85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=3.6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, a </a:t>
                </a:r>
                <a:r>
                  <a:rPr lang="en-US" b="1" dirty="0"/>
                  <a:t>multiplier effect!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  <a:blipFill>
                <a:blip r:embed="rId2"/>
                <a:stretch>
                  <a:fillRect l="-1067" t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B9092A-787D-F426-9A6F-5AFE8FA66152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Trust rank </a:t>
                </a:r>
                <a:r>
                  <a:rPr lang="en-US" dirty="0"/>
                  <a:t>can reduce the effect of web SPAM</a:t>
                </a:r>
              </a:p>
              <a:p>
                <a:r>
                  <a:rPr lang="en-US" dirty="0"/>
                  <a:t>Give higher trust to pages with known content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Same trust rank algorithm as before,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both prevent SPAM and boost relevance of search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  <a:blipFill>
                <a:blip r:embed="rId2"/>
                <a:stretch>
                  <a:fillRect l="-980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C0EC46E-64AC-4F52-937D-9DFE0C00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182637-CFA8-6AC2-4A29-5DCC8A9F1398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EE0CE-062E-DCC9-5EF1-B8996CF2A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5039-CB78-E7EB-45F9-267591A7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250267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about the role of LLMs   </a:t>
            </a:r>
          </a:p>
          <a:p>
            <a:r>
              <a:rPr lang="en-US" dirty="0"/>
              <a:t>Use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This is the problem MapReduce was developed for!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AD25-BE96-B03F-9CB2-D602DCC4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Hubs and Authorities, the 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612752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readers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pPr lvl="1"/>
            <a:r>
              <a:rPr lang="en-US" b="1" dirty="0"/>
              <a:t>Measure of trust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pPr lvl="1"/>
            <a:r>
              <a:rPr lang="en-US" b="1" dirty="0"/>
              <a:t>Measure of trust 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courses</a:t>
            </a:r>
          </a:p>
          <a:p>
            <a:pPr lvl="1"/>
            <a:r>
              <a:rPr lang="en-US" dirty="0"/>
              <a:t>Course pages are the authorizes, containing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multiplicative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</a:t>
                </a:r>
                <a:r>
                  <a:rPr lang="en-US" b="1" dirty="0"/>
                  <a:t>normalize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to have unit Euclidean norm</a:t>
                </a:r>
                <a:r>
                  <a:rPr lang="en-US" dirty="0"/>
                  <a:t>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simplify</a:t>
                </a:r>
              </a:p>
              <a:p>
                <a:r>
                  <a:rPr lang="en-US" dirty="0"/>
                  <a:t>Notice that algorithm </a:t>
                </a:r>
                <a:r>
                  <a:rPr lang="en-US" b="1" dirty="0"/>
                  <a:t>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46EE-D836-21EC-AB43-6A09FA18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FFEA-8D78-5804-7625-64FBC28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Components of Document Similarity Search Systems</a:t>
            </a:r>
          </a:p>
        </p:txBody>
      </p:sp>
    </p:spTree>
    <p:extLst>
      <p:ext uri="{BB962C8B-B14F-4D97-AF65-F5344CB8AC3E}">
        <p14:creationId xmlns:p14="http://schemas.microsoft.com/office/powerpoint/2010/main" val="205107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Document search systems have a number of key components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Documents are </a:t>
            </a:r>
            <a:r>
              <a:rPr lang="en-US" b="1" dirty="0"/>
              <a:t>sharded</a:t>
            </a:r>
            <a:r>
              <a:rPr lang="en-US" dirty="0"/>
              <a:t> into smaller chunks that can be processed</a:t>
            </a:r>
          </a:p>
          <a:p>
            <a:pPr lvl="1"/>
            <a:r>
              <a:rPr lang="en-US" dirty="0"/>
              <a:t>Performance of embedding models degrades for long text strings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shards to </a:t>
            </a:r>
            <a:r>
              <a:rPr lang="en-US" b="1" dirty="0"/>
              <a:t>embedding vectors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embedding vectors in database and </a:t>
            </a:r>
            <a:r>
              <a:rPr lang="en-US" b="1" dirty="0"/>
              <a:t>key-value pairs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Embed queries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b="1" dirty="0"/>
              <a:t>vector NN search </a:t>
            </a:r>
            <a:r>
              <a:rPr lang="en-US" dirty="0"/>
              <a:t>for responses to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Rank responses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Components of a Document Search System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23627</TotalTime>
  <Words>4359</Words>
  <Application>Microsoft Office PowerPoint</Application>
  <PresentationFormat>Widescreen</PresentationFormat>
  <Paragraphs>641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Office Theme</vt:lpstr>
      <vt:lpstr>CSCI E-96 Data Mining, Exploration and Discovery Networks and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Information Retrieval </vt:lpstr>
      <vt:lpstr>Introduction to Web Searching</vt:lpstr>
      <vt:lpstr>Components of Document Similarity Search Systems</vt:lpstr>
      <vt:lpstr>Components of a Document Search System</vt:lpstr>
      <vt:lpstr>Document Vector Similarity Search</vt:lpstr>
      <vt:lpstr>Text embeddings</vt:lpstr>
      <vt:lpstr>Image embeddings</vt:lpstr>
      <vt:lpstr>BERT Models for Text Embedding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Overview of Web Search</vt:lpstr>
      <vt:lpstr>Searching on the Web</vt:lpstr>
      <vt:lpstr>Searching on the Web</vt:lpstr>
      <vt:lpstr>Searching on the Web</vt:lpstr>
      <vt:lpstr>Learning the Structure of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Simple PageRank Algorithm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Damped PageRank</vt:lpstr>
      <vt:lpstr>Weights for PageRank</vt:lpstr>
      <vt:lpstr>Damped PageRank</vt:lpstr>
      <vt:lpstr>Damped PageRank</vt:lpstr>
      <vt:lpstr>Damped PageRank </vt:lpstr>
      <vt:lpstr>Damped PageRank</vt:lpstr>
      <vt:lpstr>Damped PageRank</vt:lpstr>
      <vt:lpstr>Damped PageRank</vt:lpstr>
      <vt:lpstr>Damped Page Rank</vt:lpstr>
      <vt:lpstr>TrustRank</vt:lpstr>
      <vt:lpstr>Trust Rank</vt:lpstr>
      <vt:lpstr>Trust Rank</vt:lpstr>
      <vt:lpstr>Trust Rank</vt:lpstr>
      <vt:lpstr>Trust Rank</vt:lpstr>
      <vt:lpstr>Trust Rank</vt:lpstr>
      <vt:lpstr>Trust Rank</vt:lpstr>
      <vt:lpstr>Trust Rank</vt:lpstr>
      <vt:lpstr>Scaling PageRank</vt:lpstr>
      <vt:lpstr>Scaling PageRank</vt:lpstr>
      <vt:lpstr>Scaling PageRank</vt:lpstr>
      <vt:lpstr>Hubs and Authorities, the HITS Algorithm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637</cp:revision>
  <cp:lastPrinted>2019-10-02T16:41:34Z</cp:lastPrinted>
  <dcterms:created xsi:type="dcterms:W3CDTF">2019-05-23T01:52:03Z</dcterms:created>
  <dcterms:modified xsi:type="dcterms:W3CDTF">2025-07-16T03:04:52Z</dcterms:modified>
</cp:coreProperties>
</file>