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2"/>
  </p:notesMasterIdLst>
  <p:sldIdLst>
    <p:sldId id="275" r:id="rId3"/>
    <p:sldId id="716" r:id="rId4"/>
    <p:sldId id="634" r:id="rId5"/>
    <p:sldId id="677" r:id="rId6"/>
    <p:sldId id="723" r:id="rId7"/>
    <p:sldId id="722" r:id="rId8"/>
    <p:sldId id="717" r:id="rId9"/>
    <p:sldId id="676" r:id="rId10"/>
    <p:sldId id="726" r:id="rId11"/>
    <p:sldId id="729" r:id="rId12"/>
    <p:sldId id="730" r:id="rId13"/>
    <p:sldId id="731" r:id="rId14"/>
    <p:sldId id="732" r:id="rId15"/>
    <p:sldId id="696" r:id="rId16"/>
    <p:sldId id="658" r:id="rId17"/>
    <p:sldId id="643" r:id="rId18"/>
    <p:sldId id="636" r:id="rId19"/>
    <p:sldId id="733" r:id="rId20"/>
    <p:sldId id="698" r:id="rId21"/>
    <p:sldId id="650" r:id="rId22"/>
    <p:sldId id="727" r:id="rId23"/>
    <p:sldId id="649" r:id="rId24"/>
    <p:sldId id="728" r:id="rId25"/>
    <p:sldId id="651" r:id="rId26"/>
    <p:sldId id="652" r:id="rId27"/>
    <p:sldId id="653" r:id="rId28"/>
    <p:sldId id="655" r:id="rId29"/>
    <p:sldId id="656" r:id="rId30"/>
    <p:sldId id="654" r:id="rId31"/>
    <p:sldId id="657" r:id="rId32"/>
    <p:sldId id="734" r:id="rId33"/>
    <p:sldId id="690" r:id="rId34"/>
    <p:sldId id="697" r:id="rId35"/>
    <p:sldId id="691" r:id="rId36"/>
    <p:sldId id="692" r:id="rId37"/>
    <p:sldId id="693" r:id="rId38"/>
    <p:sldId id="694" r:id="rId39"/>
    <p:sldId id="695" r:id="rId40"/>
    <p:sldId id="699" r:id="rId41"/>
    <p:sldId id="704" r:id="rId42"/>
    <p:sldId id="700" r:id="rId43"/>
    <p:sldId id="701" r:id="rId44"/>
    <p:sldId id="702" r:id="rId45"/>
    <p:sldId id="703" r:id="rId46"/>
    <p:sldId id="648" r:id="rId47"/>
    <p:sldId id="662" r:id="rId48"/>
    <p:sldId id="663" r:id="rId49"/>
    <p:sldId id="665" r:id="rId50"/>
    <p:sldId id="66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8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1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97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05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3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469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9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37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5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11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18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83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0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290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48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6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583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92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0711.0189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523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 dissimilarity matrix contains the differences between each case </a:t>
            </a:r>
            <a:r>
              <a:rPr lang="en-US" i="1" dirty="0">
                <a:latin typeface="+mn-lt"/>
              </a:rPr>
              <a:t>x</a:t>
            </a:r>
            <a:r>
              <a:rPr lang="en-US" i="1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 and every other case </a:t>
            </a:r>
            <a:r>
              <a:rPr lang="en-US" i="1" dirty="0" err="1">
                <a:latin typeface="+mn-lt"/>
              </a:rPr>
              <a:t>x’</a:t>
            </a:r>
            <a:r>
              <a:rPr lang="en-US" i="1" baseline="-25000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</a:t>
            </a:r>
            <a:r>
              <a:rPr lang="en-US" i="1" dirty="0">
                <a:latin typeface="+mn-lt"/>
              </a:rPr>
              <a:t> d(x</a:t>
            </a:r>
            <a:r>
              <a:rPr lang="en-US" i="1" baseline="-25000" dirty="0">
                <a:latin typeface="+mn-lt"/>
              </a:rPr>
              <a:t>i</a:t>
            </a:r>
            <a:r>
              <a:rPr lang="en-US" i="1" dirty="0">
                <a:latin typeface="+mn-lt"/>
              </a:rPr>
              <a:t>, </a:t>
            </a:r>
            <a:r>
              <a:rPr lang="en-US" i="1" dirty="0" err="1">
                <a:latin typeface="+mn-lt"/>
              </a:rPr>
              <a:t>x’</a:t>
            </a:r>
            <a:r>
              <a:rPr lang="en-US" i="1" baseline="-25000" dirty="0" err="1">
                <a:latin typeface="+mn-lt"/>
              </a:rPr>
              <a:t>i</a:t>
            </a:r>
            <a:r>
              <a:rPr lang="en-US" i="1" dirty="0">
                <a:latin typeface="+mn-lt"/>
              </a:rPr>
              <a:t>)</a:t>
            </a:r>
            <a:endParaRPr lang="en-US" sz="2800" i="1" baseline="-25000" dirty="0">
              <a:latin typeface="+mn-lt"/>
            </a:endParaRPr>
          </a:p>
          <a:p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  <a:p>
            <a:r>
              <a:rPr lang="en-US" dirty="0">
                <a:latin typeface="+mn-lt"/>
              </a:rPr>
              <a:t>In many practical situations only need measure for closest neighbors   </a:t>
            </a:r>
          </a:p>
          <a:p>
            <a:pPr lvl="1"/>
            <a:r>
              <a:rPr lang="en-US" dirty="0">
                <a:latin typeface="+mn-lt"/>
              </a:rPr>
              <a:t>Construct graph of </a:t>
            </a:r>
            <a:r>
              <a:rPr lang="en-US" b="1" dirty="0">
                <a:latin typeface="+mn-lt"/>
              </a:rPr>
              <a:t>nearest neighbors     </a:t>
            </a:r>
          </a:p>
          <a:p>
            <a:pPr lvl="1"/>
            <a:r>
              <a:rPr lang="en-US" dirty="0">
                <a:latin typeface="+mn-lt"/>
              </a:rPr>
              <a:t>Only compute and store measure for edges between nearest neighbors    </a:t>
            </a:r>
          </a:p>
          <a:p>
            <a:r>
              <a:rPr lang="en-US" dirty="0">
                <a:latin typeface="+mn-lt"/>
              </a:rPr>
              <a:t>Ways to define nearest neighbor      </a:t>
            </a:r>
          </a:p>
          <a:p>
            <a:pPr lvl="1"/>
            <a:r>
              <a:rPr lang="en-US" dirty="0">
                <a:latin typeface="+mn-lt"/>
              </a:rPr>
              <a:t>Neighbors within radius </a:t>
            </a:r>
            <a:r>
              <a:rPr lang="en-US" b="1" dirty="0">
                <a:latin typeface="+mn-lt"/>
              </a:rPr>
              <a:t>r</a:t>
            </a:r>
          </a:p>
          <a:p>
            <a:pPr lvl="1"/>
            <a:r>
              <a:rPr lang="en-US" dirty="0">
                <a:latin typeface="+mn-lt"/>
              </a:rPr>
              <a:t>Nearest </a:t>
            </a:r>
            <a:r>
              <a:rPr lang="en-US" b="1" dirty="0">
                <a:latin typeface="+mn-lt"/>
              </a:rPr>
              <a:t>k </a:t>
            </a:r>
            <a:r>
              <a:rPr lang="en-US" dirty="0">
                <a:latin typeface="+mn-lt"/>
              </a:rPr>
              <a:t>neighbors     </a:t>
            </a:r>
            <a:endParaRPr lang="en-US" b="1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936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48DED-98F8-A31E-5342-F683E842C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362" y="1398559"/>
            <a:ext cx="5263486" cy="5379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/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Nearest neighbors within a fixed radius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Need to select a radius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Connectivity increases with radius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𝑠𝑝𝑎𝑠𝑒𝑟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𝑐𝑜𝑚𝑝𝑢𝑡𝑎𝑡𝑖𝑜𝑛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𝑚𝑒𝑚𝑜𝑟𝑦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𝑑𝑖𝑠𝑐𝑜𝑛𝑛𝑒𝑐𝑡𝑒𝑑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blipFill>
                <a:blip r:embed="rId4"/>
                <a:stretch>
                  <a:fillRect l="-1965" t="-1549" r="-4367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9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/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Nearest neighbors within a fixed number of neighbors, </a:t>
                </a:r>
                <a:r>
                  <a:rPr lang="en-US" sz="2800" i="1" dirty="0"/>
                  <a:t>k</a:t>
                </a:r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Need to select </a:t>
                </a:r>
                <a:r>
                  <a:rPr lang="en-US" sz="2800" i="1" dirty="0"/>
                  <a:t>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Connectivity increases with </a:t>
                </a:r>
                <a:r>
                  <a:rPr lang="en-US" sz="2800" i="1" dirty="0"/>
                  <a:t>k</a:t>
                </a:r>
                <a:r>
                  <a:rPr lang="en-US" sz="2800" dirty="0"/>
                  <a:t>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𝑠𝑝𝑎𝑠𝑒𝑟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𝑐𝑜𝑚𝑝𝑢𝑡𝑎𝑡𝑖𝑜𝑛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𝑚𝑒𝑚𝑜𝑟𝑦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No disconnected graphs!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blipFill>
                <a:blip r:embed="rId3"/>
                <a:stretch>
                  <a:fillRect l="-1965" t="-1549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97319D1-4DCF-AFF0-425A-78BBDE86D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349" y="1319284"/>
            <a:ext cx="5225962" cy="54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Afinity</a:t>
            </a:r>
            <a:r>
              <a:rPr lang="en-US" sz="4400" dirty="0"/>
              <a:t>-Based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5801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many situations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</a:t>
            </a:r>
          </a:p>
          <a:p>
            <a:pPr lvl="1"/>
            <a:r>
              <a:rPr lang="en-US" dirty="0">
                <a:latin typeface="+mn-lt"/>
              </a:rPr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15073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dirty="0">
                <a:latin typeface="+mn-lt"/>
              </a:rPr>
              <a:t>No need to specify number of clusters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b="1" dirty="0">
                <a:latin typeface="+mn-lt"/>
              </a:rPr>
              <a:t>Responsibility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r(</a:t>
            </a:r>
            <a:r>
              <a:rPr lang="en-US" i="1" dirty="0" err="1">
                <a:latin typeface="+mn-lt"/>
              </a:rPr>
              <a:t>i,k</a:t>
            </a:r>
            <a:r>
              <a:rPr lang="en-US" i="1" dirty="0">
                <a:latin typeface="+mn-lt"/>
              </a:rPr>
              <a:t>),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of sample</a:t>
            </a:r>
            <a:r>
              <a:rPr lang="en-US" i="1" dirty="0">
                <a:latin typeface="+mn-lt"/>
              </a:rPr>
              <a:t> k </a:t>
            </a:r>
            <a:r>
              <a:rPr lang="en-US" dirty="0">
                <a:latin typeface="+mn-lt"/>
              </a:rPr>
              <a:t>to be the </a:t>
            </a:r>
            <a:r>
              <a:rPr lang="en-US" b="1" dirty="0">
                <a:latin typeface="+mn-lt"/>
              </a:rPr>
              <a:t>exemplar </a:t>
            </a:r>
            <a:r>
              <a:rPr lang="en-US" dirty="0">
                <a:latin typeface="+mn-lt"/>
              </a:rPr>
              <a:t>of sample </a:t>
            </a:r>
            <a:r>
              <a:rPr lang="en-US" i="1" dirty="0" err="1">
                <a:latin typeface="+mn-lt"/>
              </a:rPr>
              <a:t>i</a:t>
            </a:r>
            <a:endParaRPr lang="en-US" dirty="0">
              <a:latin typeface="+mn-lt"/>
            </a:endParaRPr>
          </a:p>
          <a:p>
            <a:pPr lvl="1"/>
            <a:r>
              <a:rPr lang="en-US" b="1" dirty="0">
                <a:latin typeface="+mn-lt"/>
              </a:rPr>
              <a:t>Availability, </a:t>
            </a:r>
            <a:r>
              <a:rPr lang="en-US" i="1" dirty="0">
                <a:latin typeface="+mn-lt"/>
              </a:rPr>
              <a:t>a(</a:t>
            </a:r>
            <a:r>
              <a:rPr lang="en-US" i="1" dirty="0" err="1">
                <a:latin typeface="+mn-lt"/>
              </a:rPr>
              <a:t>i,k</a:t>
            </a:r>
            <a:r>
              <a:rPr lang="en-US" i="1" dirty="0">
                <a:latin typeface="+mn-lt"/>
              </a:rPr>
              <a:t>), </a:t>
            </a:r>
            <a:r>
              <a:rPr lang="en-US" dirty="0">
                <a:latin typeface="+mn-lt"/>
              </a:rPr>
              <a:t>of sample </a:t>
            </a:r>
            <a:r>
              <a:rPr lang="en-US" i="1" dirty="0">
                <a:latin typeface="+mn-lt"/>
              </a:rPr>
              <a:t>k </a:t>
            </a:r>
            <a:r>
              <a:rPr lang="en-US" dirty="0">
                <a:latin typeface="+mn-lt"/>
              </a:rPr>
              <a:t>to be a member of cluster with exemplar </a:t>
            </a:r>
            <a:r>
              <a:rPr lang="en-US" i="1" dirty="0" err="1">
                <a:latin typeface="+mn-lt"/>
              </a:rPr>
              <a:t>i</a:t>
            </a:r>
            <a:endParaRPr lang="en-US" i="1" dirty="0">
              <a:latin typeface="+mn-lt"/>
            </a:endParaRPr>
          </a:p>
          <a:p>
            <a:r>
              <a:rPr lang="en-US" sz="2400" dirty="0">
                <a:latin typeface="+mn-lt"/>
              </a:rPr>
              <a:t>Exemplar p</a:t>
            </a:r>
            <a:r>
              <a:rPr lang="en-US" dirty="0">
                <a:latin typeface="+mn-lt"/>
              </a:rPr>
              <a:t>oints are central nodes on a </a:t>
            </a:r>
            <a:r>
              <a:rPr lang="en-US" b="1" dirty="0">
                <a:latin typeface="+mn-lt"/>
              </a:rPr>
              <a:t>graph component</a:t>
            </a:r>
          </a:p>
          <a:p>
            <a:pPr lvl="1"/>
            <a:r>
              <a:rPr lang="en-US" dirty="0">
                <a:latin typeface="+mn-lt"/>
              </a:rPr>
              <a:t>Graph components have no edges between them </a:t>
            </a:r>
          </a:p>
          <a:p>
            <a:pPr lvl="1"/>
            <a:r>
              <a:rPr lang="en-US" dirty="0">
                <a:latin typeface="+mn-lt"/>
              </a:rPr>
              <a:t>Samples in component are connected to the exemplars by undirected edges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For the affinity clustering algorithm, graph nodes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to node</a:t>
                </a:r>
                <a:r>
                  <a:rPr lang="en-US" i="1" dirty="0">
                    <a:latin typeface="+mn-lt"/>
                  </a:rPr>
                  <a:t> k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to node</a:t>
                </a:r>
                <a:r>
                  <a:rPr lang="en-US" i="1" dirty="0">
                    <a:latin typeface="+mn-lt"/>
                  </a:rPr>
                  <a:t> k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Density-Based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6373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 proposed,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05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Clustering in High Dimensions and</a:t>
            </a:r>
            <a:br>
              <a:rPr lang="en-US" sz="4400" dirty="0"/>
            </a:br>
            <a:r>
              <a:rPr lang="en-US" sz="4400" dirty="0">
                <a:latin typeface="Script MT Bold" panose="03040602040607080904" pitchFamily="66" charset="0"/>
              </a:rPr>
              <a:t>The Curse of Dimensionality!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9310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r>
              <a:rPr lang="en-US" dirty="0">
                <a:latin typeface="+mn-lt"/>
              </a:rPr>
              <a:t>DBSCAN still in use today</a:t>
            </a:r>
          </a:p>
          <a:p>
            <a:r>
              <a:rPr lang="en-US" dirty="0">
                <a:latin typeface="+mn-lt"/>
              </a:rPr>
              <a:t>Many variations created</a:t>
            </a:r>
          </a:p>
          <a:p>
            <a:r>
              <a:rPr lang="en-US" dirty="0">
                <a:latin typeface="+mn-lt"/>
              </a:rPr>
              <a:t>DBSCAN scales to out of memory dataset size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DBSCAN finds a </a:t>
            </a:r>
            <a:r>
              <a:rPr lang="en-US" b="1" dirty="0">
                <a:latin typeface="+mn-lt"/>
              </a:rPr>
              <a:t>graph of nearest neighbors</a:t>
            </a:r>
          </a:p>
          <a:p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r>
              <a:rPr lang="en-US" dirty="0">
                <a:latin typeface="+mn-lt"/>
              </a:rPr>
              <a:t>Graph edge is bidirectional if both points are core</a:t>
            </a:r>
          </a:p>
          <a:p>
            <a:r>
              <a:rPr lang="en-US" dirty="0">
                <a:latin typeface="+mn-lt"/>
              </a:rPr>
              <a:t>Graph edges from core to reachable non-core point are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528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DBSCAN algorithm</a:t>
            </a:r>
          </a:p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not reachable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614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656095"/>
            <a:ext cx="6387899" cy="6085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undirected edge</a:t>
            </a:r>
          </a:p>
          <a:p>
            <a:r>
              <a:rPr lang="en-US" dirty="0">
                <a:latin typeface="+mn-lt"/>
              </a:rPr>
              <a:t>If point is non-core, connect with directed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r>
              <a:rPr lang="en-US" dirty="0">
                <a:latin typeface="+mn-lt"/>
              </a:rPr>
              <a:t>Result is a graph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overcome the limitations of DBSCAN?</a:t>
            </a:r>
          </a:p>
          <a:p>
            <a:r>
              <a:rPr lang="en-US" dirty="0">
                <a:latin typeface="+mn-lt"/>
              </a:rPr>
              <a:t>Optimized for uniform density clusters</a:t>
            </a:r>
          </a:p>
          <a:p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two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Core distance </a:t>
                </a:r>
                <a:r>
                  <a:rPr lang="en-US" dirty="0">
                    <a:latin typeface="+mn-lt"/>
                  </a:rPr>
                  <a:t>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Reachability distance </a:t>
                </a:r>
                <a:r>
                  <a:rPr lang="en-US" dirty="0">
                    <a:latin typeface="+mn-lt"/>
                  </a:rPr>
                  <a:t>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90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dendrogram</a:t>
            </a:r>
          </a:p>
          <a:p>
            <a:r>
              <a:rPr lang="en-US" dirty="0">
                <a:latin typeface="+mn-lt"/>
              </a:rPr>
              <a:t>The reachability plot (bottom) shows the path distances in the dendrogram</a:t>
            </a: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Spectral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162039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83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  <a:br>
              <a:rPr lang="en-US" sz="4000" dirty="0">
                <a:latin typeface="+mn-lt"/>
                <a:cs typeface="Segoe UI" panose="020B0502040204020203" pitchFamily="34" charset="0"/>
              </a:rPr>
            </a:b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is a </a:t>
                </a:r>
                <a:r>
                  <a:rPr lang="en-US" sz="2800" b="1" dirty="0">
                    <a:cs typeface="Segoe UI" panose="020B0502040204020203" pitchFamily="34" charset="0"/>
                  </a:rPr>
                  <a:t>matrix factorization </a:t>
                </a:r>
                <a:r>
                  <a:rPr lang="en-US" sz="2800" dirty="0">
                    <a:cs typeface="Segoe UI" panose="020B0502040204020203" pitchFamily="34" charset="0"/>
                  </a:rPr>
                  <a:t>method 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i="1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Factorize the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matrix of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eigenvectors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diagonal matrix with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400" dirty="0">
                    <a:cs typeface="Segoe UI" panose="020B0502040204020203" pitchFamily="34" charset="0"/>
                  </a:rPr>
                  <a:t>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define the </a:t>
                </a:r>
                <a:r>
                  <a:rPr lang="en-US" sz="2400" b="1" dirty="0">
                    <a:cs typeface="Segoe UI" panose="020B0502040204020203" pitchFamily="34" charset="0"/>
                  </a:rPr>
                  <a:t>spectrum </a:t>
                </a:r>
                <a:r>
                  <a:rPr lang="en-US" sz="2400" dirty="0">
                    <a:cs typeface="Segoe UI" panose="020B0502040204020203" pitchFamily="34" charset="0"/>
                  </a:rPr>
                  <a:t>of the matrix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 </a:t>
                </a:r>
                <a:r>
                  <a:rPr lang="en-US" sz="2800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transforms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cs typeface="Segoe UI" panose="020B0502040204020203" pitchFamily="34" charset="0"/>
                  </a:rPr>
                  <a:t> to a new coordinate system  </a:t>
                </a:r>
              </a:p>
              <a:p>
                <a:pPr lvl="1"/>
                <a:r>
                  <a:rPr lang="en-US" sz="2400" b="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orthogonal basis of the coordinate system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scaling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onto the basis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projected components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have no dependency in the orthogonal coordinate system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  <a:blipFill>
                <a:blip r:embed="rId2"/>
                <a:stretch>
                  <a:fillRect l="-1058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6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:r>
                  <a:rPr lang="en-US" sz="2800" i="1" dirty="0">
                    <a:cs typeface="Segoe UI" panose="020B0502040204020203" pitchFamily="34" charset="0"/>
                  </a:rPr>
                  <a:t>A:</a:t>
                </a: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Then, an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eigenvalue,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𝝀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</a:t>
                </a:r>
                <a:r>
                  <a:rPr lang="en-US" sz="2800" dirty="0">
                    <a:cs typeface="Segoe UI" panose="020B0502040204020203" pitchFamily="34" charset="0"/>
                  </a:rPr>
                  <a:t>  and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eigenvector,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𝒙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 </a:t>
                </a:r>
                <a:r>
                  <a:rPr lang="en-US" sz="2800" dirty="0">
                    <a:cs typeface="Segoe UI" panose="020B0502040204020203" pitchFamily="34" charset="0"/>
                  </a:rPr>
                  <a:t>of </a:t>
                </a:r>
                <a:r>
                  <a:rPr lang="en-US" sz="2800" i="1" dirty="0"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cs typeface="Segoe UI" panose="020B0502040204020203" pitchFamily="34" charset="0"/>
                  </a:rPr>
                  <a:t> have the property: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  <a:blipFill>
                <a:blip r:embed="rId2"/>
                <a:stretch>
                  <a:fillRect l="-1058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30" y="2652320"/>
            <a:ext cx="4475709" cy="2267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8" y="5603534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6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80" y="283708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4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90847"/>
            <a:ext cx="11525250" cy="548493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cs typeface="Segoe UI" panose="020B0502040204020203" pitchFamily="34" charset="0"/>
              </a:rPr>
              <a:t>Eigenvalues</a:t>
            </a:r>
            <a:r>
              <a:rPr lang="en-US" sz="2800" dirty="0"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cs typeface="Segoe UI" panose="020B0502040204020203" pitchFamily="34" charset="0"/>
              </a:rPr>
              <a:t>determinant</a:t>
            </a:r>
            <a:r>
              <a:rPr lang="en-US" sz="2800" dirty="0"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96" y="283306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796" y="4004750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1337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5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1223"/>
            <a:ext cx="11525250" cy="53945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 </a:t>
            </a:r>
            <a:r>
              <a:rPr lang="en-US" sz="2800" b="1" dirty="0"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568" y="3317869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54" y="3888936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4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59957"/>
            <a:ext cx="11525250" cy="54158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l: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</a:t>
            </a:r>
            <a:r>
              <a:rPr lang="en-US" dirty="0">
                <a:cs typeface="Segoe UI" panose="020B0502040204020203" pitchFamily="34" charset="0"/>
              </a:rPr>
              <a:t>left</a:t>
            </a:r>
            <a:r>
              <a:rPr lang="en-US" sz="2800" dirty="0">
                <a:cs typeface="Segoe UI" panose="020B0502040204020203" pitchFamily="34" charset="0"/>
              </a:rPr>
              <a:t> eigenvector is to the </a:t>
            </a:r>
            <a:r>
              <a:rPr lang="en-US" dirty="0">
                <a:cs typeface="Segoe UI" panose="020B0502040204020203" pitchFamily="34" charset="0"/>
              </a:rPr>
              <a:t>left</a:t>
            </a:r>
            <a:r>
              <a:rPr lang="en-US" sz="2800" dirty="0">
                <a:cs typeface="Segoe UI" panose="020B0502040204020203" pitchFamily="34" charset="0"/>
              </a:rPr>
              <a:t>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599" y="2739177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22" y="3363339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788" y="4180520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of any eigenvector is constrained to 1.0: </a:t>
            </a: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20" y="238647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952" y="5581270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Construct the </a:t>
            </a:r>
            <a:r>
              <a:rPr lang="en-US" b="1" dirty="0">
                <a:latin typeface="+mn-lt"/>
              </a:rPr>
              <a:t>graph of the samples</a:t>
            </a:r>
          </a:p>
          <a:p>
            <a:pPr lvl="1"/>
            <a:r>
              <a:rPr lang="en-US" dirty="0">
                <a:latin typeface="+mn-lt"/>
              </a:rPr>
              <a:t>Fully connected graph </a:t>
            </a:r>
          </a:p>
          <a:p>
            <a:pPr lvl="1"/>
            <a:r>
              <a:rPr lang="en-US" dirty="0">
                <a:latin typeface="+mn-lt"/>
              </a:rPr>
              <a:t>K-nearest-neighbor graph </a:t>
            </a:r>
          </a:p>
          <a:p>
            <a:pPr lvl="1"/>
            <a:r>
              <a:rPr lang="en-US" dirty="0">
                <a:latin typeface="+mn-lt"/>
              </a:rPr>
              <a:t>For node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 node j can be a nearest neighbor, but the reverse need not be true  </a:t>
            </a:r>
          </a:p>
          <a:p>
            <a:pPr lvl="1"/>
            <a:r>
              <a:rPr lang="en-US" dirty="0">
                <a:latin typeface="+mn-lt"/>
              </a:rPr>
              <a:t>Generally use symmetric nearest neighbors  </a:t>
            </a:r>
          </a:p>
          <a:p>
            <a:r>
              <a:rPr lang="en-US" dirty="0">
                <a:latin typeface="+mn-lt"/>
              </a:rPr>
              <a:t> The edges are undirected and weighted  </a:t>
            </a:r>
          </a:p>
          <a:p>
            <a:pPr lvl="1"/>
            <a:r>
              <a:rPr lang="en-US" dirty="0">
                <a:latin typeface="+mn-lt"/>
              </a:rPr>
              <a:t>Weights are the similarity of between the samples     </a:t>
            </a:r>
          </a:p>
          <a:p>
            <a:r>
              <a:rPr lang="en-US" dirty="0">
                <a:latin typeface="+mn-lt"/>
              </a:rPr>
              <a:t>The weighted association matrix is constructed </a:t>
            </a:r>
          </a:p>
          <a:p>
            <a:pPr lvl="1"/>
            <a:r>
              <a:rPr lang="en-US" dirty="0">
                <a:latin typeface="+mn-lt"/>
              </a:rPr>
              <a:t>Full matrix for fully connected graph </a:t>
            </a:r>
          </a:p>
          <a:p>
            <a:pPr lvl="1"/>
            <a:r>
              <a:rPr lang="en-US" dirty="0">
                <a:latin typeface="+mn-lt"/>
              </a:rPr>
              <a:t>Sparse matrix for nearest-neighbor graph – faster algorithm! </a:t>
            </a:r>
          </a:p>
          <a:p>
            <a:pPr lvl="1"/>
            <a:r>
              <a:rPr lang="en-US" dirty="0">
                <a:latin typeface="+mn-lt"/>
              </a:rPr>
              <a:t>Need not be symmetric  </a:t>
            </a:r>
          </a:p>
        </p:txBody>
      </p:sp>
    </p:spTree>
    <p:extLst>
      <p:ext uri="{BB962C8B-B14F-4D97-AF65-F5344CB8AC3E}">
        <p14:creationId xmlns:p14="http://schemas.microsoft.com/office/powerpoint/2010/main" val="38049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n-dimensional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1077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4D421C-B98F-4F57-B2CC-5DA80E108DCA}"/>
              </a:ext>
            </a:extLst>
          </p:cNvPr>
          <p:cNvCxnSpPr>
            <a:cxnSpLocks/>
          </p:cNvCxnSpPr>
          <p:nvPr/>
        </p:nvCxnSpPr>
        <p:spPr>
          <a:xfrm>
            <a:off x="685898" y="2081508"/>
            <a:ext cx="1154066" cy="1789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50148" y="896079"/>
            <a:ext cx="6508476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Start with samples  </a:t>
            </a:r>
          </a:p>
          <a:p>
            <a:r>
              <a:rPr lang="en-US" dirty="0">
                <a:latin typeface="+mn-lt"/>
              </a:rPr>
              <a:t>Construct graph </a:t>
            </a:r>
          </a:p>
          <a:p>
            <a:pPr lvl="1"/>
            <a:r>
              <a:rPr lang="en-US" dirty="0">
                <a:latin typeface="+mn-lt"/>
              </a:rPr>
              <a:t>3-nearest-neighbors in this case </a:t>
            </a:r>
          </a:p>
          <a:p>
            <a:pPr lvl="1"/>
            <a:r>
              <a:rPr lang="en-US" dirty="0">
                <a:latin typeface="+mn-lt"/>
              </a:rPr>
              <a:t>Need not be reciprocal </a:t>
            </a:r>
          </a:p>
          <a:p>
            <a:pPr lvl="1"/>
            <a:r>
              <a:rPr lang="en-US" dirty="0">
                <a:latin typeface="+mn-lt"/>
              </a:rPr>
              <a:t>Use undirected edges</a:t>
            </a:r>
          </a:p>
          <a:p>
            <a:pPr lvl="1"/>
            <a:r>
              <a:rPr lang="en-US" dirty="0">
                <a:latin typeface="+mn-lt"/>
              </a:rPr>
              <a:t>Edge weights are similarity </a:t>
            </a:r>
          </a:p>
          <a:p>
            <a:r>
              <a:rPr lang="en-US" dirty="0">
                <a:latin typeface="+mn-lt"/>
              </a:rPr>
              <a:t>Association matrix constructed from graph </a:t>
            </a:r>
          </a:p>
          <a:p>
            <a:pPr lvl="1"/>
            <a:r>
              <a:rPr lang="en-US" dirty="0">
                <a:latin typeface="+mn-lt"/>
              </a:rPr>
              <a:t>Weighted by similarity between points</a:t>
            </a:r>
          </a:p>
          <a:p>
            <a:r>
              <a:rPr lang="en-US" dirty="0">
                <a:latin typeface="+mn-lt"/>
              </a:rPr>
              <a:t>Compute graph Laplacian </a:t>
            </a:r>
          </a:p>
          <a:p>
            <a:r>
              <a:rPr lang="en-US" dirty="0">
                <a:latin typeface="+mn-lt"/>
              </a:rPr>
              <a:t>Perform clustering on eigenvectors of graph Laplacian to partition graph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8A190B-B202-422A-89B8-6F7261719F1C}"/>
              </a:ext>
            </a:extLst>
          </p:cNvPr>
          <p:cNvSpPr/>
          <p:nvPr/>
        </p:nvSpPr>
        <p:spPr>
          <a:xfrm>
            <a:off x="594539" y="1993345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9F88FF-9850-4E7F-B467-A9FC1F7E6E7F}"/>
              </a:ext>
            </a:extLst>
          </p:cNvPr>
          <p:cNvSpPr/>
          <p:nvPr/>
        </p:nvSpPr>
        <p:spPr>
          <a:xfrm>
            <a:off x="1748605" y="2172328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FA0E56-FB83-46A7-8FBA-7DD99C125C1F}"/>
              </a:ext>
            </a:extLst>
          </p:cNvPr>
          <p:cNvSpPr/>
          <p:nvPr/>
        </p:nvSpPr>
        <p:spPr>
          <a:xfrm>
            <a:off x="980092" y="395120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55A26-478F-4BE5-89AF-AAFC8ECEEF9B}"/>
              </a:ext>
            </a:extLst>
          </p:cNvPr>
          <p:cNvSpPr/>
          <p:nvPr/>
        </p:nvSpPr>
        <p:spPr>
          <a:xfrm>
            <a:off x="1655208" y="340057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E40EF4-15FC-4B3D-84E2-F25AEC708349}"/>
              </a:ext>
            </a:extLst>
          </p:cNvPr>
          <p:cNvSpPr/>
          <p:nvPr/>
        </p:nvSpPr>
        <p:spPr>
          <a:xfrm>
            <a:off x="2075214" y="277530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BFEDF8-7036-4147-96EE-0D4149411B94}"/>
              </a:ext>
            </a:extLst>
          </p:cNvPr>
          <p:cNvSpPr/>
          <p:nvPr/>
        </p:nvSpPr>
        <p:spPr>
          <a:xfrm>
            <a:off x="2994030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BE48A6-C0C7-43D0-B95D-4CC35CF114E2}"/>
              </a:ext>
            </a:extLst>
          </p:cNvPr>
          <p:cNvSpPr/>
          <p:nvPr/>
        </p:nvSpPr>
        <p:spPr>
          <a:xfrm>
            <a:off x="3202251" y="257608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7739B5-6F7E-4BB9-A7BB-FB60C9823460}"/>
              </a:ext>
            </a:extLst>
          </p:cNvPr>
          <p:cNvSpPr/>
          <p:nvPr/>
        </p:nvSpPr>
        <p:spPr>
          <a:xfrm>
            <a:off x="3988778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998D9-0328-4637-BDE5-D30BF625EA70}"/>
              </a:ext>
            </a:extLst>
          </p:cNvPr>
          <p:cNvSpPr/>
          <p:nvPr/>
        </p:nvSpPr>
        <p:spPr>
          <a:xfrm>
            <a:off x="4014608" y="304178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1A9DE0-DC4C-446A-8304-1BD6003C9A95}"/>
              </a:ext>
            </a:extLst>
          </p:cNvPr>
          <p:cNvSpPr/>
          <p:nvPr/>
        </p:nvSpPr>
        <p:spPr>
          <a:xfrm>
            <a:off x="4668999" y="239843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69E07-D5BA-41DB-A638-EFD084E75FF0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685898" y="2171000"/>
            <a:ext cx="1389316" cy="693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E619F0-327B-4383-A59F-C05C33D4A8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1811168" y="2952959"/>
            <a:ext cx="355405" cy="473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C228DD-DB29-41D1-8E5F-B1B96349F92C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136052" y="3552215"/>
            <a:ext cx="545914" cy="4250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357AF-FE44-4BCF-B761-7AAEA1C3CC3A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1904565" y="2323966"/>
            <a:ext cx="262008" cy="451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B365D4-57D5-4282-963A-D47C57672EC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21297" y="2144983"/>
            <a:ext cx="1060669" cy="1281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7DF2EA-B0D3-4B8A-974B-3EAC576552A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931323" y="1941781"/>
            <a:ext cx="1062707" cy="319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09DC46-7CBB-4787-93AA-B4A9D63546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57932" y="2664917"/>
            <a:ext cx="944319" cy="199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8CEE78-FBDD-4074-8168-5AFA9DB293F7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071451" y="2323966"/>
            <a:ext cx="703912" cy="1627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567B11-0D0D-4156-89A7-16DAA1FA187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1071451" y="2926942"/>
            <a:ext cx="1030521" cy="10242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A5093A-52C2-40EC-8B8E-0E7395D2FE41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3358211" y="2727727"/>
            <a:ext cx="656397" cy="402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CD1EC-471C-4898-B21E-CAB746ED8E21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3085389" y="2030608"/>
            <a:ext cx="208221" cy="54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EF8E58-A7D2-4062-893F-1D575800AB63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4080137" y="2030608"/>
            <a:ext cx="25830" cy="10111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27C3E1-AA2E-4352-8AAE-70E59EC9E409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170568" y="2561040"/>
            <a:ext cx="616548" cy="5067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F70BFB-1512-4F20-8D1B-5D098CF9381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144738" y="2004591"/>
            <a:ext cx="577777" cy="404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96BE56-3AEA-4289-A29C-18AB052A783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176748" y="1941781"/>
            <a:ext cx="8120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9393F8-AE33-4F39-AEBB-2C2B1DD720C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84969" y="2472213"/>
            <a:ext cx="1310788" cy="192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EC305C-0145-4BBB-B3E3-ED97309238FD}"/>
              </a:ext>
            </a:extLst>
          </p:cNvPr>
          <p:cNvCxnSpPr>
            <a:cxnSpLocks/>
          </p:cNvCxnSpPr>
          <p:nvPr/>
        </p:nvCxnSpPr>
        <p:spPr>
          <a:xfrm>
            <a:off x="2290118" y="1425844"/>
            <a:ext cx="723659" cy="2271673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9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Compute </a:t>
                </a:r>
                <a:r>
                  <a:rPr lang="en-US" b="1" dirty="0">
                    <a:latin typeface="+mn-lt"/>
                  </a:rPr>
                  <a:t>graph Laplacian  </a:t>
                </a:r>
              </a:p>
              <a:p>
                <a:r>
                  <a:rPr lang="en-US" dirty="0">
                    <a:latin typeface="+mn-lt"/>
                  </a:rPr>
                  <a:t>Several possible definitions of graph Laplacian  </a:t>
                </a:r>
              </a:p>
              <a:p>
                <a:r>
                  <a:rPr lang="en-US" dirty="0">
                    <a:latin typeface="+mn-lt"/>
                  </a:rPr>
                  <a:t>Starting with weighted association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, compute the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of out degree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unnormalized graph Laplacian: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Alternatively, the normalized graph Laplacian: </a:t>
                </a:r>
              </a:p>
              <a:p>
                <a:pPr marL="0" indent="0">
                  <a:buNone/>
                </a:pPr>
                <a:endParaRPr lang="en-US" sz="1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53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Factor the graph Laplacian  </a:t>
                </a:r>
              </a:p>
              <a:p>
                <a:r>
                  <a:rPr lang="en-US" dirty="0">
                    <a:latin typeface="+mn-lt"/>
                  </a:rPr>
                  <a:t>Apply </a:t>
                </a:r>
                <a:r>
                  <a:rPr lang="en-US" dirty="0" err="1">
                    <a:latin typeface="+mn-lt"/>
                  </a:rPr>
                  <a:t>eigendecomposition</a:t>
                </a:r>
                <a:r>
                  <a:rPr lang="en-US" dirty="0">
                    <a:latin typeface="+mn-lt"/>
                  </a:rPr>
                  <a:t> to the graph Laplacian: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</a:rPr>
                  <a:t>For a single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+mn-lt"/>
                  </a:rPr>
                  <a:t>, and eigenvector,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+mn-lt"/>
                  </a:rPr>
                  <a:t>, we can write the relationship: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eigenvalues and eigenvectors of the graph Laplacian have some important properties (skipping proofs)   </a:t>
                </a:r>
              </a:p>
              <a:p>
                <a:pPr lvl="1"/>
                <a:r>
                  <a:rPr lang="en-US" dirty="0">
                    <a:latin typeface="+mn-lt"/>
                  </a:rPr>
                  <a:t>The row sum are zero,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𝑜𝑤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a </a:t>
                </a:r>
                <a:r>
                  <a:rPr lang="en-US" b="1" dirty="0">
                    <a:latin typeface="+mn-lt"/>
                  </a:rPr>
                  <a:t>single graph component </a:t>
                </a:r>
                <a:r>
                  <a:rPr lang="en-US" dirty="0">
                    <a:latin typeface="+mn-lt"/>
                  </a:rPr>
                  <a:t>the smallest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the corresponding eigenvector is all 1’,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1, 1, …, 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sz="170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700">
                    <a:latin typeface="+mn-lt"/>
                  </a:rPr>
                  <a:t>For </a:t>
                </a:r>
                <a:r>
                  <a:rPr lang="en-US" sz="1700" dirty="0">
                    <a:latin typeface="+mn-lt"/>
                  </a:rPr>
                  <a:t>a comprehensive treatment of graph partitioning and the graph Laplacian, see</a:t>
                </a:r>
                <a:r>
                  <a:rPr lang="en-US" sz="1700" dirty="0">
                    <a:latin typeface="+mn-lt"/>
                    <a:hlinkClick r:id="rId3"/>
                  </a:rPr>
                  <a:t> Networks, second edition, Newman, Oxford, 2019</a:t>
                </a:r>
                <a:endParaRPr lang="en-US" sz="17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4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2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using the graph Laplacian</a:t>
                </a:r>
              </a:p>
              <a:p>
                <a:r>
                  <a:rPr lang="en-US" dirty="0">
                    <a:latin typeface="+mn-lt"/>
                  </a:rPr>
                  <a:t>We want to cut the graph to minimize the sum of weights of the cuts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𝑐𝑜𝑚𝑝𝑜𝑛𝑒𝑛𝑡𝑠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node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can rewrite the first relationship for a single cut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Rearranging terms and using matrix form we find: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6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and find clusters   </a:t>
                </a:r>
              </a:p>
              <a:p>
                <a:r>
                  <a:rPr lang="en-US" dirty="0">
                    <a:latin typeface="+mn-lt"/>
                  </a:rPr>
                  <a:t>This relation is in the form of an </a:t>
                </a:r>
                <a:r>
                  <a:rPr lang="en-US" dirty="0" err="1">
                    <a:latin typeface="+mn-lt"/>
                  </a:rPr>
                  <a:t>eigendecomposition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From this factorization,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are eigenvectors!</a:t>
                </a:r>
              </a:p>
              <a:p>
                <a:r>
                  <a:rPr lang="en-US" dirty="0">
                    <a:latin typeface="+mn-lt"/>
                  </a:rPr>
                  <a:t>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defines cuts in the network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+mn-lt"/>
                  </a:rPr>
                  <a:t> cuts </a:t>
                </a:r>
              </a:p>
              <a:p>
                <a:pPr lvl="1"/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eigenvectors corresponding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smallest nonzero eigenvalues  </a:t>
                </a:r>
              </a:p>
              <a:p>
                <a:pPr lvl="1"/>
                <a:r>
                  <a:rPr lang="en-US" dirty="0">
                    <a:latin typeface="+mn-lt"/>
                  </a:rPr>
                  <a:t>Apply clustering algorithm to the eigenvectors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example; k-means applied to the eigenvectors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4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Spectral clustering </a:t>
            </a:r>
            <a:r>
              <a:rPr lang="en-US" dirty="0">
                <a:latin typeface="+mn-lt"/>
              </a:rPr>
              <a:t>is a graph-based state of the art clustering method</a:t>
            </a:r>
          </a:p>
          <a:p>
            <a:r>
              <a:rPr lang="en-US" dirty="0">
                <a:latin typeface="+mn-lt"/>
              </a:rPr>
              <a:t>Spectral clustering follows these steps: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 the association matrix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the graph Laplacian from the association matrix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Factor the graph Laplacian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the graph by k eigenvectors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Apply clustering algorithm to eigenvectors</a:t>
            </a:r>
          </a:p>
          <a:p>
            <a:r>
              <a:rPr lang="en-US" dirty="0">
                <a:latin typeface="+mn-lt"/>
              </a:rPr>
              <a:t>In summary, spectral clustering constructs clusters on the orthogonal projection of the Laplacian matrix   </a:t>
            </a:r>
          </a:p>
          <a:p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For a rigorous introduction to spectral clustering see </a:t>
            </a:r>
            <a:r>
              <a:rPr lang="en-US" sz="2400" dirty="0">
                <a:latin typeface="+mn-lt"/>
                <a:hlinkClick r:id="rId3"/>
              </a:rPr>
              <a:t>this tutorial article by von </a:t>
            </a:r>
            <a:r>
              <a:rPr lang="en-US" sz="2400" dirty="0" err="1">
                <a:latin typeface="+mn-lt"/>
                <a:hlinkClick r:id="rId3"/>
              </a:rPr>
              <a:t>Luxburg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91407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4508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69767" r="-868" b="-402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53913" r="-97077" b="-5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53913" r="-868" b="-5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converge to the same size in a high dimensional space  </a:t>
            </a:r>
          </a:p>
          <a:p>
            <a:r>
              <a:rPr lang="en-US" sz="2800" dirty="0">
                <a:latin typeface="+mn-lt"/>
              </a:rPr>
              <a:t>The choice of metric does not help </a:t>
            </a:r>
          </a:p>
          <a:p>
            <a:pPr lvl="1"/>
            <a:r>
              <a:rPr lang="en-US" b="1" dirty="0">
                <a:latin typeface="+mn-lt"/>
              </a:rPr>
              <a:t>All distances are the same in high dimensions!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</p:txBody>
      </p:sp>
    </p:spTree>
    <p:extLst>
      <p:ext uri="{BB962C8B-B14F-4D97-AF65-F5344CB8AC3E}">
        <p14:creationId xmlns:p14="http://schemas.microsoft.com/office/powerpoint/2010/main" val="39208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sz="2800" dirty="0">
                <a:latin typeface="+mn-lt"/>
              </a:rPr>
              <a:t>PCA is a linear projection</a:t>
            </a:r>
          </a:p>
          <a:p>
            <a:r>
              <a:rPr lang="en-US" dirty="0">
                <a:latin typeface="+mn-lt"/>
              </a:rPr>
              <a:t>Several families of alternatives  </a:t>
            </a:r>
          </a:p>
          <a:p>
            <a:pPr lvl="1"/>
            <a:r>
              <a:rPr lang="en-US" dirty="0">
                <a:latin typeface="+mn-lt"/>
              </a:rPr>
              <a:t>Subspace clustering</a:t>
            </a:r>
          </a:p>
          <a:p>
            <a:pPr lvl="1"/>
            <a:r>
              <a:rPr lang="en-US" dirty="0">
                <a:latin typeface="+mn-lt"/>
              </a:rPr>
              <a:t>Random projection   </a:t>
            </a:r>
          </a:p>
          <a:p>
            <a:pPr lvl="1"/>
            <a:r>
              <a:rPr lang="en-US" dirty="0">
                <a:latin typeface="+mn-lt"/>
              </a:rPr>
              <a:t>Manifold learning 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3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Graph-Based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5273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Based Clustering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cluster models use a graph to model relationships    </a:t>
            </a:r>
          </a:p>
          <a:p>
            <a:r>
              <a:rPr lang="en-US" dirty="0">
                <a:latin typeface="+mn-lt"/>
              </a:rPr>
              <a:t>A graph is constructed for the distance or similarity relationships </a:t>
            </a:r>
          </a:p>
          <a:p>
            <a:pPr lvl="1"/>
            <a:r>
              <a:rPr lang="en-US" dirty="0">
                <a:latin typeface="+mn-lt"/>
              </a:rPr>
              <a:t>Observations (samples) are nodes </a:t>
            </a:r>
          </a:p>
          <a:p>
            <a:pPr lvl="1"/>
            <a:r>
              <a:rPr lang="en-US" dirty="0">
                <a:latin typeface="+mn-lt"/>
              </a:rPr>
              <a:t>Edges connect samples</a:t>
            </a:r>
          </a:p>
          <a:p>
            <a:pPr lvl="1"/>
            <a:r>
              <a:rPr lang="en-US" dirty="0">
                <a:latin typeface="+mn-lt"/>
              </a:rPr>
              <a:t>Edge weights are distance or similarity </a:t>
            </a:r>
          </a:p>
          <a:p>
            <a:r>
              <a:rPr lang="en-US" dirty="0">
                <a:latin typeface="+mn-lt"/>
              </a:rPr>
              <a:t>Relationships on the graph are used to separate data into clusters </a:t>
            </a:r>
          </a:p>
          <a:p>
            <a:r>
              <a:rPr lang="en-US" dirty="0">
                <a:latin typeface="+mn-lt"/>
              </a:rPr>
              <a:t> Several commonly used classes of clustering algorithms are graph-based</a:t>
            </a:r>
          </a:p>
          <a:p>
            <a:pPr lvl="1"/>
            <a:r>
              <a:rPr lang="en-US" dirty="0">
                <a:latin typeface="+mn-lt"/>
              </a:rPr>
              <a:t>Hierarchical </a:t>
            </a:r>
          </a:p>
          <a:p>
            <a:pPr lvl="1"/>
            <a:r>
              <a:rPr lang="en-US" dirty="0">
                <a:latin typeface="+mn-lt"/>
              </a:rPr>
              <a:t>Affinity clustering</a:t>
            </a:r>
          </a:p>
          <a:p>
            <a:pPr lvl="1"/>
            <a:r>
              <a:rPr lang="en-US" dirty="0">
                <a:latin typeface="+mn-lt"/>
              </a:rPr>
              <a:t>Density clustering </a:t>
            </a:r>
          </a:p>
          <a:p>
            <a:pPr lvl="1"/>
            <a:r>
              <a:rPr lang="en-US" dirty="0">
                <a:latin typeface="+mn-lt"/>
              </a:rPr>
              <a:t>Spectral clustering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  <a:endParaRPr lang="en-US" sz="2800" i="1" baseline="-250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dense </a:t>
                </a:r>
                <a:r>
                  <a:rPr lang="en-US" b="1" dirty="0">
                    <a:latin typeface="+mn-lt"/>
                  </a:rPr>
                  <a:t>computationally intensive </a:t>
                </a:r>
                <a:r>
                  <a:rPr lang="en-US" dirty="0">
                    <a:latin typeface="+mn-lt"/>
                  </a:rPr>
                  <a:t>and </a:t>
                </a:r>
                <a:r>
                  <a:rPr lang="en-US" b="1" dirty="0">
                    <a:latin typeface="+mn-lt"/>
                  </a:rPr>
                  <a:t>memory intensive representation: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How can we do better?    </a:t>
                </a:r>
              </a:p>
              <a:p>
                <a:r>
                  <a:rPr lang="en-US" b="1" dirty="0">
                    <a:latin typeface="+mn-lt"/>
                  </a:rPr>
                  <a:t>Use a sparse graph representation!</a:t>
                </a:r>
              </a:p>
              <a:p>
                <a:pPr marL="0" indent="0">
                  <a:buNone/>
                </a:pPr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  <a:blipFill>
                <a:blip r:embed="rId3"/>
                <a:stretch>
                  <a:fillRect l="-1111" t="-1876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21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18780</TotalTime>
  <Words>2892</Words>
  <Application>Microsoft Office PowerPoint</Application>
  <PresentationFormat>Widescreen</PresentationFormat>
  <Paragraphs>476</Paragraphs>
  <Slides>49</Slides>
  <Notes>36</Notes>
  <HiddenSlides>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Courier New</vt:lpstr>
      <vt:lpstr>Script MT Bold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Clustering Models</vt:lpstr>
      <vt:lpstr>Clustering in High Dimensions and The Curse of Dimensionality!</vt:lpstr>
      <vt:lpstr>What Could Possibly Go Wrong? Curse of Dimensionality!</vt:lpstr>
      <vt:lpstr>What Could Possibly Go Wrong? Curse of Dimensionality</vt:lpstr>
      <vt:lpstr>What Could Possibly Go Wrong? Curse of Dimensionality</vt:lpstr>
      <vt:lpstr>What Could Possibly Go Wrong? Curse of Dimensionality</vt:lpstr>
      <vt:lpstr>Graph-Based Clustering Models</vt:lpstr>
      <vt:lpstr>Graph Based Clustering Models </vt:lpstr>
      <vt:lpstr>Scaling distance and similarity measures</vt:lpstr>
      <vt:lpstr>Scaling distance and similarity measures</vt:lpstr>
      <vt:lpstr>Scaling distance and similarity measures</vt:lpstr>
      <vt:lpstr>Scaling distance and similarity measures</vt:lpstr>
      <vt:lpstr>Afinity-Based Clustering Models</vt:lpstr>
      <vt:lpstr>Affinity Clustering </vt:lpstr>
      <vt:lpstr>Affinity Clustering </vt:lpstr>
      <vt:lpstr>Affinity Clustering </vt:lpstr>
      <vt:lpstr>Affinity Clustering </vt:lpstr>
      <vt:lpstr>Density-Based Clustering Models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Spectral Clustering Models</vt:lpstr>
      <vt:lpstr>Review of Eigenvalues and Eigenvectors </vt:lpstr>
      <vt:lpstr>Review of Eigenvalues and Eigenvectors</vt:lpstr>
      <vt:lpstr>Review of Eigenvalues and Eigenvectors</vt:lpstr>
      <vt:lpstr>Review of Eigenvalues</vt:lpstr>
      <vt:lpstr>Review of Eigenvalues and Eigenvectors</vt:lpstr>
      <vt:lpstr>Review of Eigenvalues and Eigenvectors</vt:lpstr>
      <vt:lpstr>Review of Eigenvalues and Eigenvectors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755</cp:revision>
  <dcterms:created xsi:type="dcterms:W3CDTF">2020-07-25T22:15:22Z</dcterms:created>
  <dcterms:modified xsi:type="dcterms:W3CDTF">2023-07-17T02:18:43Z</dcterms:modified>
</cp:coreProperties>
</file>