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52"/>
  </p:notesMasterIdLst>
  <p:sldIdLst>
    <p:sldId id="275" r:id="rId3"/>
    <p:sldId id="716" r:id="rId4"/>
    <p:sldId id="634" r:id="rId5"/>
    <p:sldId id="677" r:id="rId6"/>
    <p:sldId id="723" r:id="rId7"/>
    <p:sldId id="722" r:id="rId8"/>
    <p:sldId id="717" r:id="rId9"/>
    <p:sldId id="676" r:id="rId10"/>
    <p:sldId id="726" r:id="rId11"/>
    <p:sldId id="729" r:id="rId12"/>
    <p:sldId id="730" r:id="rId13"/>
    <p:sldId id="731" r:id="rId14"/>
    <p:sldId id="732" r:id="rId15"/>
    <p:sldId id="696" r:id="rId16"/>
    <p:sldId id="658" r:id="rId17"/>
    <p:sldId id="643" r:id="rId18"/>
    <p:sldId id="636" r:id="rId19"/>
    <p:sldId id="733" r:id="rId20"/>
    <p:sldId id="698" r:id="rId21"/>
    <p:sldId id="650" r:id="rId22"/>
    <p:sldId id="727" r:id="rId23"/>
    <p:sldId id="649" r:id="rId24"/>
    <p:sldId id="728" r:id="rId25"/>
    <p:sldId id="651" r:id="rId26"/>
    <p:sldId id="652" r:id="rId27"/>
    <p:sldId id="653" r:id="rId28"/>
    <p:sldId id="655" r:id="rId29"/>
    <p:sldId id="656" r:id="rId30"/>
    <p:sldId id="654" r:id="rId31"/>
    <p:sldId id="657" r:id="rId32"/>
    <p:sldId id="734" r:id="rId33"/>
    <p:sldId id="690" r:id="rId34"/>
    <p:sldId id="697" r:id="rId35"/>
    <p:sldId id="691" r:id="rId36"/>
    <p:sldId id="692" r:id="rId37"/>
    <p:sldId id="693" r:id="rId38"/>
    <p:sldId id="694" r:id="rId39"/>
    <p:sldId id="695" r:id="rId40"/>
    <p:sldId id="699" r:id="rId41"/>
    <p:sldId id="704" r:id="rId42"/>
    <p:sldId id="700" r:id="rId43"/>
    <p:sldId id="701" r:id="rId44"/>
    <p:sldId id="702" r:id="rId45"/>
    <p:sldId id="703" r:id="rId46"/>
    <p:sldId id="648" r:id="rId47"/>
    <p:sldId id="662" r:id="rId48"/>
    <p:sldId id="663" r:id="rId49"/>
    <p:sldId id="665" r:id="rId50"/>
    <p:sldId id="66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14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68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32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79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9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1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99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1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49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974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15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570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462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206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2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862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97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166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052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031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469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90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308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737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25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611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94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90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18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83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50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2903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489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963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583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926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al.oup.com/academic/product/networks-9780198805090?cc=us&amp;lang=en&amp;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0711.0189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968479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0291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2023, 2024,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Scaling distance and similarity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523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 dissimilarity matrix contains the differences between each case </a:t>
            </a:r>
            <a:r>
              <a:rPr lang="en-US" i="1" dirty="0">
                <a:latin typeface="+mn-lt"/>
              </a:rPr>
              <a:t>x</a:t>
            </a:r>
            <a:r>
              <a:rPr lang="en-US" i="1" baseline="-25000" dirty="0">
                <a:latin typeface="+mn-lt"/>
              </a:rPr>
              <a:t>i</a:t>
            </a:r>
            <a:r>
              <a:rPr lang="en-US" dirty="0">
                <a:latin typeface="+mn-lt"/>
              </a:rPr>
              <a:t> and every other case </a:t>
            </a:r>
            <a:r>
              <a:rPr lang="en-US" i="1" dirty="0" err="1">
                <a:latin typeface="+mn-lt"/>
              </a:rPr>
              <a:t>x’</a:t>
            </a:r>
            <a:r>
              <a:rPr lang="en-US" i="1" baseline="-25000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,</a:t>
            </a:r>
            <a:r>
              <a:rPr lang="en-US" i="1" dirty="0">
                <a:latin typeface="+mn-lt"/>
              </a:rPr>
              <a:t> d(x</a:t>
            </a:r>
            <a:r>
              <a:rPr lang="en-US" i="1" baseline="-25000" dirty="0">
                <a:latin typeface="+mn-lt"/>
              </a:rPr>
              <a:t>i</a:t>
            </a:r>
            <a:r>
              <a:rPr lang="en-US" i="1" dirty="0">
                <a:latin typeface="+mn-lt"/>
              </a:rPr>
              <a:t>, </a:t>
            </a:r>
            <a:r>
              <a:rPr lang="en-US" i="1" dirty="0" err="1">
                <a:latin typeface="+mn-lt"/>
              </a:rPr>
              <a:t>x’</a:t>
            </a:r>
            <a:r>
              <a:rPr lang="en-US" i="1" baseline="-25000" dirty="0" err="1">
                <a:latin typeface="+mn-lt"/>
              </a:rPr>
              <a:t>i</a:t>
            </a:r>
            <a:r>
              <a:rPr lang="en-US" i="1" dirty="0">
                <a:latin typeface="+mn-lt"/>
              </a:rPr>
              <a:t>)</a:t>
            </a:r>
            <a:endParaRPr lang="en-US" sz="2800" i="1" baseline="-25000" dirty="0">
              <a:latin typeface="+mn-lt"/>
            </a:endParaRPr>
          </a:p>
          <a:p>
            <a:r>
              <a:rPr lang="en-US" b="1" dirty="0">
                <a:latin typeface="+mn-lt"/>
              </a:rPr>
              <a:t>Sparse graph representation</a:t>
            </a:r>
            <a:r>
              <a:rPr lang="en-US" dirty="0">
                <a:latin typeface="+mn-lt"/>
              </a:rPr>
              <a:t> reduces computation and memory use    </a:t>
            </a:r>
          </a:p>
          <a:p>
            <a:r>
              <a:rPr lang="en-US" dirty="0">
                <a:latin typeface="+mn-lt"/>
              </a:rPr>
              <a:t>In many practical situations only need measure for closest neighbors   </a:t>
            </a:r>
          </a:p>
          <a:p>
            <a:pPr lvl="1"/>
            <a:r>
              <a:rPr lang="en-US" dirty="0">
                <a:latin typeface="+mn-lt"/>
              </a:rPr>
              <a:t>Construct graph of </a:t>
            </a:r>
            <a:r>
              <a:rPr lang="en-US" b="1" dirty="0">
                <a:latin typeface="+mn-lt"/>
              </a:rPr>
              <a:t>nearest neighbors     </a:t>
            </a:r>
          </a:p>
          <a:p>
            <a:pPr lvl="1"/>
            <a:r>
              <a:rPr lang="en-US" dirty="0">
                <a:latin typeface="+mn-lt"/>
              </a:rPr>
              <a:t>Only compute and store measure for edges between nearest neighbors    </a:t>
            </a:r>
          </a:p>
          <a:p>
            <a:r>
              <a:rPr lang="en-US" dirty="0">
                <a:latin typeface="+mn-lt"/>
              </a:rPr>
              <a:t>Ways to define nearest neighbor      </a:t>
            </a:r>
          </a:p>
          <a:p>
            <a:pPr lvl="1"/>
            <a:r>
              <a:rPr lang="en-US" dirty="0">
                <a:latin typeface="+mn-lt"/>
              </a:rPr>
              <a:t>Neighbors within radius </a:t>
            </a:r>
            <a:r>
              <a:rPr lang="en-US" b="1" dirty="0">
                <a:latin typeface="+mn-lt"/>
              </a:rPr>
              <a:t>r</a:t>
            </a:r>
          </a:p>
          <a:p>
            <a:pPr lvl="1"/>
            <a:r>
              <a:rPr lang="en-US" dirty="0">
                <a:latin typeface="+mn-lt"/>
              </a:rPr>
              <a:t>Nearest </a:t>
            </a:r>
            <a:r>
              <a:rPr lang="en-US" b="1" dirty="0">
                <a:latin typeface="+mn-lt"/>
              </a:rPr>
              <a:t>k </a:t>
            </a:r>
            <a:r>
              <a:rPr lang="en-US" dirty="0">
                <a:latin typeface="+mn-lt"/>
              </a:rPr>
              <a:t>neighbors     </a:t>
            </a:r>
            <a:endParaRPr lang="en-US" b="1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936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Scaling distance and similarity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30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Sparse graph representation</a:t>
            </a:r>
            <a:r>
              <a:rPr lang="en-US" dirty="0">
                <a:latin typeface="+mn-lt"/>
              </a:rPr>
              <a:t> reduces computation and memory use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48DED-98F8-A31E-5342-F683E842C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362" y="1398559"/>
            <a:ext cx="5263486" cy="53799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F104C8-939D-17AC-9595-D23F88C334CA}"/>
                  </a:ext>
                </a:extLst>
              </p:cNvPr>
              <p:cNvSpPr txBox="1"/>
              <p:nvPr/>
            </p:nvSpPr>
            <p:spPr>
              <a:xfrm>
                <a:off x="396498" y="1709893"/>
                <a:ext cx="5584552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Nearest neighbors within a fixed radius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Need to select a radius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Connectivity increases with radius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𝑠𝑝𝑎𝑠𝑒𝑟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𝑔𝑟𝑎𝑝h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𝑙𝑒𝑠𝑠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𝑐𝑜𝑚𝑝𝑢𝑡𝑎𝑡𝑖𝑜𝑛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𝑙𝑒𝑠𝑠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𝑚𝑒𝑚𝑜𝑟𝑦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𝑑𝑖𝑠𝑐𝑜𝑛𝑛𝑒𝑐𝑡𝑒𝑑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𝑔𝑟𝑎𝑝h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F104C8-939D-17AC-9595-D23F88C33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98" y="1709893"/>
                <a:ext cx="5584552" cy="3539430"/>
              </a:xfrm>
              <a:prstGeom prst="rect">
                <a:avLst/>
              </a:prstGeom>
              <a:blipFill>
                <a:blip r:embed="rId4"/>
                <a:stretch>
                  <a:fillRect l="-1965" t="-1549" r="-4367" b="-3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9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Scaling distance and similarity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30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Sparse graph representation</a:t>
            </a:r>
            <a:r>
              <a:rPr lang="en-US" dirty="0">
                <a:latin typeface="+mn-lt"/>
              </a:rPr>
              <a:t> reduces computation and memory use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F104C8-939D-17AC-9595-D23F88C334CA}"/>
                  </a:ext>
                </a:extLst>
              </p:cNvPr>
              <p:cNvSpPr txBox="1"/>
              <p:nvPr/>
            </p:nvSpPr>
            <p:spPr>
              <a:xfrm>
                <a:off x="396498" y="1709893"/>
                <a:ext cx="5584552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Nearest neighbors within a fixed number of neighbors, </a:t>
                </a:r>
                <a:r>
                  <a:rPr lang="en-US" sz="2800" i="1" dirty="0"/>
                  <a:t>k</a:t>
                </a:r>
                <a:r>
                  <a:rPr lang="en-US" sz="28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Need to select </a:t>
                </a:r>
                <a:r>
                  <a:rPr lang="en-US" sz="2800" i="1" dirty="0"/>
                  <a:t>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Connectivity increases with </a:t>
                </a:r>
                <a:r>
                  <a:rPr lang="en-US" sz="2800" i="1" dirty="0"/>
                  <a:t>k</a:t>
                </a:r>
                <a:r>
                  <a:rPr lang="en-US" sz="2800" dirty="0"/>
                  <a:t>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𝑠𝑝𝑎𝑠𝑒𝑟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𝑔𝑟𝑎𝑝h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𝑙𝑒𝑠𝑠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𝑐𝑜𝑚𝑝𝑢𝑡𝑎𝑡𝑖𝑜𝑛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𝑙𝑒𝑠𝑠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𝑚𝑒𝑚𝑜𝑟𝑦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No disconnected graphs!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F104C8-939D-17AC-9595-D23F88C33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98" y="1709893"/>
                <a:ext cx="5584552" cy="3539430"/>
              </a:xfrm>
              <a:prstGeom prst="rect">
                <a:avLst/>
              </a:prstGeom>
              <a:blipFill>
                <a:blip r:embed="rId3"/>
                <a:stretch>
                  <a:fillRect l="-1965" t="-1549" b="-3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97319D1-4DCF-AFF0-425A-78BBDE86D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349" y="1319284"/>
            <a:ext cx="5225962" cy="547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Afinity</a:t>
            </a:r>
            <a:r>
              <a:rPr lang="en-US" sz="4400" dirty="0"/>
              <a:t>-Based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58010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we build a clustering algorithm using a mapping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Yes</a:t>
            </a:r>
          </a:p>
          <a:p>
            <a:r>
              <a:rPr lang="en-US" dirty="0">
                <a:latin typeface="+mn-lt"/>
              </a:rPr>
              <a:t>Affinity clustering uses a message passing algorithm to find these </a:t>
            </a:r>
            <a:r>
              <a:rPr lang="en-US" b="1" dirty="0">
                <a:latin typeface="+mn-lt"/>
              </a:rPr>
              <a:t>responsible or exemplar points</a:t>
            </a:r>
            <a:r>
              <a:rPr lang="en-US" dirty="0">
                <a:latin typeface="+mn-lt"/>
              </a:rPr>
              <a:t> and create a graph of cluster members</a:t>
            </a:r>
          </a:p>
          <a:p>
            <a:r>
              <a:rPr lang="en-US" dirty="0">
                <a:latin typeface="+mn-lt"/>
              </a:rPr>
              <a:t>Affinity clustering provides useful results in many situations</a:t>
            </a:r>
          </a:p>
          <a:p>
            <a:pPr lvl="1"/>
            <a:r>
              <a:rPr lang="en-US" dirty="0">
                <a:latin typeface="+mn-lt"/>
              </a:rPr>
              <a:t>Document similarity</a:t>
            </a:r>
          </a:p>
          <a:p>
            <a:pPr lvl="1"/>
            <a:r>
              <a:rPr lang="en-US" dirty="0">
                <a:latin typeface="+mn-lt"/>
              </a:rPr>
              <a:t>Computer vision</a:t>
            </a:r>
          </a:p>
          <a:p>
            <a:pPr lvl="1"/>
            <a:r>
              <a:rPr lang="en-US" dirty="0">
                <a:latin typeface="+mn-lt"/>
              </a:rPr>
              <a:t>Computational genetics</a:t>
            </a:r>
          </a:p>
          <a:p>
            <a:pPr lvl="1"/>
            <a:r>
              <a:rPr lang="en-US" dirty="0">
                <a:latin typeface="+mn-lt"/>
              </a:rPr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150730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The number of representative points, and clusters, are determined by the algorithms</a:t>
            </a:r>
          </a:p>
          <a:p>
            <a:pPr lvl="1"/>
            <a:r>
              <a:rPr lang="en-US" dirty="0">
                <a:latin typeface="+mn-lt"/>
              </a:rPr>
              <a:t>No need to specify number of clusters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The message passing algorithm iteratively determines</a:t>
            </a:r>
          </a:p>
          <a:p>
            <a:pPr lvl="1"/>
            <a:r>
              <a:rPr lang="en-US" b="1" dirty="0">
                <a:latin typeface="+mn-lt"/>
              </a:rPr>
              <a:t>Responsibility</a:t>
            </a:r>
            <a:r>
              <a:rPr lang="en-US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r(</a:t>
            </a:r>
            <a:r>
              <a:rPr lang="en-US" i="1" dirty="0" err="1">
                <a:latin typeface="+mn-lt"/>
              </a:rPr>
              <a:t>i,k</a:t>
            </a:r>
            <a:r>
              <a:rPr lang="en-US" i="1" dirty="0">
                <a:latin typeface="+mn-lt"/>
              </a:rPr>
              <a:t>),</a:t>
            </a: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of sample</a:t>
            </a:r>
            <a:r>
              <a:rPr lang="en-US" i="1" dirty="0">
                <a:latin typeface="+mn-lt"/>
              </a:rPr>
              <a:t> k </a:t>
            </a:r>
            <a:r>
              <a:rPr lang="en-US" dirty="0">
                <a:latin typeface="+mn-lt"/>
              </a:rPr>
              <a:t>to be the </a:t>
            </a:r>
            <a:r>
              <a:rPr lang="en-US" b="1" dirty="0">
                <a:latin typeface="+mn-lt"/>
              </a:rPr>
              <a:t>exemplar </a:t>
            </a:r>
            <a:r>
              <a:rPr lang="en-US" dirty="0">
                <a:latin typeface="+mn-lt"/>
              </a:rPr>
              <a:t>of sample </a:t>
            </a:r>
            <a:r>
              <a:rPr lang="en-US" i="1" dirty="0" err="1">
                <a:latin typeface="+mn-lt"/>
              </a:rPr>
              <a:t>i</a:t>
            </a:r>
            <a:endParaRPr lang="en-US" dirty="0">
              <a:latin typeface="+mn-lt"/>
            </a:endParaRPr>
          </a:p>
          <a:p>
            <a:pPr lvl="1"/>
            <a:r>
              <a:rPr lang="en-US" b="1" dirty="0">
                <a:latin typeface="+mn-lt"/>
              </a:rPr>
              <a:t>Availability, </a:t>
            </a:r>
            <a:r>
              <a:rPr lang="en-US" i="1" dirty="0">
                <a:latin typeface="+mn-lt"/>
              </a:rPr>
              <a:t>a(</a:t>
            </a:r>
            <a:r>
              <a:rPr lang="en-US" i="1" dirty="0" err="1">
                <a:latin typeface="+mn-lt"/>
              </a:rPr>
              <a:t>i,k</a:t>
            </a:r>
            <a:r>
              <a:rPr lang="en-US" i="1" dirty="0">
                <a:latin typeface="+mn-lt"/>
              </a:rPr>
              <a:t>), </a:t>
            </a:r>
            <a:r>
              <a:rPr lang="en-US" dirty="0">
                <a:latin typeface="+mn-lt"/>
              </a:rPr>
              <a:t>of sample </a:t>
            </a:r>
            <a:r>
              <a:rPr lang="en-US" i="1" dirty="0">
                <a:latin typeface="+mn-lt"/>
              </a:rPr>
              <a:t>k </a:t>
            </a:r>
            <a:r>
              <a:rPr lang="en-US" dirty="0">
                <a:latin typeface="+mn-lt"/>
              </a:rPr>
              <a:t>to be a member of cluster with exemplar </a:t>
            </a:r>
            <a:r>
              <a:rPr lang="en-US" i="1" dirty="0" err="1">
                <a:latin typeface="+mn-lt"/>
              </a:rPr>
              <a:t>i</a:t>
            </a:r>
            <a:endParaRPr lang="en-US" i="1" dirty="0">
              <a:latin typeface="+mn-lt"/>
            </a:endParaRPr>
          </a:p>
          <a:p>
            <a:r>
              <a:rPr lang="en-US" sz="2400" dirty="0">
                <a:latin typeface="+mn-lt"/>
              </a:rPr>
              <a:t>Exemplar p</a:t>
            </a:r>
            <a:r>
              <a:rPr lang="en-US" dirty="0">
                <a:latin typeface="+mn-lt"/>
              </a:rPr>
              <a:t>oints are central nodes on a </a:t>
            </a:r>
            <a:r>
              <a:rPr lang="en-US" b="1" dirty="0">
                <a:latin typeface="+mn-lt"/>
              </a:rPr>
              <a:t>graph component</a:t>
            </a:r>
          </a:p>
          <a:p>
            <a:pPr lvl="1"/>
            <a:r>
              <a:rPr lang="en-US" dirty="0">
                <a:latin typeface="+mn-lt"/>
              </a:rPr>
              <a:t>Graph components have no edges between them </a:t>
            </a:r>
          </a:p>
          <a:p>
            <a:pPr lvl="1"/>
            <a:r>
              <a:rPr lang="en-US" dirty="0">
                <a:latin typeface="+mn-lt"/>
              </a:rPr>
              <a:t>Samples in component are connected to the exemplars by undirected edges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522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For the affinity clustering algorithm, graph nodes </a:t>
                </a:r>
                <a:r>
                  <a:rPr lang="en-US" b="1" dirty="0">
                    <a:latin typeface="+mn-lt"/>
                  </a:rPr>
                  <a:t>pass messages </a:t>
                </a:r>
              </a:p>
              <a:p>
                <a:r>
                  <a:rPr lang="en-US" dirty="0">
                    <a:latin typeface="+mn-lt"/>
                  </a:rPr>
                  <a:t>Given the similarity between points, </a:t>
                </a:r>
                <a:r>
                  <a:rPr lang="en-US" i="1" dirty="0">
                    <a:latin typeface="+mn-lt"/>
                  </a:rPr>
                  <a:t>s(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, the algorithm follows these steps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Set initial values, </a:t>
                </a:r>
                <a:r>
                  <a:rPr lang="en-US" i="1" dirty="0">
                    <a:latin typeface="+mn-lt"/>
                  </a:rPr>
                  <a:t>r(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0, </a:t>
                </a:r>
                <a:r>
                  <a:rPr lang="en-US" i="1" dirty="0">
                    <a:latin typeface="+mn-lt"/>
                  </a:rPr>
                  <a:t>a(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responsibility of node </a:t>
                </a:r>
                <a:r>
                  <a:rPr lang="en-US" i="1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to node</a:t>
                </a:r>
                <a:r>
                  <a:rPr lang="en-US" i="1" dirty="0">
                    <a:latin typeface="+mn-lt"/>
                  </a:rPr>
                  <a:t> k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availability of node </a:t>
                </a:r>
                <a:r>
                  <a:rPr lang="en-US" i="1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to node</a:t>
                </a:r>
                <a:r>
                  <a:rPr lang="en-US" i="1" dirty="0">
                    <a:latin typeface="+mn-lt"/>
                  </a:rPr>
                  <a:t> k</a:t>
                </a:r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convergence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539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834753" y="919566"/>
            <a:ext cx="5023871" cy="5579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Affinity propagation determines a number of clusters</a:t>
            </a:r>
          </a:p>
          <a:p>
            <a:r>
              <a:rPr lang="en-US" dirty="0">
                <a:latin typeface="+mn-lt"/>
              </a:rPr>
              <a:t>Clusters linearly separated and convex</a:t>
            </a:r>
          </a:p>
          <a:p>
            <a:r>
              <a:rPr lang="en-US" dirty="0">
                <a:latin typeface="+mn-lt"/>
              </a:rPr>
              <a:t>Can define clusters as Voronoi regions</a:t>
            </a:r>
          </a:p>
          <a:p>
            <a:r>
              <a:rPr lang="en-US" dirty="0">
                <a:latin typeface="+mn-lt"/>
              </a:rPr>
              <a:t>Different similarity metrics create different clusters</a:t>
            </a:r>
          </a:p>
          <a:p>
            <a:r>
              <a:rPr lang="en-US" dirty="0">
                <a:latin typeface="+mn-lt"/>
              </a:rPr>
              <a:t>Algorithm can be slow,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  <a:r>
              <a:rPr lang="en-US" dirty="0">
                <a:latin typeface="+mn-lt"/>
              </a:rPr>
              <a:t> complexity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937EC-4144-4EC5-84A7-932647F3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1" y="752946"/>
            <a:ext cx="6594265" cy="5294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A4740-1A29-4444-8FCA-97E31FE396E1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266705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Density-Based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66373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Using sample density is another way to form clusters</a:t>
            </a:r>
          </a:p>
          <a:p>
            <a:r>
              <a:rPr lang="en-US" dirty="0">
                <a:latin typeface="+mn-lt"/>
              </a:rPr>
              <a:t>High density points form clusters</a:t>
            </a:r>
          </a:p>
          <a:p>
            <a:r>
              <a:rPr lang="en-US" dirty="0">
                <a:latin typeface="+mn-lt"/>
              </a:rPr>
              <a:t>How can we find high density points? </a:t>
            </a:r>
          </a:p>
          <a:p>
            <a:pPr lvl="1"/>
            <a:r>
              <a:rPr lang="en-US" sz="2800" dirty="0">
                <a:latin typeface="+mn-lt"/>
              </a:rPr>
              <a:t>Find points with large number of near neighbors</a:t>
            </a:r>
          </a:p>
          <a:p>
            <a:pPr lvl="1"/>
            <a:r>
              <a:rPr lang="en-US" sz="2800" dirty="0">
                <a:latin typeface="+mn-lt"/>
              </a:rPr>
              <a:t>Form clusters around these high density points</a:t>
            </a:r>
          </a:p>
          <a:p>
            <a:pPr lvl="1"/>
            <a:r>
              <a:rPr lang="en-US" sz="2800" dirty="0">
                <a:latin typeface="+mn-lt"/>
              </a:rPr>
              <a:t>Naive algorithms have high complexity</a:t>
            </a:r>
          </a:p>
          <a:p>
            <a:pPr lvl="1"/>
            <a:r>
              <a:rPr lang="en-US" sz="2800" dirty="0">
                <a:latin typeface="+mn-lt"/>
              </a:rPr>
              <a:t>Scalable algorithms are largely heuristic</a:t>
            </a:r>
          </a:p>
          <a:p>
            <a:r>
              <a:rPr lang="en-US" dirty="0">
                <a:latin typeface="+mn-lt"/>
              </a:rPr>
              <a:t>Many algorithms proposed, including</a:t>
            </a:r>
          </a:p>
          <a:p>
            <a:pPr lvl="1"/>
            <a:r>
              <a:rPr lang="en-US" sz="2800" dirty="0">
                <a:latin typeface="+mn-lt"/>
              </a:rPr>
              <a:t>DBSCAN</a:t>
            </a:r>
          </a:p>
          <a:p>
            <a:pPr lvl="1"/>
            <a:r>
              <a:rPr lang="en-US" sz="2800" dirty="0">
                <a:latin typeface="+mn-lt"/>
              </a:rPr>
              <a:t>OPTICS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051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Clustering in High Dimensions and</a:t>
            </a:r>
            <a:br>
              <a:rPr lang="en-US" sz="4400" dirty="0"/>
            </a:br>
            <a:r>
              <a:rPr lang="en-US" sz="4400" dirty="0">
                <a:latin typeface="Script MT Bold" panose="03040602040607080904" pitchFamily="66" charset="0"/>
              </a:rPr>
              <a:t>The Curse of Dimensionality!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39310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DBSCAN</a:t>
            </a:r>
            <a:r>
              <a:rPr lang="en-US" dirty="0">
                <a:latin typeface="+mn-lt"/>
              </a:rPr>
              <a:t> is the first (1996) large-scale density-based clustering algorithm</a:t>
            </a:r>
          </a:p>
          <a:p>
            <a:r>
              <a:rPr lang="en-US" dirty="0">
                <a:latin typeface="+mn-lt"/>
              </a:rPr>
              <a:t>DBSCAN still in use today</a:t>
            </a:r>
          </a:p>
          <a:p>
            <a:r>
              <a:rPr lang="en-US" dirty="0">
                <a:latin typeface="+mn-lt"/>
              </a:rPr>
              <a:t>Many variations created</a:t>
            </a:r>
          </a:p>
          <a:p>
            <a:r>
              <a:rPr lang="en-US" dirty="0">
                <a:latin typeface="+mn-lt"/>
              </a:rPr>
              <a:t>DBSCAN scales to out of memory dataset size</a:t>
            </a:r>
          </a:p>
          <a:p>
            <a:r>
              <a:rPr lang="en-US" dirty="0">
                <a:latin typeface="+mn-lt"/>
              </a:rPr>
              <a:t>DBSCAN minimizes the number of passes through the data base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25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DBSCAN finds a </a:t>
            </a:r>
            <a:r>
              <a:rPr lang="en-US" b="1" dirty="0">
                <a:latin typeface="+mn-lt"/>
              </a:rPr>
              <a:t>graph of nearest neighbors</a:t>
            </a:r>
          </a:p>
          <a:p>
            <a:r>
              <a:rPr lang="en-US" b="1" dirty="0">
                <a:latin typeface="+mn-lt"/>
              </a:rPr>
              <a:t>Core points </a:t>
            </a:r>
            <a:r>
              <a:rPr lang="en-US" dirty="0">
                <a:latin typeface="+mn-lt"/>
              </a:rPr>
              <a:t>define the high density areas</a:t>
            </a:r>
          </a:p>
          <a:p>
            <a:r>
              <a:rPr lang="en-US" b="1" dirty="0">
                <a:latin typeface="+mn-lt"/>
              </a:rPr>
              <a:t>Reachable non-core points </a:t>
            </a:r>
            <a:r>
              <a:rPr lang="en-US" dirty="0">
                <a:latin typeface="+mn-lt"/>
              </a:rPr>
              <a:t>are in a cluster but not core</a:t>
            </a:r>
          </a:p>
          <a:p>
            <a:r>
              <a:rPr lang="en-US" b="1" dirty="0">
                <a:latin typeface="+mn-lt"/>
              </a:rPr>
              <a:t>Unreachable points </a:t>
            </a:r>
            <a:r>
              <a:rPr lang="en-US" dirty="0">
                <a:latin typeface="+mn-lt"/>
              </a:rPr>
              <a:t>are not in a cluster</a:t>
            </a:r>
          </a:p>
          <a:p>
            <a:r>
              <a:rPr lang="en-US" dirty="0">
                <a:latin typeface="+mn-lt"/>
              </a:rPr>
              <a:t>Graph edge is bidirectional if both points are core</a:t>
            </a:r>
          </a:p>
          <a:p>
            <a:r>
              <a:rPr lang="en-US" dirty="0">
                <a:latin typeface="+mn-lt"/>
              </a:rPr>
              <a:t>Graph edges from core to reachable non-core point are unidirectional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528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Properties of DBSCAN algorithm</a:t>
            </a:r>
          </a:p>
          <a:p>
            <a:r>
              <a:rPr lang="en-US" dirty="0">
                <a:latin typeface="+mn-lt"/>
              </a:rPr>
              <a:t>DBSCAN has two hyperparameters</a:t>
            </a:r>
          </a:p>
          <a:p>
            <a:pPr lvl="1"/>
            <a:r>
              <a:rPr lang="en-US" b="1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is the minimum number of near neighbors a core point must have</a:t>
            </a:r>
          </a:p>
          <a:p>
            <a:pPr lvl="1"/>
            <a:r>
              <a:rPr lang="en-US" b="1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is the maximum distance between neighbors</a:t>
            </a:r>
          </a:p>
          <a:p>
            <a:r>
              <a:rPr lang="en-US" dirty="0">
                <a:latin typeface="+mn-lt"/>
              </a:rPr>
              <a:t>DBSCAN makes passes thorough a database to create the graph</a:t>
            </a:r>
          </a:p>
          <a:p>
            <a:pPr lvl="1"/>
            <a:r>
              <a:rPr lang="en-US" dirty="0">
                <a:latin typeface="+mn-lt"/>
              </a:rPr>
              <a:t>Highly scalable, </a:t>
            </a:r>
            <a:r>
              <a:rPr lang="en-US" i="1" dirty="0">
                <a:latin typeface="+mn-lt"/>
              </a:rPr>
              <a:t>O(n log(n))  </a:t>
            </a:r>
          </a:p>
          <a:p>
            <a:pPr lvl="1"/>
            <a:r>
              <a:rPr lang="en-US" dirty="0">
                <a:latin typeface="+mn-lt"/>
              </a:rPr>
              <a:t>Uses memory,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428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define </a:t>
            </a:r>
            <a:r>
              <a:rPr lang="en-US" b="1" dirty="0">
                <a:latin typeface="+mn-lt"/>
              </a:rPr>
              <a:t>reachability?</a:t>
            </a:r>
          </a:p>
          <a:p>
            <a:r>
              <a:rPr lang="en-US" dirty="0">
                <a:latin typeface="+mn-lt"/>
              </a:rPr>
              <a:t>Must have a </a:t>
            </a:r>
            <a:r>
              <a:rPr lang="en-US" b="1" dirty="0">
                <a:latin typeface="+mn-lt"/>
              </a:rPr>
              <a:t>path</a:t>
            </a:r>
            <a:r>
              <a:rPr lang="en-US" dirty="0">
                <a:latin typeface="+mn-lt"/>
              </a:rPr>
              <a:t> on the graph between points 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and 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endParaRPr lang="en-US" i="1" baseline="-25000" dirty="0">
              <a:latin typeface="+mn-lt"/>
            </a:endParaRPr>
          </a:p>
          <a:p>
            <a:r>
              <a:rPr lang="en-US" dirty="0">
                <a:latin typeface="+mn-lt"/>
              </a:rPr>
              <a:t>The path can pass through other points, {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i="1" dirty="0">
                <a:latin typeface="+mn-lt"/>
              </a:rPr>
              <a:t>,p</a:t>
            </a:r>
            <a:r>
              <a:rPr lang="en-US" i="1" baseline="-25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,…,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Distance to neighbors must be less than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r>
              <a:rPr lang="en-US" dirty="0">
                <a:latin typeface="+mn-lt"/>
              </a:rPr>
              <a:t>Points not reachable from any other point are </a:t>
            </a:r>
            <a:r>
              <a:rPr lang="en-US" b="1" dirty="0">
                <a:latin typeface="+mn-lt"/>
              </a:rPr>
              <a:t>non-reachable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614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656095"/>
            <a:ext cx="6387899" cy="60856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the steps of DBSCAN?</a:t>
            </a:r>
          </a:p>
          <a:p>
            <a:r>
              <a:rPr lang="en-US" dirty="0">
                <a:latin typeface="+mn-lt"/>
              </a:rPr>
              <a:t>Start with some samples or observations</a:t>
            </a:r>
          </a:p>
          <a:p>
            <a:r>
              <a:rPr lang="en-US" dirty="0">
                <a:latin typeface="+mn-lt"/>
              </a:rPr>
              <a:t>For each point, find near neighbors within distance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r>
              <a:rPr lang="en-US" dirty="0">
                <a:latin typeface="+mn-lt"/>
              </a:rPr>
              <a:t>A point is core if it has &gt; </a:t>
            </a:r>
            <a:r>
              <a:rPr lang="en-US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near neighbors (2 in this example)</a:t>
            </a:r>
          </a:p>
          <a:p>
            <a:r>
              <a:rPr lang="en-US" dirty="0">
                <a:latin typeface="+mn-lt"/>
              </a:rPr>
              <a:t>If two point are core, connect with undirected edge</a:t>
            </a:r>
          </a:p>
          <a:p>
            <a:r>
              <a:rPr lang="en-US" dirty="0">
                <a:latin typeface="+mn-lt"/>
              </a:rPr>
              <a:t>If point is non-core, connect with directed edge</a:t>
            </a:r>
          </a:p>
          <a:p>
            <a:r>
              <a:rPr lang="en-US" dirty="0">
                <a:latin typeface="+mn-lt"/>
              </a:rPr>
              <a:t>If point further that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from neighbors, point is non-reachable</a:t>
            </a:r>
          </a:p>
          <a:p>
            <a:r>
              <a:rPr lang="en-US" dirty="0">
                <a:latin typeface="+mn-lt"/>
              </a:rPr>
              <a:t>Result is a graph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1932206" y="387479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812" y="3785971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CECE43-FA8E-4F9A-ACA2-DB990517B9B1}"/>
              </a:ext>
            </a:extLst>
          </p:cNvPr>
          <p:cNvSpPr/>
          <p:nvPr/>
        </p:nvSpPr>
        <p:spPr>
          <a:xfrm>
            <a:off x="2239614" y="182992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1848213" y="443388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2699731" y="441075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380007" y="4233100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3037963" y="492427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001400" y="3845443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EC34F9-0B16-4992-A3D2-9E24DB1B4008}"/>
              </a:ext>
            </a:extLst>
          </p:cNvPr>
          <p:cNvSpPr/>
          <p:nvPr/>
        </p:nvSpPr>
        <p:spPr>
          <a:xfrm>
            <a:off x="1129469" y="3125426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9A74E7-A8E7-4F5C-AB28-83B87D572738}"/>
              </a:ext>
            </a:extLst>
          </p:cNvPr>
          <p:cNvSpPr/>
          <p:nvPr/>
        </p:nvSpPr>
        <p:spPr>
          <a:xfrm>
            <a:off x="1045476" y="3661382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B68938-D04E-4DB6-B30B-0F2F7C5AFC63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3193036" y="4410755"/>
            <a:ext cx="278330" cy="54219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058A15-232D-4B5E-B3FF-1739A94AE515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1939572" y="4052454"/>
            <a:ext cx="83993" cy="38143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333376" y="3036598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D9D4AC-F461-447E-932D-7AD09CE97B07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 flipV="1">
            <a:off x="1387530" y="3874799"/>
            <a:ext cx="544676" cy="8882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B4EDAD3-80CB-4211-9FEF-33766FD700BA}"/>
              </a:ext>
            </a:extLst>
          </p:cNvPr>
          <p:cNvSpPr/>
          <p:nvPr/>
        </p:nvSpPr>
        <p:spPr>
          <a:xfrm>
            <a:off x="1848213" y="3572554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408769-6F01-4396-BF95-C92E915EAC5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2088166" y="4026437"/>
            <a:ext cx="638323" cy="41033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970178-64C2-4DB9-9191-5DB11F81C2A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030931" y="4499583"/>
            <a:ext cx="668800" cy="2313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5E87993-A9A7-4BA4-9A58-AB9ACFB35671}"/>
              </a:ext>
            </a:extLst>
          </p:cNvPr>
          <p:cNvSpPr/>
          <p:nvPr/>
        </p:nvSpPr>
        <p:spPr>
          <a:xfrm>
            <a:off x="2601674" y="341021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0F7CFE-85DC-4FE0-85F5-13583E2CB99B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2882449" y="4321928"/>
            <a:ext cx="497558" cy="17765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340941" y="405974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7560E7-38CB-4E6D-8750-1D14F7A8696E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2855691" y="4562393"/>
            <a:ext cx="209030" cy="3879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DD4E0D4-687A-4D35-BCFB-83B5EAD6EA4C}"/>
              </a:ext>
            </a:extLst>
          </p:cNvPr>
          <p:cNvSpPr/>
          <p:nvPr/>
        </p:nvSpPr>
        <p:spPr>
          <a:xfrm>
            <a:off x="3216744" y="3125426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1911DC-AC88-412F-B3DF-0EA01B1E997A}"/>
              </a:ext>
            </a:extLst>
          </p:cNvPr>
          <p:cNvCxnSpPr>
            <a:cxnSpLocks/>
            <a:stCxn id="12" idx="3"/>
            <a:endCxn id="10" idx="7"/>
          </p:cNvCxnSpPr>
          <p:nvPr/>
        </p:nvCxnSpPr>
        <p:spPr>
          <a:xfrm flipH="1">
            <a:off x="3535967" y="3997081"/>
            <a:ext cx="492191" cy="26203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6D525FC-AFC7-47BD-A7F8-C6A7F407A425}"/>
              </a:ext>
            </a:extLst>
          </p:cNvPr>
          <p:cNvSpPr/>
          <p:nvPr/>
        </p:nvSpPr>
        <p:spPr>
          <a:xfrm>
            <a:off x="1446845" y="1160007"/>
            <a:ext cx="1788192" cy="1676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7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8" grpId="0" animBg="1"/>
      <p:bldP spid="35" grpId="0" animBg="1"/>
      <p:bldP spid="39" grpId="0" animBg="1"/>
      <p:bldP spid="45" grpId="0" animBg="1"/>
      <p:bldP spid="4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896079"/>
            <a:ext cx="638789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some properties of DBSCAN?</a:t>
            </a:r>
          </a:p>
          <a:p>
            <a:r>
              <a:rPr lang="en-US" dirty="0">
                <a:latin typeface="+mn-lt"/>
              </a:rPr>
              <a:t>Can find non-convex clusters</a:t>
            </a:r>
          </a:p>
          <a:p>
            <a:r>
              <a:rPr lang="en-US" dirty="0">
                <a:latin typeface="+mn-lt"/>
              </a:rPr>
              <a:t>Is fast and efficient </a:t>
            </a:r>
          </a:p>
          <a:p>
            <a:r>
              <a:rPr lang="en-US" dirty="0">
                <a:latin typeface="+mn-lt"/>
              </a:rPr>
              <a:t>Optimized for uniform sample density of clusters with fixed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and </a:t>
            </a:r>
            <a:r>
              <a:rPr lang="en-US" dirty="0" err="1">
                <a:latin typeface="+mn-lt"/>
              </a:rPr>
              <a:t>minPts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Selecting maximum distance to neighbors,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, is difficult in high dimensions</a:t>
            </a:r>
          </a:p>
          <a:p>
            <a:r>
              <a:rPr lang="en-US" dirty="0">
                <a:latin typeface="+mn-lt"/>
              </a:rPr>
              <a:t>Clusters depend on distance metric</a:t>
            </a:r>
          </a:p>
          <a:p>
            <a:r>
              <a:rPr lang="en-US" dirty="0">
                <a:latin typeface="+mn-lt"/>
              </a:rPr>
              <a:t>Clusters robust to noise, non-reachable samples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6F3DD9-D413-4245-9FF8-FF767B56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94" y="1201455"/>
            <a:ext cx="4715540" cy="462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74CEEA1-D0C5-4564-BB73-CA2D65EDC72C}"/>
              </a:ext>
            </a:extLst>
          </p:cNvPr>
          <p:cNvSpPr txBox="1"/>
          <p:nvPr/>
        </p:nvSpPr>
        <p:spPr>
          <a:xfrm>
            <a:off x="1281953" y="6095101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18820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overcome the limitations of DBSCAN?</a:t>
            </a:r>
          </a:p>
          <a:p>
            <a:r>
              <a:rPr lang="en-US" dirty="0">
                <a:latin typeface="+mn-lt"/>
              </a:rPr>
              <a:t>Optimized for uniform density clusters</a:t>
            </a:r>
          </a:p>
          <a:p>
            <a:r>
              <a:rPr lang="en-US" dirty="0">
                <a:latin typeface="+mn-lt"/>
              </a:rPr>
              <a:t>Hard to find good value of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in high dimensions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OPTICS</a:t>
            </a:r>
            <a:r>
              <a:rPr lang="en-US" dirty="0">
                <a:latin typeface="+mn-lt"/>
              </a:rPr>
              <a:t> algorithm is an attempt to improve on DBSCAN</a:t>
            </a:r>
            <a:endParaRPr lang="en-US" b="1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OPTICS uses a heuristic to find distances</a:t>
            </a:r>
          </a:p>
          <a:p>
            <a:pPr lvl="1"/>
            <a:r>
              <a:rPr lang="en-US" dirty="0">
                <a:latin typeface="+mn-lt"/>
              </a:rPr>
              <a:t>Core distance determines if a sample is core</a:t>
            </a:r>
          </a:p>
          <a:p>
            <a:pPr lvl="1"/>
            <a:r>
              <a:rPr lang="en-US" dirty="0">
                <a:latin typeface="+mn-lt"/>
              </a:rPr>
              <a:t>Reachability distance determines if one sample is reachable from the other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682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OPTICS</a:t>
                </a:r>
                <a:r>
                  <a:rPr lang="en-US" dirty="0">
                    <a:latin typeface="+mn-lt"/>
                  </a:rPr>
                  <a:t> algorithm is an attempt to improve on DBSCAN</a:t>
                </a:r>
                <a:endParaRPr lang="en-US" b="1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Core distance </a:t>
                </a:r>
                <a:r>
                  <a:rPr lang="en-US" dirty="0">
                    <a:latin typeface="+mn-lt"/>
                  </a:rPr>
                  <a:t>for a point,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, determines if a sample is core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𝑠𝑚𝑎𝑙𝑙𝑒𝑠𝑡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𝑑𝑖𝑠𝑡𝑎𝑛𝑐𝑒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Reachability distance </a:t>
                </a:r>
                <a:r>
                  <a:rPr lang="en-US" dirty="0">
                    <a:latin typeface="+mn-lt"/>
                  </a:rPr>
                  <a:t>of observation,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, determines if one sample is reachable from the other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reachable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core</m:t>
                                          </m:r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dist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𝑚𝑖𝑛𝑃𝑡𝑠</m:t>
                                      </m:r>
                                    </m:lim>
                                  </m:limLow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 nearest neighbors, then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’ &lt;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are in the same cluster</a:t>
                </a:r>
              </a:p>
              <a:p>
                <a:r>
                  <a:rPr lang="en-US" dirty="0">
                    <a:latin typeface="+mn-lt"/>
                  </a:rPr>
                  <a:t>Both distances are undefined if density in the,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neighborhood is too low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37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understand the OPTICS algorithm?</a:t>
                </a:r>
              </a:p>
              <a:p>
                <a:r>
                  <a:rPr lang="en-US" dirty="0">
                    <a:latin typeface="+mn-lt"/>
                  </a:rPr>
                  <a:t>Start with some samples or observations</a:t>
                </a:r>
              </a:p>
              <a:p>
                <a:r>
                  <a:rPr lang="en-US" dirty="0">
                    <a:latin typeface="+mn-lt"/>
                  </a:rPr>
                  <a:t>For a point, p, find the points within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distance</a:t>
                </a: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𝑚𝑖𝑛𝑃𝑡𝑠</m:t>
                    </m:r>
                  </m:oMath>
                </a14:m>
                <a:r>
                  <a:rPr lang="en-US" dirty="0">
                    <a:latin typeface="+mn-lt"/>
                  </a:rPr>
                  <a:t>, determine </a:t>
                </a:r>
                <a:r>
                  <a:rPr lang="en-US" dirty="0" err="1">
                    <a:latin typeface="+mn-lt"/>
                  </a:rPr>
                  <a:t>core_dist</a:t>
                </a:r>
                <a:r>
                  <a:rPr lang="en-US" dirty="0">
                    <a:latin typeface="+mn-lt"/>
                  </a:rPr>
                  <a:t>, CD</a:t>
                </a:r>
                <a:endParaRPr lang="en-US" dirty="0"/>
              </a:p>
              <a:p>
                <a:r>
                  <a:rPr lang="en-US" dirty="0">
                    <a:latin typeface="+mn-lt"/>
                  </a:rPr>
                  <a:t>Find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(RD)</a:t>
                </a:r>
              </a:p>
              <a:p>
                <a:r>
                  <a:rPr lang="en-US" dirty="0">
                    <a:latin typeface="+mn-lt"/>
                  </a:rPr>
                  <a:t>Points beyond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are not in the cluster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  <a:blipFill>
                <a:blip r:embed="rId3"/>
                <a:stretch>
                  <a:fillRect l="-1908" t="-1805" r="-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2843641" y="3939931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438" y="3637948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3313340" y="414188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3343505" y="449233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939119" y="434874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4168194" y="493924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147343" y="2497345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2333369" y="3586691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781107" y="3969094"/>
            <a:ext cx="1263956" cy="12241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B5F578-59F8-4B9A-BBE9-203DC71E1927}"/>
              </a:ext>
            </a:extLst>
          </p:cNvPr>
          <p:cNvSpPr/>
          <p:nvPr/>
        </p:nvSpPr>
        <p:spPr>
          <a:xfrm>
            <a:off x="210101" y="2796780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8CB19F-AE09-415F-AC58-3AC8F8B2F3C9}"/>
              </a:ext>
            </a:extLst>
          </p:cNvPr>
          <p:cNvSpPr/>
          <p:nvPr/>
        </p:nvSpPr>
        <p:spPr>
          <a:xfrm>
            <a:off x="3152196" y="1664637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AA9791-AEDE-4A3C-9452-3D87822633B6}"/>
              </a:ext>
            </a:extLst>
          </p:cNvPr>
          <p:cNvCxnSpPr>
            <a:cxnSpLocks/>
            <a:stCxn id="21" idx="7"/>
            <a:endCxn id="9" idx="7"/>
          </p:cNvCxnSpPr>
          <p:nvPr/>
        </p:nvCxnSpPr>
        <p:spPr>
          <a:xfrm flipH="1">
            <a:off x="3499465" y="3877966"/>
            <a:ext cx="677094" cy="64039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B9998EE-ACED-4FEA-8AFF-3055717C755D}"/>
              </a:ext>
            </a:extLst>
          </p:cNvPr>
          <p:cNvSpPr txBox="1"/>
          <p:nvPr/>
        </p:nvSpPr>
        <p:spPr>
          <a:xfrm>
            <a:off x="3687842" y="3662067"/>
            <a:ext cx="357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9399746-EAE1-4AC8-A230-92A8233AFBE4}"/>
              </a:ext>
            </a:extLst>
          </p:cNvPr>
          <p:cNvSpPr/>
          <p:nvPr/>
        </p:nvSpPr>
        <p:spPr>
          <a:xfrm>
            <a:off x="2959714" y="4230716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1D36C3-99ED-4B71-80F2-B50D958F3066}"/>
              </a:ext>
            </a:extLst>
          </p:cNvPr>
          <p:cNvCxnSpPr>
            <a:cxnSpLocks/>
            <a:stCxn id="39" idx="2"/>
            <a:endCxn id="9" idx="2"/>
          </p:cNvCxnSpPr>
          <p:nvPr/>
        </p:nvCxnSpPr>
        <p:spPr>
          <a:xfrm>
            <a:off x="2781107" y="4581166"/>
            <a:ext cx="562398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C96D00-1F14-4C33-A33A-148EDCF9BF2E}"/>
              </a:ext>
            </a:extLst>
          </p:cNvPr>
          <p:cNvSpPr txBox="1"/>
          <p:nvPr/>
        </p:nvSpPr>
        <p:spPr>
          <a:xfrm>
            <a:off x="2781107" y="4607183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C93FF0A-1B53-43C0-8D61-F12A9914E48F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3499465" y="4643977"/>
            <a:ext cx="668729" cy="38409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0D2AE1-1A40-4990-A1E0-8B6BA4471884}"/>
              </a:ext>
            </a:extLst>
          </p:cNvPr>
          <p:cNvSpPr txBox="1"/>
          <p:nvPr/>
        </p:nvSpPr>
        <p:spPr>
          <a:xfrm>
            <a:off x="3481238" y="4837467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RD</a:t>
            </a:r>
          </a:p>
        </p:txBody>
      </p:sp>
    </p:spTree>
    <p:extLst>
      <p:ext uri="{BB962C8B-B14F-4D97-AF65-F5344CB8AC3E}">
        <p14:creationId xmlns:p14="http://schemas.microsoft.com/office/powerpoint/2010/main" val="286012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21" grpId="0" animBg="1"/>
      <p:bldP spid="39" grpId="0" animBg="1"/>
      <p:bldP spid="30" grpId="0" animBg="1"/>
      <p:bldP spid="33" grpId="0" animBg="1"/>
      <p:bldP spid="19" grpId="0"/>
      <p:bldP spid="37" grpId="0" animBg="1"/>
      <p:bldP spid="42" grpId="0"/>
      <p:bldP spid="4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OPTICS builds a graph with the distances determining clusters</a:t>
            </a:r>
          </a:p>
          <a:p>
            <a:r>
              <a:rPr lang="en-US" dirty="0">
                <a:latin typeface="+mn-lt"/>
              </a:rPr>
              <a:t>The graph defines a dendrogram</a:t>
            </a:r>
          </a:p>
          <a:p>
            <a:r>
              <a:rPr lang="en-US" dirty="0">
                <a:latin typeface="+mn-lt"/>
              </a:rPr>
              <a:t>The reachability plot (bottom) shows the path distances in the dendrogram</a:t>
            </a:r>
          </a:p>
          <a:p>
            <a:r>
              <a:rPr lang="en-US" dirty="0">
                <a:latin typeface="+mn-lt"/>
              </a:rPr>
              <a:t>A cutoff on the reachability plot defines the clusters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0502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Cluster models scale poorly with dimensionality      </a:t>
            </a:r>
          </a:p>
          <a:p>
            <a:r>
              <a:rPr lang="en-US" dirty="0">
                <a:latin typeface="+mn-lt"/>
              </a:rPr>
              <a:t>Consider sampling required to maintain the same uniformly distributed density in a hypercube: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 example of the </a:t>
            </a:r>
            <a:r>
              <a:rPr lang="en-US" sz="3200" dirty="0">
                <a:latin typeface="Script MT Bold" panose="03040602040607080904" pitchFamily="66" charset="0"/>
              </a:rPr>
              <a:t>Curse of Dimensionality!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149323-83B4-49D3-B3E7-A6A943151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543306"/>
              </p:ext>
            </p:extLst>
          </p:nvPr>
        </p:nvGraphicFramePr>
        <p:xfrm>
          <a:off x="893232" y="2325917"/>
          <a:ext cx="52027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384">
                  <a:extLst>
                    <a:ext uri="{9D8B030D-6E8A-4147-A177-3AD203B41FA5}">
                      <a16:colId xmlns:a16="http://schemas.microsoft.com/office/drawing/2014/main" val="1864476824"/>
                    </a:ext>
                  </a:extLst>
                </a:gridCol>
                <a:gridCol w="2601384">
                  <a:extLst>
                    <a:ext uri="{9D8B030D-6E8A-4147-A177-3AD203B41FA5}">
                      <a16:colId xmlns:a16="http://schemas.microsoft.com/office/drawing/2014/main" val="299922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0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53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5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6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Dynamically determining </a:t>
            </a:r>
            <a:r>
              <a:rPr lang="en-US" dirty="0" err="1">
                <a:latin typeface="+mn-lt"/>
              </a:rPr>
              <a:t>core_dist</a:t>
            </a:r>
            <a:r>
              <a:rPr lang="en-US" dirty="0">
                <a:latin typeface="+mn-lt"/>
              </a:rPr>
              <a:t> helps with variable sample density</a:t>
            </a:r>
          </a:p>
          <a:p>
            <a:r>
              <a:rPr lang="en-US" dirty="0">
                <a:latin typeface="+mn-lt"/>
              </a:rPr>
              <a:t>Computation complexity higher on average than DBSCAN</a:t>
            </a:r>
          </a:p>
          <a:p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20328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Spectral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2162039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483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  <a:br>
              <a:rPr lang="en-US" sz="4000" dirty="0">
                <a:latin typeface="+mn-lt"/>
                <a:cs typeface="Segoe UI" panose="020B0502040204020203" pitchFamily="34" charset="0"/>
              </a:rPr>
            </a:b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59957"/>
                <a:ext cx="11525250" cy="54158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cs typeface="Segoe UI" panose="020B0502040204020203" pitchFamily="34" charset="0"/>
                  </a:rPr>
                  <a:t> is a </a:t>
                </a:r>
                <a:r>
                  <a:rPr lang="en-US" sz="2800" b="1" dirty="0">
                    <a:cs typeface="Segoe UI" panose="020B0502040204020203" pitchFamily="34" charset="0"/>
                  </a:rPr>
                  <a:t>matrix factorization </a:t>
                </a:r>
                <a:r>
                  <a:rPr lang="en-US" sz="2800" dirty="0">
                    <a:cs typeface="Segoe UI" panose="020B0502040204020203" pitchFamily="34" charset="0"/>
                  </a:rPr>
                  <a:t>method </a:t>
                </a: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Start with a square n x n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i="1" dirty="0"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Factorize the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is a matrix of n </a:t>
                </a:r>
                <a:r>
                  <a:rPr lang="en-US" sz="2400" b="1" dirty="0">
                    <a:cs typeface="Segoe UI" panose="020B0502040204020203" pitchFamily="34" charset="0"/>
                  </a:rPr>
                  <a:t>eigenvectors 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is a diagonal matrix with n </a:t>
                </a:r>
                <a:r>
                  <a:rPr lang="en-US" sz="2400" b="1" dirty="0">
                    <a:cs typeface="Segoe UI" panose="020B0502040204020203" pitchFamily="34" charset="0"/>
                  </a:rPr>
                  <a:t>eigenvalues</a:t>
                </a:r>
                <a:r>
                  <a:rPr lang="en-US" sz="2400" dirty="0">
                    <a:cs typeface="Segoe UI" panose="020B0502040204020203" pitchFamily="34" charset="0"/>
                  </a:rPr>
                  <a:t>  </a:t>
                </a:r>
              </a:p>
              <a:p>
                <a:pPr lvl="1"/>
                <a:r>
                  <a:rPr lang="en-US" sz="2400" dirty="0">
                    <a:cs typeface="Segoe UI" panose="020B0502040204020203" pitchFamily="34" charset="0"/>
                  </a:rPr>
                  <a:t>The eigenvalues define the </a:t>
                </a:r>
                <a:r>
                  <a:rPr lang="en-US" sz="2400" b="1" dirty="0">
                    <a:cs typeface="Segoe UI" panose="020B0502040204020203" pitchFamily="34" charset="0"/>
                  </a:rPr>
                  <a:t>spectrum </a:t>
                </a:r>
                <a:r>
                  <a:rPr lang="en-US" sz="2400" dirty="0">
                    <a:cs typeface="Segoe UI" panose="020B0502040204020203" pitchFamily="34" charset="0"/>
                  </a:rPr>
                  <a:t>of the matrix</a:t>
                </a: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The </a:t>
                </a:r>
                <a:r>
                  <a:rPr lang="en-US" sz="2800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cs typeface="Segoe UI" panose="020B0502040204020203" pitchFamily="34" charset="0"/>
                  </a:rPr>
                  <a:t> transforms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cs typeface="Segoe UI" panose="020B0502040204020203" pitchFamily="34" charset="0"/>
                  </a:rPr>
                  <a:t> to a new coordinate system  </a:t>
                </a:r>
              </a:p>
              <a:p>
                <a:pPr lvl="1"/>
                <a:r>
                  <a:rPr lang="en-US" sz="2400" b="0" dirty="0">
                    <a:cs typeface="Segoe UI" panose="020B0502040204020203" pitchFamily="34" charset="0"/>
                  </a:rPr>
                  <a:t>The eigenvalues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are the orthogonal basis of the coordinate system  </a:t>
                </a:r>
              </a:p>
              <a:p>
                <a:pPr lvl="1"/>
                <a:r>
                  <a:rPr lang="en-US" sz="2400" dirty="0">
                    <a:cs typeface="Segoe UI" panose="020B0502040204020203" pitchFamily="34" charset="0"/>
                  </a:rPr>
                  <a:t>The eigenvalues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are the scaling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onto the basis </a:t>
                </a:r>
              </a:p>
              <a:p>
                <a:pPr lvl="1"/>
                <a:r>
                  <a:rPr lang="en-US" sz="2400" dirty="0">
                    <a:cs typeface="Segoe UI" panose="020B0502040204020203" pitchFamily="34" charset="0"/>
                  </a:rPr>
                  <a:t>The projected components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have no dependency in the orthogonal coordinate system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59957"/>
                <a:ext cx="11525250" cy="5415827"/>
              </a:xfrm>
              <a:blipFill>
                <a:blip r:embed="rId2"/>
                <a:stretch>
                  <a:fillRect l="-1058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68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02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632097"/>
                <a:ext cx="11525250" cy="50436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cs typeface="Segoe UI" panose="020B0502040204020203" pitchFamily="34" charset="0"/>
                  </a:rPr>
                  <a:t>Eigenvalues</a:t>
                </a:r>
                <a:r>
                  <a:rPr lang="en-US" sz="2800" dirty="0">
                    <a:cs typeface="Segoe UI" panose="020B0502040204020203" pitchFamily="34" charset="0"/>
                  </a:rPr>
                  <a:t> are characteristic roots or characteristic values of a linear system</a:t>
                </a: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Start with a square n x n matrix </a:t>
                </a:r>
                <a:r>
                  <a:rPr lang="en-US" sz="2800" i="1" dirty="0">
                    <a:cs typeface="Segoe UI" panose="020B0502040204020203" pitchFamily="34" charset="0"/>
                  </a:rPr>
                  <a:t>A:</a:t>
                </a: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Then, an </a:t>
                </a:r>
                <a:r>
                  <a:rPr lang="en-US" sz="2800" b="1" dirty="0">
                    <a:cs typeface="Segoe UI" panose="020B0502040204020203" pitchFamily="34" charset="0"/>
                  </a:rPr>
                  <a:t>eigenvalue,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𝝀</m:t>
                    </m:r>
                  </m:oMath>
                </a14:m>
                <a:r>
                  <a:rPr lang="en-US" sz="2800" b="1" dirty="0">
                    <a:cs typeface="Segoe UI" panose="020B0502040204020203" pitchFamily="34" charset="0"/>
                  </a:rPr>
                  <a:t>,</a:t>
                </a:r>
                <a:r>
                  <a:rPr lang="en-US" sz="2800" dirty="0">
                    <a:cs typeface="Segoe UI" panose="020B0502040204020203" pitchFamily="34" charset="0"/>
                  </a:rPr>
                  <a:t>  and </a:t>
                </a:r>
                <a:r>
                  <a:rPr lang="en-US" sz="2800" b="1" dirty="0">
                    <a:cs typeface="Segoe UI" panose="020B0502040204020203" pitchFamily="34" charset="0"/>
                  </a:rPr>
                  <a:t>eigenvector,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𝒙</m:t>
                    </m:r>
                  </m:oMath>
                </a14:m>
                <a:r>
                  <a:rPr lang="en-US" sz="2800" b="1" dirty="0">
                    <a:cs typeface="Segoe UI" panose="020B0502040204020203" pitchFamily="34" charset="0"/>
                  </a:rPr>
                  <a:t>, </a:t>
                </a:r>
                <a:r>
                  <a:rPr lang="en-US" sz="2800" dirty="0">
                    <a:cs typeface="Segoe UI" panose="020B0502040204020203" pitchFamily="34" charset="0"/>
                  </a:rPr>
                  <a:t>of </a:t>
                </a:r>
                <a:r>
                  <a:rPr lang="en-US" sz="2800" i="1" dirty="0">
                    <a:cs typeface="Segoe UI" panose="020B0502040204020203" pitchFamily="34" charset="0"/>
                  </a:rPr>
                  <a:t>A</a:t>
                </a:r>
                <a:r>
                  <a:rPr lang="en-US" sz="2800" dirty="0">
                    <a:cs typeface="Segoe UI" panose="020B0502040204020203" pitchFamily="34" charset="0"/>
                  </a:rPr>
                  <a:t> have the property: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632097"/>
                <a:ext cx="11525250" cy="5043687"/>
              </a:xfrm>
              <a:blipFill>
                <a:blip r:embed="rId2"/>
                <a:stretch>
                  <a:fillRect l="-1058" t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430" y="2652320"/>
            <a:ext cx="4475709" cy="2267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418" y="5603534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6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80" y="283708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243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90847"/>
            <a:ext cx="11525250" cy="548493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cs typeface="Segoe UI" panose="020B0502040204020203" pitchFamily="34" charset="0"/>
              </a:rPr>
              <a:t>Eigenvalues</a:t>
            </a:r>
            <a:r>
              <a:rPr lang="en-US" sz="2800" dirty="0"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Solve n equations involving the </a:t>
            </a:r>
            <a:r>
              <a:rPr lang="en-US" sz="2800" b="1" dirty="0">
                <a:cs typeface="Segoe UI" panose="020B0502040204020203" pitchFamily="34" charset="0"/>
              </a:rPr>
              <a:t>determinant</a:t>
            </a:r>
            <a:r>
              <a:rPr lang="en-US" sz="2800" dirty="0"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796" y="283306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796" y="4004750"/>
            <a:ext cx="2597382" cy="359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329F0C-D518-49F7-8185-35E76D9B129C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1337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054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1223"/>
            <a:ext cx="11525250" cy="53945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cs typeface="Segoe UI" panose="020B0502040204020203" pitchFamily="34" charset="0"/>
              </a:rPr>
              <a:t>The </a:t>
            </a:r>
            <a:r>
              <a:rPr lang="en-US" sz="2800" b="1" dirty="0"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cs typeface="Segoe UI" panose="020B0502040204020203" pitchFamily="34" charset="0"/>
              </a:rPr>
              <a:t>A</a:t>
            </a:r>
            <a:r>
              <a:rPr lang="en-US" sz="2800" dirty="0"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cs typeface="Segoe UI" panose="020B0502040204020203" pitchFamily="34" charset="0"/>
            </a:endParaRPr>
          </a:p>
          <a:p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568" y="3317869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54" y="3888936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042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59957"/>
            <a:ext cx="11525250" cy="54158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cs typeface="Segoe UI" panose="020B0502040204020203" pitchFamily="34" charset="0"/>
              </a:rPr>
              <a:t>A</a:t>
            </a:r>
            <a:r>
              <a:rPr lang="en-US" sz="2800" dirty="0">
                <a:cs typeface="Segoe UI" panose="020B0502040204020203" pitchFamily="34" charset="0"/>
              </a:rPr>
              <a:t> and eigenvalue l:</a:t>
            </a:r>
          </a:p>
          <a:p>
            <a:endParaRPr lang="en-US" sz="2800" dirty="0">
              <a:cs typeface="Segoe UI" panose="020B0502040204020203" pitchFamily="34" charset="0"/>
            </a:endParaRPr>
          </a:p>
          <a:p>
            <a:endParaRPr lang="en-US" sz="2800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Notice that the </a:t>
            </a:r>
            <a:r>
              <a:rPr lang="en-US" dirty="0">
                <a:cs typeface="Segoe UI" panose="020B0502040204020203" pitchFamily="34" charset="0"/>
              </a:rPr>
              <a:t>left</a:t>
            </a:r>
            <a:r>
              <a:rPr lang="en-US" sz="2800" dirty="0">
                <a:cs typeface="Segoe UI" panose="020B0502040204020203" pitchFamily="34" charset="0"/>
              </a:rPr>
              <a:t> eigenvector is to the </a:t>
            </a:r>
            <a:r>
              <a:rPr lang="en-US" dirty="0">
                <a:cs typeface="Segoe UI" panose="020B0502040204020203" pitchFamily="34" charset="0"/>
              </a:rPr>
              <a:t>left</a:t>
            </a:r>
            <a:r>
              <a:rPr lang="en-US" sz="2800" dirty="0">
                <a:cs typeface="Segoe UI" panose="020B0502040204020203" pitchFamily="34" charset="0"/>
              </a:rPr>
              <a:t>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599" y="2739177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622" y="3363339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788" y="4180520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1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of any eigenvector is constrained to 1.0: </a:t>
            </a:r>
          </a:p>
          <a:p>
            <a:pPr marL="0" indent="0">
              <a:buNone/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520" y="238647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952" y="5581270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Steps of spectral clustering algorithm </a:t>
            </a:r>
          </a:p>
          <a:p>
            <a:r>
              <a:rPr lang="en-US" dirty="0">
                <a:latin typeface="+mn-lt"/>
              </a:rPr>
              <a:t>Construct the </a:t>
            </a:r>
            <a:r>
              <a:rPr lang="en-US" b="1" dirty="0">
                <a:latin typeface="+mn-lt"/>
              </a:rPr>
              <a:t>graph of the samples</a:t>
            </a:r>
          </a:p>
          <a:p>
            <a:pPr lvl="1"/>
            <a:r>
              <a:rPr lang="en-US" dirty="0">
                <a:latin typeface="+mn-lt"/>
              </a:rPr>
              <a:t>Fully connected graph </a:t>
            </a:r>
          </a:p>
          <a:p>
            <a:pPr lvl="1"/>
            <a:r>
              <a:rPr lang="en-US" dirty="0">
                <a:latin typeface="+mn-lt"/>
              </a:rPr>
              <a:t>K-nearest-neighbor graph </a:t>
            </a:r>
          </a:p>
          <a:p>
            <a:pPr lvl="1"/>
            <a:r>
              <a:rPr lang="en-US" dirty="0">
                <a:latin typeface="+mn-lt"/>
              </a:rPr>
              <a:t>For node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, node j can be a nearest neighbor, but the reverse need not be true  </a:t>
            </a:r>
          </a:p>
          <a:p>
            <a:pPr lvl="1"/>
            <a:r>
              <a:rPr lang="en-US" dirty="0">
                <a:latin typeface="+mn-lt"/>
              </a:rPr>
              <a:t>Generally use symmetric nearest neighbors  </a:t>
            </a:r>
          </a:p>
          <a:p>
            <a:r>
              <a:rPr lang="en-US" dirty="0">
                <a:latin typeface="+mn-lt"/>
              </a:rPr>
              <a:t> The edges are undirected and weighted  </a:t>
            </a:r>
          </a:p>
          <a:p>
            <a:pPr lvl="1"/>
            <a:r>
              <a:rPr lang="en-US" dirty="0">
                <a:latin typeface="+mn-lt"/>
              </a:rPr>
              <a:t>Weights are the similarity of between the samples     </a:t>
            </a:r>
          </a:p>
          <a:p>
            <a:r>
              <a:rPr lang="en-US" dirty="0">
                <a:latin typeface="+mn-lt"/>
              </a:rPr>
              <a:t>The weighted association matrix is constructed </a:t>
            </a:r>
          </a:p>
          <a:p>
            <a:pPr lvl="1"/>
            <a:r>
              <a:rPr lang="en-US" dirty="0">
                <a:latin typeface="+mn-lt"/>
              </a:rPr>
              <a:t>Full matrix for fully connected graph </a:t>
            </a:r>
          </a:p>
          <a:p>
            <a:pPr lvl="1"/>
            <a:r>
              <a:rPr lang="en-US" dirty="0">
                <a:latin typeface="+mn-lt"/>
              </a:rPr>
              <a:t>Sparse matrix for nearest-neighbor graph – faster algorithm! </a:t>
            </a:r>
          </a:p>
          <a:p>
            <a:pPr lvl="1"/>
            <a:r>
              <a:rPr lang="en-US" dirty="0">
                <a:latin typeface="+mn-lt"/>
              </a:rPr>
              <a:t>Need not be symmetric  </a:t>
            </a:r>
          </a:p>
        </p:txBody>
      </p:sp>
    </p:spTree>
    <p:extLst>
      <p:ext uri="{BB962C8B-B14F-4D97-AF65-F5344CB8AC3E}">
        <p14:creationId xmlns:p14="http://schemas.microsoft.com/office/powerpoint/2010/main" val="380493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Cluster models scale poorly with dimensionality </a:t>
                </a:r>
              </a:p>
              <a:p>
                <a:r>
                  <a:rPr lang="en-US" dirty="0">
                    <a:latin typeface="+mn-lt"/>
                  </a:rPr>
                  <a:t>Distances all become the same as dimensionality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⇒∞</m:t>
                    </m:r>
                  </m:oMath>
                </a14:m>
                <a:r>
                  <a:rPr lang="en-US" dirty="0">
                    <a:latin typeface="+mn-lt"/>
                  </a:rPr>
                  <a:t>      </a:t>
                </a:r>
              </a:p>
              <a:p>
                <a:r>
                  <a:rPr lang="en-US" dirty="0">
                    <a:latin typeface="+mn-lt"/>
                  </a:rPr>
                  <a:t>To understand this problem, consider Euclidean distance measure:  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volume of a hypersphere inside a n-dimensional hypercube with edge length 2d is:   </a:t>
                </a:r>
              </a:p>
              <a:p>
                <a:pPr marL="457200" lvl="1" indent="0">
                  <a:buNone/>
                </a:pPr>
                <a:r>
                  <a:rPr lang="en-US" sz="2800" i="1" dirty="0">
                    <a:latin typeface="+mn-lt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𝑉𝑜𝑙</m:t>
                    </m:r>
                    <m:r>
                      <a:rPr lang="en-US" sz="2800" i="1" baseline="-25000">
                        <a:latin typeface="Cambria Math" panose="02040503050406030204" pitchFamily="18" charset="0"/>
                      </a:rPr>
                      <m:t>𝐻𝑦𝑝𝑒𝑟𝑠𝑝h𝑒𝑟𝑒𝑠</m:t>
                    </m:r>
                  </m:oMath>
                </a14:m>
                <a:r>
                  <a:rPr lang="en-US" sz="2800" dirty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</m:oMath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The proportion of volumes of the hypercube and the spheres:   </a:t>
                </a:r>
                <a:endParaRPr lang="en-US" sz="2800" dirty="0">
                  <a:latin typeface="Script MT Bold" panose="03040602040607080904" pitchFamily="66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𝐻𝑦𝑝𝑒𝑟𝑠𝑝h𝑒𝑟𝑒𝑠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𝐻𝑦𝑝𝑒𝑟𝑐𝑢𝑏𝑒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⇒1,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⇒∞</m:t>
                    </m:r>
                  </m:oMath>
                </a14:m>
                <a:r>
                  <a:rPr lang="en-US" sz="2800" dirty="0">
                    <a:latin typeface="Script MT Bold" panose="03040602040607080904" pitchFamily="66" charset="0"/>
                  </a:rPr>
                  <a:t>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Another example of the </a:t>
                </a:r>
                <a:r>
                  <a:rPr lang="en-US" sz="2800" dirty="0">
                    <a:latin typeface="Script MT Bold" panose="03040602040607080904" pitchFamily="66" charset="0"/>
                  </a:rPr>
                  <a:t>Curse of Dimensionality!</a:t>
                </a:r>
              </a:p>
              <a:p>
                <a:pPr marL="457200" lvl="1" indent="0">
                  <a:buNone/>
                </a:pPr>
                <a:endParaRPr lang="en-US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is the </a:t>
                </a:r>
                <a:r>
                  <a:rPr lang="en-US" b="1" dirty="0">
                    <a:solidFill>
                      <a:schemeClr val="accent1"/>
                    </a:solidFill>
                    <a:latin typeface="+mn-lt"/>
                  </a:rPr>
                  <a:t>Gamma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  <a:blipFill>
                <a:blip r:embed="rId3"/>
                <a:stretch>
                  <a:fillRect l="-1077" t="-1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6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4D421C-B98F-4F57-B2CC-5DA80E108DCA}"/>
              </a:ext>
            </a:extLst>
          </p:cNvPr>
          <p:cNvCxnSpPr>
            <a:cxnSpLocks/>
          </p:cNvCxnSpPr>
          <p:nvPr/>
        </p:nvCxnSpPr>
        <p:spPr>
          <a:xfrm>
            <a:off x="685898" y="2081508"/>
            <a:ext cx="1154066" cy="1789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50148" y="896079"/>
            <a:ext cx="6508476" cy="5602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Steps of spectral clustering algorithm </a:t>
            </a:r>
          </a:p>
          <a:p>
            <a:r>
              <a:rPr lang="en-US" dirty="0">
                <a:latin typeface="+mn-lt"/>
              </a:rPr>
              <a:t>Start with samples  </a:t>
            </a:r>
          </a:p>
          <a:p>
            <a:r>
              <a:rPr lang="en-US" dirty="0">
                <a:latin typeface="+mn-lt"/>
              </a:rPr>
              <a:t>Construct graph </a:t>
            </a:r>
          </a:p>
          <a:p>
            <a:pPr lvl="1"/>
            <a:r>
              <a:rPr lang="en-US" dirty="0">
                <a:latin typeface="+mn-lt"/>
              </a:rPr>
              <a:t>3-nearest-neighbors in this case </a:t>
            </a:r>
          </a:p>
          <a:p>
            <a:pPr lvl="1"/>
            <a:r>
              <a:rPr lang="en-US" dirty="0">
                <a:latin typeface="+mn-lt"/>
              </a:rPr>
              <a:t>Need not be reciprocal </a:t>
            </a:r>
          </a:p>
          <a:p>
            <a:pPr lvl="1"/>
            <a:r>
              <a:rPr lang="en-US" dirty="0">
                <a:latin typeface="+mn-lt"/>
              </a:rPr>
              <a:t>Use undirected edges</a:t>
            </a:r>
          </a:p>
          <a:p>
            <a:pPr lvl="1"/>
            <a:r>
              <a:rPr lang="en-US" dirty="0">
                <a:latin typeface="+mn-lt"/>
              </a:rPr>
              <a:t>Edge weights are similarity </a:t>
            </a:r>
          </a:p>
          <a:p>
            <a:r>
              <a:rPr lang="en-US" dirty="0">
                <a:latin typeface="+mn-lt"/>
              </a:rPr>
              <a:t>Association matrix constructed from graph </a:t>
            </a:r>
          </a:p>
          <a:p>
            <a:pPr lvl="1"/>
            <a:r>
              <a:rPr lang="en-US" dirty="0">
                <a:latin typeface="+mn-lt"/>
              </a:rPr>
              <a:t>Weighted by similarity between points</a:t>
            </a:r>
          </a:p>
          <a:p>
            <a:r>
              <a:rPr lang="en-US" dirty="0">
                <a:latin typeface="+mn-lt"/>
              </a:rPr>
              <a:t>Compute graph Laplacian </a:t>
            </a:r>
          </a:p>
          <a:p>
            <a:r>
              <a:rPr lang="en-US" dirty="0">
                <a:latin typeface="+mn-lt"/>
              </a:rPr>
              <a:t>Perform clustering on eigenvectors of graph Laplacian to partition graph 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8A190B-B202-422A-89B8-6F7261719F1C}"/>
              </a:ext>
            </a:extLst>
          </p:cNvPr>
          <p:cNvSpPr/>
          <p:nvPr/>
        </p:nvSpPr>
        <p:spPr>
          <a:xfrm>
            <a:off x="594539" y="1993345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9F88FF-9850-4E7F-B467-A9FC1F7E6E7F}"/>
              </a:ext>
            </a:extLst>
          </p:cNvPr>
          <p:cNvSpPr/>
          <p:nvPr/>
        </p:nvSpPr>
        <p:spPr>
          <a:xfrm>
            <a:off x="1748605" y="2172328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FA0E56-FB83-46A7-8FBA-7DD99C125C1F}"/>
              </a:ext>
            </a:extLst>
          </p:cNvPr>
          <p:cNvSpPr/>
          <p:nvPr/>
        </p:nvSpPr>
        <p:spPr>
          <a:xfrm>
            <a:off x="980092" y="395120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855A26-478F-4BE5-89AF-AAFC8ECEEF9B}"/>
              </a:ext>
            </a:extLst>
          </p:cNvPr>
          <p:cNvSpPr/>
          <p:nvPr/>
        </p:nvSpPr>
        <p:spPr>
          <a:xfrm>
            <a:off x="1655208" y="3400577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E40EF4-15FC-4B3D-84E2-F25AEC708349}"/>
              </a:ext>
            </a:extLst>
          </p:cNvPr>
          <p:cNvSpPr/>
          <p:nvPr/>
        </p:nvSpPr>
        <p:spPr>
          <a:xfrm>
            <a:off x="2075214" y="2775304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BFEDF8-7036-4147-96EE-0D4149411B94}"/>
              </a:ext>
            </a:extLst>
          </p:cNvPr>
          <p:cNvSpPr/>
          <p:nvPr/>
        </p:nvSpPr>
        <p:spPr>
          <a:xfrm>
            <a:off x="2994030" y="1852953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BE48A6-C0C7-43D0-B95D-4CC35CF114E2}"/>
              </a:ext>
            </a:extLst>
          </p:cNvPr>
          <p:cNvSpPr/>
          <p:nvPr/>
        </p:nvSpPr>
        <p:spPr>
          <a:xfrm>
            <a:off x="3202251" y="257608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7739B5-6F7E-4BB9-A7BB-FB60C9823460}"/>
              </a:ext>
            </a:extLst>
          </p:cNvPr>
          <p:cNvSpPr/>
          <p:nvPr/>
        </p:nvSpPr>
        <p:spPr>
          <a:xfrm>
            <a:off x="3988778" y="1852953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A998D9-0328-4637-BDE5-D30BF625EA70}"/>
              </a:ext>
            </a:extLst>
          </p:cNvPr>
          <p:cNvSpPr/>
          <p:nvPr/>
        </p:nvSpPr>
        <p:spPr>
          <a:xfrm>
            <a:off x="4014608" y="3041787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1A9DE0-DC4C-446A-8304-1BD6003C9A95}"/>
              </a:ext>
            </a:extLst>
          </p:cNvPr>
          <p:cNvSpPr/>
          <p:nvPr/>
        </p:nvSpPr>
        <p:spPr>
          <a:xfrm>
            <a:off x="4668999" y="2398434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469E07-D5BA-41DB-A638-EFD084E75FF0}"/>
              </a:ext>
            </a:extLst>
          </p:cNvPr>
          <p:cNvCxnSpPr>
            <a:cxnSpLocks/>
            <a:stCxn id="4" idx="4"/>
            <a:endCxn id="8" idx="2"/>
          </p:cNvCxnSpPr>
          <p:nvPr/>
        </p:nvCxnSpPr>
        <p:spPr>
          <a:xfrm>
            <a:off x="685898" y="2171000"/>
            <a:ext cx="1389316" cy="693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E619F0-327B-4383-A59F-C05C33D4A84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1811168" y="2952959"/>
            <a:ext cx="355405" cy="473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C228DD-DB29-41D1-8E5F-B1B96349F92C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1136052" y="3552215"/>
            <a:ext cx="545914" cy="4250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C357AF-FE44-4BCF-B761-7AAEA1C3CC3A}"/>
              </a:ext>
            </a:extLst>
          </p:cNvPr>
          <p:cNvCxnSpPr>
            <a:cxnSpLocks/>
            <a:stCxn id="8" idx="0"/>
            <a:endCxn id="5" idx="5"/>
          </p:cNvCxnSpPr>
          <p:nvPr/>
        </p:nvCxnSpPr>
        <p:spPr>
          <a:xfrm flipH="1" flipV="1">
            <a:off x="1904565" y="2323966"/>
            <a:ext cx="262008" cy="4513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B365D4-57D5-4282-963A-D47C57672EC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621297" y="2144983"/>
            <a:ext cx="1060669" cy="12816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7DF2EA-B0D3-4B8A-974B-3EAC576552A1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931323" y="1941781"/>
            <a:ext cx="1062707" cy="319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09DC46-7CBB-4787-93AA-B4A9D635465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57932" y="2664917"/>
            <a:ext cx="944319" cy="1992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58CEE78-FBDD-4074-8168-5AFA9DB293F7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1071451" y="2323966"/>
            <a:ext cx="703912" cy="16272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567B11-0D0D-4156-89A7-16DAA1FA1872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 flipH="1">
            <a:off x="1071451" y="2926942"/>
            <a:ext cx="1030521" cy="10242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0A5093A-52C2-40EC-8B8E-0E7395D2FE41}"/>
              </a:ext>
            </a:extLst>
          </p:cNvPr>
          <p:cNvCxnSpPr>
            <a:cxnSpLocks/>
            <a:stCxn id="12" idx="2"/>
            <a:endCxn id="10" idx="5"/>
          </p:cNvCxnSpPr>
          <p:nvPr/>
        </p:nvCxnSpPr>
        <p:spPr>
          <a:xfrm flipH="1" flipV="1">
            <a:off x="3358211" y="2727727"/>
            <a:ext cx="656397" cy="4028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3CD1EC-471C-4898-B21E-CAB746ED8E21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3085389" y="2030608"/>
            <a:ext cx="208221" cy="5454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CEF8E58-A7D2-4062-893F-1D575800AB63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4080137" y="2030608"/>
            <a:ext cx="25830" cy="10111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627C3E1-AA2E-4352-8AAE-70E59EC9E409}"/>
              </a:ext>
            </a:extLst>
          </p:cNvPr>
          <p:cNvCxnSpPr>
            <a:cxnSpLocks/>
            <a:stCxn id="12" idx="7"/>
          </p:cNvCxnSpPr>
          <p:nvPr/>
        </p:nvCxnSpPr>
        <p:spPr>
          <a:xfrm flipV="1">
            <a:off x="4170568" y="2561040"/>
            <a:ext cx="616548" cy="5067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F70BFB-1512-4F20-8D1B-5D098CF9381C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144738" y="2004591"/>
            <a:ext cx="577777" cy="4048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396BE56-3AEA-4289-A29C-18AB052A783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3176748" y="1941781"/>
            <a:ext cx="81203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19393F8-AE33-4F39-AEBB-2C2B1DD720C2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384969" y="2472213"/>
            <a:ext cx="1310788" cy="1927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AEC305C-0145-4BBB-B3E3-ED97309238FD}"/>
              </a:ext>
            </a:extLst>
          </p:cNvPr>
          <p:cNvCxnSpPr>
            <a:cxnSpLocks/>
          </p:cNvCxnSpPr>
          <p:nvPr/>
        </p:nvCxnSpPr>
        <p:spPr>
          <a:xfrm>
            <a:off x="2290118" y="1425844"/>
            <a:ext cx="723659" cy="2271673"/>
          </a:xfrm>
          <a:prstGeom prst="line">
            <a:avLst/>
          </a:prstGeom>
          <a:ln w="508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19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Compute </a:t>
                </a:r>
                <a:r>
                  <a:rPr lang="en-US" b="1" dirty="0">
                    <a:latin typeface="+mn-lt"/>
                  </a:rPr>
                  <a:t>graph Laplacian  </a:t>
                </a:r>
              </a:p>
              <a:p>
                <a:r>
                  <a:rPr lang="en-US" dirty="0">
                    <a:latin typeface="+mn-lt"/>
                  </a:rPr>
                  <a:t>Several possible definitions of graph Laplacian  </a:t>
                </a:r>
              </a:p>
              <a:p>
                <a:r>
                  <a:rPr lang="en-US" dirty="0">
                    <a:latin typeface="+mn-lt"/>
                  </a:rPr>
                  <a:t>Starting with weighted association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+mn-lt"/>
                  </a:rPr>
                  <a:t>, compute the diagonal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+mn-lt"/>
                  </a:rPr>
                  <a:t> of out degree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unnormalized graph Laplacian: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Alternatively, the normalized graph Laplacian: </a:t>
                </a:r>
              </a:p>
              <a:p>
                <a:pPr marL="0" indent="0">
                  <a:buNone/>
                </a:pPr>
                <a:endParaRPr lang="en-US" sz="1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 r="-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53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Factor the graph Laplacian  </a:t>
                </a:r>
              </a:p>
              <a:p>
                <a:r>
                  <a:rPr lang="en-US" dirty="0">
                    <a:latin typeface="+mn-lt"/>
                  </a:rPr>
                  <a:t>Apply </a:t>
                </a:r>
                <a:r>
                  <a:rPr lang="en-US" dirty="0" err="1">
                    <a:latin typeface="+mn-lt"/>
                  </a:rPr>
                  <a:t>eigendecomposition</a:t>
                </a:r>
                <a:r>
                  <a:rPr lang="en-US" dirty="0">
                    <a:latin typeface="+mn-lt"/>
                  </a:rPr>
                  <a:t> to the graph Laplacian: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+mn-lt"/>
                  </a:rPr>
                  <a:t>For a single eigenvalue,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+mn-lt"/>
                  </a:rPr>
                  <a:t>, and eigenvector,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>
                    <a:latin typeface="+mn-lt"/>
                  </a:rPr>
                  <a:t>, we can write the relationship: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eigenvalues and eigenvectors of the graph Laplacian have some important properties (skipping proofs)   </a:t>
                </a:r>
              </a:p>
              <a:p>
                <a:pPr lvl="1"/>
                <a:r>
                  <a:rPr lang="en-US" sz="2600" dirty="0">
                    <a:latin typeface="+mn-lt"/>
                  </a:rPr>
                  <a:t>The row sum are zero,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𝑜𝑤</m:t>
                        </m:r>
                      </m:sub>
                      <m:sup/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nary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600" dirty="0">
                    <a:latin typeface="+mn-lt"/>
                  </a:rPr>
                  <a:t> </a:t>
                </a:r>
              </a:p>
              <a:p>
                <a:pPr lvl="1"/>
                <a:r>
                  <a:rPr lang="en-US" sz="2600" dirty="0">
                    <a:latin typeface="+mn-lt"/>
                  </a:rPr>
                  <a:t>For a </a:t>
                </a:r>
                <a:r>
                  <a:rPr lang="en-US" sz="2600" b="1" dirty="0">
                    <a:latin typeface="+mn-lt"/>
                  </a:rPr>
                  <a:t>single graph component </a:t>
                </a:r>
                <a:r>
                  <a:rPr lang="en-US" sz="2600" dirty="0">
                    <a:latin typeface="+mn-lt"/>
                  </a:rPr>
                  <a:t>the smallest eigenvalue,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2600" dirty="0">
                    <a:latin typeface="+mn-lt"/>
                  </a:rPr>
                  <a:t> </a:t>
                </a:r>
              </a:p>
              <a:p>
                <a:pPr lvl="1"/>
                <a:r>
                  <a:rPr lang="en-US" sz="2600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600" dirty="0">
                    <a:latin typeface="+mn-lt"/>
                  </a:rPr>
                  <a:t>, the corresponding eigenvector is all 1’,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1, 1, 1, …, 1</m:t>
                        </m:r>
                      </m:e>
                    </m:d>
                  </m:oMath>
                </a14:m>
                <a:endParaRPr lang="en-US" sz="2600" dirty="0">
                  <a:latin typeface="+mn-lt"/>
                </a:endParaRPr>
              </a:p>
              <a:p>
                <a:pPr marL="0" indent="0">
                  <a:buNone/>
                </a:pPr>
                <a:endParaRPr lang="en-US" sz="260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sz="1700" dirty="0">
                    <a:latin typeface="+mn-lt"/>
                  </a:rPr>
                  <a:t>For a comprehensive treatment of graph partitioning and the graph Laplacian, see</a:t>
                </a:r>
                <a:r>
                  <a:rPr lang="en-US" sz="1700" dirty="0">
                    <a:latin typeface="+mn-lt"/>
                    <a:hlinkClick r:id="rId3"/>
                  </a:rPr>
                  <a:t> Networks, second edition, Newman, Oxford, 2019</a:t>
                </a:r>
                <a:endParaRPr lang="en-US" sz="1700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4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22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Cut the graph using the graph Laplacian</a:t>
                </a:r>
              </a:p>
              <a:p>
                <a:r>
                  <a:rPr lang="en-US" dirty="0">
                    <a:latin typeface="+mn-lt"/>
                  </a:rPr>
                  <a:t>We want to cut the graph to minimize the sum of weights of the cuts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𝑐𝑜𝑚𝑝𝑜𝑛𝑒𝑛𝑡𝑠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node (sample)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+mn-lt"/>
                  </a:rPr>
                  <a:t> define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</m:e>
                        </m:eqArr>
                      </m:e>
                    </m:d>
                  </m:oMath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We can rewrite the first relationship for a single cut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Rearranging terms and using matrix form we find: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64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Cut the graph and find clusters   </a:t>
                </a:r>
              </a:p>
              <a:p>
                <a:r>
                  <a:rPr lang="en-US" dirty="0">
                    <a:latin typeface="+mn-lt"/>
                  </a:rPr>
                  <a:t>This relation is in the form of an </a:t>
                </a:r>
                <a:r>
                  <a:rPr lang="en-US" dirty="0" err="1">
                    <a:latin typeface="+mn-lt"/>
                  </a:rPr>
                  <a:t>eigendecomposition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From this factorization,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are eigenvectors!</a:t>
                </a:r>
              </a:p>
              <a:p>
                <a:r>
                  <a:rPr lang="en-US" dirty="0">
                    <a:latin typeface="+mn-lt"/>
                  </a:rPr>
                  <a:t>The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defines cuts in the network 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clusters,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latin typeface="+mn-lt"/>
                  </a:rPr>
                  <a:t> cuts </a:t>
                </a:r>
              </a:p>
              <a:p>
                <a:pPr lvl="1"/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eigenvectors corresponding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smallest nonzero eigenvalues  </a:t>
                </a:r>
              </a:p>
              <a:p>
                <a:pPr lvl="1"/>
                <a:r>
                  <a:rPr lang="en-US" dirty="0">
                    <a:latin typeface="+mn-lt"/>
                  </a:rPr>
                  <a:t>Apply clustering algorithm to the eigenvectors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example; k-means applied to the eigenvectors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43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Spectral clustering </a:t>
            </a:r>
            <a:r>
              <a:rPr lang="en-US" dirty="0">
                <a:latin typeface="+mn-lt"/>
              </a:rPr>
              <a:t>is a graph-based state of the art clustering method</a:t>
            </a:r>
          </a:p>
          <a:p>
            <a:r>
              <a:rPr lang="en-US" dirty="0">
                <a:latin typeface="+mn-lt"/>
              </a:rPr>
              <a:t>Spectral clustering follows these steps: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Construct the association matrix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Compute the graph Laplacian from the association matrix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Factor the graph Laplacian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the graph by k eigenvectors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Apply clustering algorithm to eigenvectors</a:t>
            </a:r>
          </a:p>
          <a:p>
            <a:r>
              <a:rPr lang="en-US" dirty="0">
                <a:latin typeface="+mn-lt"/>
              </a:rPr>
              <a:t>In summary, spectral clustering constructs clusters on the orthogonal projection of the Laplacian matrix   </a:t>
            </a:r>
          </a:p>
          <a:p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For a rigorous introduction to spectral clustering see </a:t>
            </a:r>
            <a:r>
              <a:rPr lang="en-US" sz="2400" dirty="0">
                <a:latin typeface="+mn-lt"/>
                <a:hlinkClick r:id="rId3"/>
              </a:rPr>
              <a:t>this tutorial article by von </a:t>
            </a:r>
            <a:r>
              <a:rPr lang="en-US" sz="2400" dirty="0" err="1">
                <a:latin typeface="+mn-lt"/>
                <a:hlinkClick r:id="rId3"/>
              </a:rPr>
              <a:t>Luxburg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91407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16" y="0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164584"/>
                  </p:ext>
                </p:extLst>
              </p:nvPr>
            </p:nvGraphicFramePr>
            <p:xfrm>
              <a:off x="386640" y="566515"/>
              <a:ext cx="11630025" cy="5860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Mini-batch high,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164584"/>
                  </p:ext>
                </p:extLst>
              </p:nvPr>
            </p:nvGraphicFramePr>
            <p:xfrm>
              <a:off x="386640" y="566515"/>
              <a:ext cx="11630025" cy="5860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1045083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69767" r="-868" b="-4029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505" t="-253913" r="-97077" b="-50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253913" r="-868" b="-50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curse of dimensionality means that all clusters are the same in high dimensions</a:t>
            </a:r>
          </a:p>
          <a:p>
            <a:r>
              <a:rPr lang="en-US" dirty="0">
                <a:latin typeface="+mn-lt"/>
              </a:rPr>
              <a:t>Sampling density decreases exponentially   </a:t>
            </a:r>
          </a:p>
          <a:p>
            <a:r>
              <a:rPr lang="en-US" dirty="0">
                <a:latin typeface="+mn-lt"/>
              </a:rPr>
              <a:t>Distances converge to the same size in a high dimensional space  </a:t>
            </a:r>
          </a:p>
          <a:p>
            <a:r>
              <a:rPr lang="en-US" sz="2800" dirty="0">
                <a:latin typeface="+mn-lt"/>
              </a:rPr>
              <a:t>The choice of metric does not help </a:t>
            </a:r>
          </a:p>
          <a:p>
            <a:pPr lvl="1"/>
            <a:r>
              <a:rPr lang="en-US" b="1" dirty="0">
                <a:latin typeface="+mn-lt"/>
              </a:rPr>
              <a:t>All distances are the same in high dimensions!  </a:t>
            </a:r>
          </a:p>
          <a:p>
            <a:r>
              <a:rPr lang="en-US" dirty="0">
                <a:latin typeface="+mn-lt"/>
              </a:rPr>
              <a:t>Implication is that high-dimensional cluster models are easy to overfit!!</a:t>
            </a:r>
          </a:p>
        </p:txBody>
      </p:sp>
    </p:spTree>
    <p:extLst>
      <p:ext uri="{BB962C8B-B14F-4D97-AF65-F5344CB8AC3E}">
        <p14:creationId xmlns:p14="http://schemas.microsoft.com/office/powerpoint/2010/main" val="392082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extend clustering to higher dimensions?    </a:t>
            </a:r>
          </a:p>
          <a:p>
            <a:r>
              <a:rPr lang="en-US" dirty="0">
                <a:latin typeface="+mn-lt"/>
              </a:rPr>
              <a:t>Reducing dimensionality can help</a:t>
            </a:r>
          </a:p>
          <a:p>
            <a:r>
              <a:rPr lang="en-US" dirty="0">
                <a:latin typeface="+mn-lt"/>
              </a:rPr>
              <a:t>Need to create a </a:t>
            </a:r>
            <a:r>
              <a:rPr lang="en-US" b="1" dirty="0">
                <a:latin typeface="+mn-lt"/>
              </a:rPr>
              <a:t>lower dimensional embedding </a:t>
            </a:r>
          </a:p>
          <a:p>
            <a:r>
              <a:rPr lang="en-US" dirty="0">
                <a:latin typeface="+mn-lt"/>
              </a:rPr>
              <a:t>But how?   </a:t>
            </a:r>
          </a:p>
          <a:p>
            <a:r>
              <a:rPr lang="en-US" sz="2800" dirty="0">
                <a:latin typeface="+mn-lt"/>
              </a:rPr>
              <a:t>PCA is a linear projection</a:t>
            </a:r>
          </a:p>
          <a:p>
            <a:r>
              <a:rPr lang="en-US" dirty="0">
                <a:latin typeface="+mn-lt"/>
              </a:rPr>
              <a:t>Several families of alternatives  </a:t>
            </a:r>
          </a:p>
          <a:p>
            <a:pPr lvl="1"/>
            <a:r>
              <a:rPr lang="en-US" dirty="0">
                <a:latin typeface="+mn-lt"/>
              </a:rPr>
              <a:t>Subspace clustering</a:t>
            </a:r>
          </a:p>
          <a:p>
            <a:pPr lvl="1"/>
            <a:r>
              <a:rPr lang="en-US" dirty="0">
                <a:latin typeface="+mn-lt"/>
              </a:rPr>
              <a:t>Random projection   </a:t>
            </a:r>
          </a:p>
          <a:p>
            <a:pPr lvl="1"/>
            <a:r>
              <a:rPr lang="en-US" dirty="0">
                <a:latin typeface="+mn-lt"/>
              </a:rPr>
              <a:t>Manifold learning  </a:t>
            </a: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030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Graph-Based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252733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 Based Clustering Models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cluster models use a graph to model relationships    </a:t>
            </a:r>
          </a:p>
          <a:p>
            <a:r>
              <a:rPr lang="en-US" dirty="0">
                <a:latin typeface="+mn-lt"/>
              </a:rPr>
              <a:t>A graph is constructed for the distance or similarity relationships </a:t>
            </a:r>
          </a:p>
          <a:p>
            <a:pPr lvl="1"/>
            <a:r>
              <a:rPr lang="en-US" dirty="0">
                <a:latin typeface="+mn-lt"/>
              </a:rPr>
              <a:t>Observations (samples) are nodes </a:t>
            </a:r>
          </a:p>
          <a:p>
            <a:pPr lvl="1"/>
            <a:r>
              <a:rPr lang="en-US" dirty="0">
                <a:latin typeface="+mn-lt"/>
              </a:rPr>
              <a:t>Edges connect samples</a:t>
            </a:r>
          </a:p>
          <a:p>
            <a:pPr lvl="1"/>
            <a:r>
              <a:rPr lang="en-US" dirty="0">
                <a:latin typeface="+mn-lt"/>
              </a:rPr>
              <a:t>Edge weights are distance or similarity </a:t>
            </a:r>
          </a:p>
          <a:p>
            <a:r>
              <a:rPr lang="en-US" dirty="0">
                <a:latin typeface="+mn-lt"/>
              </a:rPr>
              <a:t>Relationships on the graph are used to separate data into clusters </a:t>
            </a:r>
          </a:p>
          <a:p>
            <a:r>
              <a:rPr lang="en-US" dirty="0">
                <a:latin typeface="+mn-lt"/>
              </a:rPr>
              <a:t> Several commonly used classes of clustering algorithms are graph-based</a:t>
            </a:r>
          </a:p>
          <a:p>
            <a:pPr lvl="1"/>
            <a:r>
              <a:rPr lang="en-US" dirty="0">
                <a:latin typeface="+mn-lt"/>
              </a:rPr>
              <a:t>Hierarchical </a:t>
            </a:r>
          </a:p>
          <a:p>
            <a:pPr lvl="1"/>
            <a:r>
              <a:rPr lang="en-US" dirty="0">
                <a:latin typeface="+mn-lt"/>
              </a:rPr>
              <a:t>Affinity clustering</a:t>
            </a:r>
          </a:p>
          <a:p>
            <a:pPr lvl="1"/>
            <a:r>
              <a:rPr lang="en-US" dirty="0">
                <a:latin typeface="+mn-lt"/>
              </a:rPr>
              <a:t>Density clustering </a:t>
            </a:r>
          </a:p>
          <a:p>
            <a:pPr lvl="1"/>
            <a:r>
              <a:rPr lang="en-US" dirty="0">
                <a:latin typeface="+mn-lt"/>
              </a:rPr>
              <a:t>Spectral clustering </a:t>
            </a:r>
          </a:p>
        </p:txBody>
      </p:sp>
    </p:spTree>
    <p:extLst>
      <p:ext uri="{BB962C8B-B14F-4D97-AF65-F5344CB8AC3E}">
        <p14:creationId xmlns:p14="http://schemas.microsoft.com/office/powerpoint/2010/main" val="2774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Scaling distance and similarity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5237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 dissimilarity matrix contains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  <a:endParaRPr lang="en-US" sz="2800" i="1" baseline="-250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 dense </a:t>
                </a:r>
                <a:r>
                  <a:rPr lang="en-US" b="1" dirty="0">
                    <a:latin typeface="+mn-lt"/>
                  </a:rPr>
                  <a:t>computationally intensive </a:t>
                </a:r>
                <a:r>
                  <a:rPr lang="en-US" dirty="0">
                    <a:latin typeface="+mn-lt"/>
                  </a:rPr>
                  <a:t>and </a:t>
                </a:r>
                <a:r>
                  <a:rPr lang="en-US" b="1" dirty="0">
                    <a:latin typeface="+mn-lt"/>
                  </a:rPr>
                  <a:t>memory intensive representation:</a:t>
                </a:r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How can we do better?    </a:t>
                </a:r>
              </a:p>
              <a:p>
                <a:r>
                  <a:rPr lang="en-US" b="1" dirty="0">
                    <a:latin typeface="+mn-lt"/>
                  </a:rPr>
                  <a:t>Use a sparse graph representation!</a:t>
                </a:r>
              </a:p>
              <a:p>
                <a:pPr marL="0" indent="0">
                  <a:buNone/>
                </a:pPr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523771"/>
              </a:xfrm>
              <a:blipFill>
                <a:blip r:embed="rId3"/>
                <a:stretch>
                  <a:fillRect l="-1111" t="-1876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21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19467</TotalTime>
  <Words>2895</Words>
  <Application>Microsoft Office PowerPoint</Application>
  <PresentationFormat>Widescreen</PresentationFormat>
  <Paragraphs>476</Paragraphs>
  <Slides>49</Slides>
  <Notes>36</Notes>
  <HiddenSlides>7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Courier New</vt:lpstr>
      <vt:lpstr>Script MT Bold</vt:lpstr>
      <vt:lpstr>Segoe UI</vt:lpstr>
      <vt:lpstr>Segoe UI Light</vt:lpstr>
      <vt:lpstr>Symbol</vt:lpstr>
      <vt:lpstr>Office Theme</vt:lpstr>
      <vt:lpstr>1_Office Theme</vt:lpstr>
      <vt:lpstr>CSCI E-96 Data Mining, Exploration and Discovery Introduction to Clustering Models Part 2</vt:lpstr>
      <vt:lpstr>Clustering in High Dimensions and The Curse of Dimensionality!</vt:lpstr>
      <vt:lpstr>What Could Possibly Go Wrong? Curse of Dimensionality!</vt:lpstr>
      <vt:lpstr>What Could Possibly Go Wrong? Curse of Dimensionality</vt:lpstr>
      <vt:lpstr>What Could Possibly Go Wrong? Curse of Dimensionality</vt:lpstr>
      <vt:lpstr>What Could Possibly Go Wrong? Curse of Dimensionality</vt:lpstr>
      <vt:lpstr>Graph-Based Clustering Models</vt:lpstr>
      <vt:lpstr>Graph Based Clustering Models </vt:lpstr>
      <vt:lpstr>Scaling distance and similarity measures</vt:lpstr>
      <vt:lpstr>Scaling distance and similarity measures</vt:lpstr>
      <vt:lpstr>Scaling distance and similarity measures</vt:lpstr>
      <vt:lpstr>Scaling distance and similarity measures</vt:lpstr>
      <vt:lpstr>Afinity-Based Clustering Models</vt:lpstr>
      <vt:lpstr>Affinity Clustering </vt:lpstr>
      <vt:lpstr>Affinity Clustering </vt:lpstr>
      <vt:lpstr>Affinity Clustering </vt:lpstr>
      <vt:lpstr>Affinity Clustering </vt:lpstr>
      <vt:lpstr>Density-Based Clustering Models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Spectral Clustering Models</vt:lpstr>
      <vt:lpstr>Review of Eigenvalues and Eigenvectors </vt:lpstr>
      <vt:lpstr>Review of Eigenvalues and Eigenvectors</vt:lpstr>
      <vt:lpstr>Review of Eigenvalues and Eigenvectors</vt:lpstr>
      <vt:lpstr>Review of Eigenvalues</vt:lpstr>
      <vt:lpstr>Review of Eigenvalues and Eigenvectors</vt:lpstr>
      <vt:lpstr>Review of Eigenvalues and Eigenvectors</vt:lpstr>
      <vt:lpstr>Review of Eigenvalues and Eigenvectors</vt:lpstr>
      <vt:lpstr>Spectral Clustering </vt:lpstr>
      <vt:lpstr>Spectral Clustering </vt:lpstr>
      <vt:lpstr>Spectral Clustering </vt:lpstr>
      <vt:lpstr>Spectral Clustering </vt:lpstr>
      <vt:lpstr>Spectral Clustering </vt:lpstr>
      <vt:lpstr>Spectral Clustering </vt:lpstr>
      <vt:lpstr>Spectral Clustering 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759</cp:revision>
  <dcterms:created xsi:type="dcterms:W3CDTF">2020-07-25T22:15:22Z</dcterms:created>
  <dcterms:modified xsi:type="dcterms:W3CDTF">2024-03-31T01:23:21Z</dcterms:modified>
</cp:coreProperties>
</file>