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56" r:id="rId5"/>
    <p:sldId id="314" r:id="rId6"/>
    <p:sldId id="331" r:id="rId7"/>
    <p:sldId id="361" r:id="rId8"/>
    <p:sldId id="268" r:id="rId9"/>
    <p:sldId id="358" r:id="rId10"/>
    <p:sldId id="360" r:id="rId11"/>
    <p:sldId id="313" r:id="rId12"/>
    <p:sldId id="353" r:id="rId13"/>
    <p:sldId id="362" r:id="rId14"/>
    <p:sldId id="364" r:id="rId15"/>
    <p:sldId id="365" r:id="rId16"/>
    <p:sldId id="373" r:id="rId17"/>
    <p:sldId id="371" r:id="rId18"/>
    <p:sldId id="374" r:id="rId19"/>
    <p:sldId id="367" r:id="rId20"/>
    <p:sldId id="366" r:id="rId21"/>
    <p:sldId id="376" r:id="rId22"/>
    <p:sldId id="372" r:id="rId23"/>
    <p:sldId id="369" r:id="rId24"/>
    <p:sldId id="354" r:id="rId25"/>
    <p:sldId id="359" r:id="rId26"/>
    <p:sldId id="260" r:id="rId27"/>
    <p:sldId id="325" r:id="rId28"/>
    <p:sldId id="326" r:id="rId29"/>
    <p:sldId id="263" r:id="rId30"/>
    <p:sldId id="329" r:id="rId31"/>
    <p:sldId id="332" r:id="rId32"/>
    <p:sldId id="330" r:id="rId33"/>
    <p:sldId id="357" r:id="rId34"/>
    <p:sldId id="276" r:id="rId35"/>
    <p:sldId id="281" r:id="rId36"/>
    <p:sldId id="282" r:id="rId37"/>
    <p:sldId id="352" r:id="rId38"/>
    <p:sldId id="259" r:id="rId39"/>
    <p:sldId id="288" r:id="rId40"/>
    <p:sldId id="304" r:id="rId41"/>
    <p:sldId id="284" r:id="rId42"/>
    <p:sldId id="286" r:id="rId43"/>
    <p:sldId id="305" r:id="rId44"/>
    <p:sldId id="351" r:id="rId45"/>
    <p:sldId id="312" r:id="rId46"/>
    <p:sldId id="289" r:id="rId47"/>
    <p:sldId id="335" r:id="rId48"/>
    <p:sldId id="334" r:id="rId49"/>
    <p:sldId id="306" r:id="rId50"/>
    <p:sldId id="290" r:id="rId51"/>
    <p:sldId id="291" r:id="rId52"/>
    <p:sldId id="292" r:id="rId53"/>
    <p:sldId id="293" r:id="rId54"/>
    <p:sldId id="350" r:id="rId55"/>
    <p:sldId id="336" r:id="rId56"/>
    <p:sldId id="294" r:id="rId57"/>
    <p:sldId id="295" r:id="rId58"/>
    <p:sldId id="296" r:id="rId59"/>
    <p:sldId id="300" r:id="rId60"/>
    <p:sldId id="298" r:id="rId61"/>
    <p:sldId id="301" r:id="rId62"/>
    <p:sldId id="337" r:id="rId63"/>
    <p:sldId id="349" r:id="rId64"/>
    <p:sldId id="338" r:id="rId65"/>
    <p:sldId id="340" r:id="rId66"/>
    <p:sldId id="342" r:id="rId67"/>
    <p:sldId id="346" r:id="rId68"/>
    <p:sldId id="343" r:id="rId69"/>
    <p:sldId id="344" r:id="rId70"/>
    <p:sldId id="345" r:id="rId71"/>
    <p:sldId id="348" r:id="rId72"/>
    <p:sldId id="302" r:id="rId73"/>
    <p:sldId id="303" r:id="rId74"/>
    <p:sldId id="347" r:id="rId75"/>
    <p:sldId id="308" r:id="rId76"/>
    <p:sldId id="309" r:id="rId77"/>
    <p:sldId id="310" r:id="rId78"/>
    <p:sldId id="311" r:id="rId79"/>
    <p:sldId id="328" r:id="rId80"/>
    <p:sldId id="37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9" autoAdjust="0"/>
    <p:restoredTop sz="94106" autoAdjust="0"/>
  </p:normalViewPr>
  <p:slideViewPr>
    <p:cSldViewPr snapToGrid="0">
      <p:cViewPr>
        <p:scale>
          <a:sx n="67" d="100"/>
          <a:sy n="67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formation_retrieval" TargetMode="External"/><Relationship Id="rId5" Type="http://schemas.openxmlformats.org/officeDocument/2006/relationships/hyperlink" Target="https://en.wikipedia.org/wiki/PageRank" TargetMode="External"/><Relationship Id="rId4" Type="http://schemas.openxmlformats.org/officeDocument/2006/relationships/hyperlink" Target="https://en.wikipedia.org/wiki/Ranking_(information_retrieval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tasks/image_feature_extraction" TargetMode="External"/><Relationship Id="rId2" Type="http://schemas.openxmlformats.org/officeDocument/2006/relationships/hyperlink" Target="https://huggingface.co/docs/transformers/en/model_doc/cli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Document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entire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b="1" dirty="0">
                <a:hlinkClick r:id="rId3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4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5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6"/>
              </a:rPr>
              <a:t>information </a:t>
            </a:r>
            <a:r>
              <a:rPr lang="en-US" b="1" dirty="0" err="1">
                <a:hlinkClick r:id="rId6"/>
              </a:rPr>
              <a:t>retrival</a:t>
            </a:r>
            <a:r>
              <a:rPr lang="en-US" b="1" dirty="0">
                <a:hlinkClick r:id="rId6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A77E-F16C-3DEF-078E-54300553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  <a:p>
            <a:r>
              <a:rPr lang="en-US" dirty="0"/>
              <a:t>BERT is an </a:t>
            </a:r>
            <a:r>
              <a:rPr lang="en-US" b="1" dirty="0"/>
              <a:t>encoder only model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Maps natural language </a:t>
            </a:r>
            <a:r>
              <a:rPr lang="en-US" b="1" dirty="0"/>
              <a:t>tokens </a:t>
            </a:r>
            <a:r>
              <a:rPr lang="en-US" dirty="0"/>
              <a:t>to an embedding </a:t>
            </a:r>
          </a:p>
          <a:p>
            <a:r>
              <a:rPr lang="en-US" dirty="0"/>
              <a:t>BERT uses a transformer attention model</a:t>
            </a:r>
          </a:p>
          <a:p>
            <a:pPr lvl="1"/>
            <a:r>
              <a:rPr lang="en-US" dirty="0"/>
              <a:t>We will not discuss the details here</a:t>
            </a:r>
          </a:p>
          <a:p>
            <a:pPr lvl="1"/>
            <a:r>
              <a:rPr lang="en-US" dirty="0"/>
              <a:t>For one of the many introductions to transformer models, see </a:t>
            </a:r>
            <a:r>
              <a:rPr lang="en-US" dirty="0">
                <a:hlinkClick r:id="rId2"/>
              </a:rPr>
              <a:t>this tutorial on the </a:t>
            </a:r>
            <a:r>
              <a:rPr lang="en-US" dirty="0" err="1">
                <a:hlinkClick r:id="rId2"/>
              </a:rPr>
              <a:t>HuggingFace</a:t>
            </a:r>
            <a:r>
              <a:rPr lang="en-US" dirty="0">
                <a:hlinkClick r:id="rId2"/>
              </a:rPr>
              <a:t> web site</a:t>
            </a:r>
            <a:endParaRPr lang="en-US" dirty="0"/>
          </a:p>
          <a:p>
            <a:r>
              <a:rPr lang="en-US" dirty="0"/>
              <a:t>BERT process tokens </a:t>
            </a:r>
            <a:r>
              <a:rPr lang="en-US" b="1" dirty="0"/>
              <a:t>bidirectionally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Tokens processed right to left</a:t>
            </a:r>
          </a:p>
          <a:p>
            <a:pPr lvl="1"/>
            <a:r>
              <a:rPr lang="en-US" dirty="0"/>
              <a:t>And, tokens processed left to right </a:t>
            </a:r>
          </a:p>
          <a:p>
            <a:pPr lvl="1"/>
            <a:r>
              <a:rPr lang="en-US" dirty="0"/>
              <a:t>Bidirectional processing allows BERT embeddings to represent </a:t>
            </a:r>
            <a:r>
              <a:rPr lang="en-US" b="1" dirty="0"/>
              <a:t>semantics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43175" y="5988274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4227280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Text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Sentence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Appling vector search for information retrieval </a:t>
            </a:r>
          </a:p>
          <a:p>
            <a:r>
              <a:rPr lang="en-US" dirty="0"/>
              <a:t>Brief introduction to text embedding with the BERT family of models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Markov processes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random walks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PageRank algorithm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one </a:t>
            </a:r>
            <a:r>
              <a:rPr lang="en-US" b="1" dirty="0"/>
              <a:t>self-supervised learning </a:t>
            </a:r>
            <a:r>
              <a:rPr lang="en-US" dirty="0"/>
              <a:t>step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233426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CF680-019C-BFA7-F934-22FD77AC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4467-A9AB-DF8A-1189-AD1E9EC4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</a:t>
            </a:r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2"/>
              </a:rPr>
              <a:t>HuggingFace</a:t>
            </a:r>
            <a:r>
              <a:rPr lang="en-US" dirty="0">
                <a:hlinkClick r:id="rId2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3"/>
              </a:rPr>
              <a:t>image embeddings on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web site here</a:t>
            </a:r>
            <a:r>
              <a:rPr lang="en-US" dirty="0"/>
              <a:t>  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9DE6A-9F59-5D16-9396-51E16765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31056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9528-BD73-0B14-AA26-5E4A83B2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4FBEB25-0E0E-EE2C-7CA2-011D94AD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6562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9A16-7915-AE80-9AC2-2976FF36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AFB-C61C-6762-36D2-35EEBAA9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4087891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pPr lvl="1"/>
            <a:r>
              <a:rPr lang="en-US" dirty="0"/>
              <a:t>Transportation networks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incorporate semantics and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trajectory of an aircraft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</a:t>
            </a:r>
            <a:r>
              <a:rPr lang="en-US" b="1" dirty="0" err="1">
                <a:hlinkClick r:id="rId2"/>
              </a:rPr>
              <a:t>retrevial</a:t>
            </a:r>
            <a:r>
              <a:rPr lang="en-US" b="1" dirty="0">
                <a:hlinkClick r:id="rId2"/>
              </a:rPr>
              <a:t>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/>
              <a:t>topic relevance </a:t>
            </a:r>
            <a:r>
              <a:rPr lang="en-US"/>
              <a:t>to </a:t>
            </a:r>
            <a:r>
              <a:rPr lang="en-US" dirty="0"/>
              <a:t>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total</a:t>
                </a: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pages owned by </a:t>
                </a:r>
                <a:r>
                  <a:rPr lang="en-US" dirty="0" err="1"/>
                  <a:t>spamer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owned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page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EEDF-9D5F-6FFE-4D5A-8B854142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E2CD-5C24-EFBB-FE93-A71E7866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312808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031687" y="5691918"/>
            <a:ext cx="380658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412345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24017</TotalTime>
  <Words>4645</Words>
  <Application>Microsoft Office PowerPoint</Application>
  <PresentationFormat>Widescreen</PresentationFormat>
  <Paragraphs>669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Roboto Mono</vt:lpstr>
      <vt:lpstr>Office Theme</vt:lpstr>
      <vt:lpstr>CSCI E-96 Data Mining, Exploration and Discovery Document and Web Search Algorithms</vt:lpstr>
      <vt:lpstr>Lesson Overview</vt:lpstr>
      <vt:lpstr>Introduction to Web Searching</vt:lpstr>
      <vt:lpstr>Introduction to Web Searching</vt:lpstr>
      <vt:lpstr>Information Retrieval 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Introduction to Web Searching</vt:lpstr>
      <vt:lpstr>Short Introduction to 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Models for Image Embedding</vt:lpstr>
      <vt:lpstr>Image embeddings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664</cp:revision>
  <cp:lastPrinted>2019-10-02T16:41:34Z</cp:lastPrinted>
  <dcterms:created xsi:type="dcterms:W3CDTF">2019-05-23T01:52:03Z</dcterms:created>
  <dcterms:modified xsi:type="dcterms:W3CDTF">2025-07-16T20:58:23Z</dcterms:modified>
</cp:coreProperties>
</file>