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718" r:id="rId2"/>
    <p:sldId id="689" r:id="rId3"/>
    <p:sldId id="753" r:id="rId4"/>
    <p:sldId id="756" r:id="rId5"/>
    <p:sldId id="758" r:id="rId6"/>
    <p:sldId id="749" r:id="rId7"/>
    <p:sldId id="688" r:id="rId8"/>
    <p:sldId id="754" r:id="rId9"/>
    <p:sldId id="735" r:id="rId10"/>
    <p:sldId id="737" r:id="rId11"/>
    <p:sldId id="736" r:id="rId12"/>
    <p:sldId id="738" r:id="rId13"/>
    <p:sldId id="739" r:id="rId14"/>
    <p:sldId id="763" r:id="rId15"/>
    <p:sldId id="750" r:id="rId16"/>
    <p:sldId id="740" r:id="rId17"/>
    <p:sldId id="741" r:id="rId18"/>
    <p:sldId id="742" r:id="rId19"/>
    <p:sldId id="744" r:id="rId20"/>
    <p:sldId id="745" r:id="rId21"/>
    <p:sldId id="746" r:id="rId22"/>
    <p:sldId id="748" r:id="rId23"/>
    <p:sldId id="759" r:id="rId24"/>
    <p:sldId id="751" r:id="rId25"/>
    <p:sldId id="752" r:id="rId26"/>
    <p:sldId id="734" r:id="rId27"/>
    <p:sldId id="690" r:id="rId28"/>
    <p:sldId id="692" r:id="rId29"/>
    <p:sldId id="693" r:id="rId30"/>
    <p:sldId id="691" r:id="rId31"/>
    <p:sldId id="695" r:id="rId32"/>
    <p:sldId id="719" r:id="rId33"/>
    <p:sldId id="696" r:id="rId34"/>
    <p:sldId id="694" r:id="rId35"/>
    <p:sldId id="697" r:id="rId36"/>
    <p:sldId id="698" r:id="rId37"/>
    <p:sldId id="699" r:id="rId38"/>
    <p:sldId id="700" r:id="rId39"/>
    <p:sldId id="701" r:id="rId40"/>
    <p:sldId id="702" r:id="rId41"/>
    <p:sldId id="703" r:id="rId42"/>
    <p:sldId id="704" r:id="rId43"/>
    <p:sldId id="755" r:id="rId44"/>
    <p:sldId id="705" r:id="rId45"/>
    <p:sldId id="760" r:id="rId46"/>
    <p:sldId id="706" r:id="rId47"/>
    <p:sldId id="707" r:id="rId48"/>
    <p:sldId id="709" r:id="rId49"/>
    <p:sldId id="710" r:id="rId50"/>
    <p:sldId id="711" r:id="rId51"/>
    <p:sldId id="733" r:id="rId52"/>
    <p:sldId id="712" r:id="rId53"/>
    <p:sldId id="727" r:id="rId54"/>
    <p:sldId id="713" r:id="rId55"/>
    <p:sldId id="762" r:id="rId56"/>
    <p:sldId id="714" r:id="rId57"/>
    <p:sldId id="715" r:id="rId58"/>
    <p:sldId id="716" r:id="rId59"/>
    <p:sldId id="717" r:id="rId60"/>
    <p:sldId id="732" r:id="rId61"/>
    <p:sldId id="720" r:id="rId62"/>
    <p:sldId id="721" r:id="rId63"/>
    <p:sldId id="761" r:id="rId64"/>
    <p:sldId id="722" r:id="rId65"/>
    <p:sldId id="729" r:id="rId66"/>
    <p:sldId id="675" r:id="rId67"/>
    <p:sldId id="723" r:id="rId68"/>
    <p:sldId id="725" r:id="rId69"/>
    <p:sldId id="726" r:id="rId70"/>
    <p:sldId id="728" r:id="rId71"/>
    <p:sldId id="731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B176-0719-23B5-F766-5DB32C1D1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8ECC7-E776-657C-632A-672C978EF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16A4C-FA05-7FF6-6A6D-E0C7AD03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6E46-A9EE-F179-1923-78E81C301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arxiv.org/pdf/1511.00628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806.09823" TargetMode="Externa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6C6A-B07C-2982-F6C2-66C2EA5C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E842-B0E0-554D-5260-21395A24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Similarity Queries on KD-Trees</a:t>
            </a:r>
          </a:p>
        </p:txBody>
      </p:sp>
    </p:spTree>
    <p:extLst>
      <p:ext uri="{BB962C8B-B14F-4D97-AF65-F5344CB8AC3E}">
        <p14:creationId xmlns:p14="http://schemas.microsoft.com/office/powerpoint/2010/main" val="419684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Query KD-tree </a:t>
                </a:r>
                <a:r>
                  <a:rPr lang="en-US" dirty="0">
                    <a:latin typeface="+mn-lt"/>
                  </a:rPr>
                  <a:t>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2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perform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Works at massive scale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Algorithm works for high dimensional data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4314-6D82-D0BF-2413-2C9B6314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D6AF-E7E1-2D5C-B2DA-07328AD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Mini-Hashes and Sketches</a:t>
            </a:r>
            <a:br>
              <a:rPr lang="en-US" b="1" dirty="0"/>
            </a:br>
            <a:r>
              <a:rPr lang="en-US" b="1" dirty="0"/>
              <a:t>For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02804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  <a:p>
            <a:r>
              <a:rPr lang="en-US" dirty="0">
                <a:latin typeface="+mn-lt"/>
              </a:rPr>
              <a:t>Similar workflow for images and other content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237460" y="3770804"/>
            <a:ext cx="1796307" cy="2005001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90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different sizes – usually character shingles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For each of 4 strings, encode the shingles – simplified for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the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</a:t>
                </a:r>
                <a:r>
                  <a:rPr lang="en-US" sz="2400" b="1" dirty="0">
                    <a:latin typeface="+mn-lt"/>
                  </a:rPr>
                  <a:t>membership in the universal set of shingles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way to (approximately) perform similarity joins at massive scale   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</a:t>
            </a:r>
            <a:r>
              <a:rPr lang="en-US">
                <a:latin typeface="+mn-lt"/>
              </a:rPr>
              <a:t>similar images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</a:t>
                </a:r>
                <a:r>
                  <a:rPr lang="en-US">
                    <a:latin typeface="+mn-lt"/>
                  </a:rPr>
                  <a:t>Jaccard similarity</a:t>
                </a:r>
                <a:endParaRPr lang="en-US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either or both of the hashes is not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Therefore,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  <a:blipFill>
                <a:blip r:embed="rId3"/>
                <a:stretch>
                  <a:fillRect l="-1111" t="-1786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matrix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17D7-21DC-66AE-C2EF-027E3913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8980-3914-1E64-27D6-1F2D5C1F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2C7-4FC9-9193-085A-D535901ABF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Dimensionality reduction </a:t>
            </a:r>
            <a:r>
              <a:rPr lang="en-US" dirty="0">
                <a:latin typeface="+mn-lt"/>
              </a:rPr>
              <a:t>often applied to similarity </a:t>
            </a:r>
            <a:r>
              <a:rPr lang="en-US" dirty="0" err="1">
                <a:latin typeface="+mn-lt"/>
              </a:rPr>
              <a:t>serarch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It is easier to search in a lower-dimensional space</a:t>
            </a:r>
          </a:p>
          <a:p>
            <a:r>
              <a:rPr lang="en-US" dirty="0">
                <a:latin typeface="+mn-lt"/>
              </a:rPr>
              <a:t>Many possible transformations to lower-dimensional embedding space</a:t>
            </a:r>
          </a:p>
          <a:p>
            <a:pPr lvl="1"/>
            <a:r>
              <a:rPr lang="en-US" dirty="0">
                <a:latin typeface="+mn-lt"/>
              </a:rPr>
              <a:t>Often need a nearest neighbor similarity search first!  </a:t>
            </a:r>
          </a:p>
          <a:p>
            <a:pPr lvl="1"/>
            <a:r>
              <a:rPr lang="en-US" dirty="0">
                <a:latin typeface="+mn-lt"/>
              </a:rPr>
              <a:t>Can use a neural network to find an embedding space, but computationally intensive</a:t>
            </a:r>
          </a:p>
          <a:p>
            <a:r>
              <a:rPr lang="en-US" dirty="0">
                <a:latin typeface="+mn-lt"/>
              </a:rPr>
              <a:t>Ideally want an orthogonal embedding space</a:t>
            </a:r>
          </a:p>
          <a:p>
            <a:r>
              <a:rPr lang="en-US" dirty="0">
                <a:latin typeface="+mn-lt"/>
              </a:rPr>
              <a:t>More on dimensionality reduction later in the course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Computing similarity with multiple mini-hashes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Final signature matrix:</a:t>
                </a:r>
              </a:p>
              <a:p>
                <a:pPr>
                  <a:spcAft>
                    <a:spcPts val="1200"/>
                  </a:spcAft>
                </a:pPr>
                <a:endParaRPr lang="en-US" dirty="0">
                  <a:latin typeface="+mn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+mn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hashes per document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Complexity of computing Jaccard similarity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 is now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Or, using KD-tree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since k is low-dimensional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But, we can do even better!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6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with more mini-hashes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7B35-8AF8-3E3F-9285-48A0C513A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1325-53CA-D7CB-C924-BDFCCF4A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Locally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45716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low, </a:t>
                </a:r>
                <a:r>
                  <a:rPr lang="en-US" b="1" dirty="0">
                    <a:latin typeface="+mn-lt"/>
                  </a:rPr>
                  <a:t>poor sensitivity to discoveries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E5C-26FC-0635-F972-C05CE806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Building KD-Trees</a:t>
            </a:r>
          </a:p>
        </p:txBody>
      </p:sp>
    </p:spTree>
    <p:extLst>
      <p:ext uri="{BB962C8B-B14F-4D97-AF65-F5344CB8AC3E}">
        <p14:creationId xmlns:p14="http://schemas.microsoft.com/office/powerpoint/2010/main" val="275563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cases, increased false discovery rate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with decision rule: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how local sensitivity is constructed for Jaccard similarity: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2470" r="-1270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similarity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Can visualize relationship between hash function and sensitivity of the decision rule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Higher sensitivity,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and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increases probability of correct decision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  <a:blipFill>
                <a:blip r:embed="rId3"/>
                <a:stretch>
                  <a:fillRect l="-952" t="-7951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5231F-CF4C-88FC-DE8E-FF7D0CAA88A2}"/>
              </a:ext>
            </a:extLst>
          </p:cNvPr>
          <p:cNvSpPr txBox="1"/>
          <p:nvPr/>
        </p:nvSpPr>
        <p:spPr>
          <a:xfrm>
            <a:off x="6824421" y="5014144"/>
            <a:ext cx="10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24DD-E961-A0FF-562A-F974593993CF}"/>
              </a:ext>
            </a:extLst>
          </p:cNvPr>
          <p:cNvSpPr txBox="1"/>
          <p:nvPr/>
        </p:nvSpPr>
        <p:spPr>
          <a:xfrm>
            <a:off x="3985645" y="2782669"/>
            <a:ext cx="109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Negative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1614-7556-0990-89BE-B6D81C26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5547-44B4-22A7-AAC8-A7BBF3D5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Improving LSH</a:t>
            </a:r>
          </a:p>
        </p:txBody>
      </p:sp>
    </p:spTree>
    <p:extLst>
      <p:ext uri="{BB962C8B-B14F-4D97-AF65-F5344CB8AC3E}">
        <p14:creationId xmlns:p14="http://schemas.microsoft.com/office/powerpoint/2010/main" val="414199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AND-Construction,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has computational complexity: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algorithm scales for massive datasets </a:t>
                </a:r>
              </a:p>
              <a:p>
                <a:pPr lvl="1"/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Related </a:t>
                </a:r>
                <a:r>
                  <a:rPr lang="en-US" b="1" dirty="0">
                    <a:latin typeface="+mn-lt"/>
                    <a:hlinkClick r:id="rId4"/>
                  </a:rPr>
                  <a:t>ball-tree algorithms </a:t>
                </a:r>
                <a:r>
                  <a:rPr lang="en-US" dirty="0">
                    <a:latin typeface="+mn-lt"/>
                  </a:rPr>
                  <a:t>are generally considered more scalable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952" t="-1604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for KD-tree</a:t>
                </a: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>
            <a:off x="6940417" y="3370658"/>
            <a:ext cx="3641171" cy="1885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38" idx="3"/>
            <a:endCxn id="78" idx="1"/>
          </p:cNvCxnSpPr>
          <p:nvPr/>
        </p:nvCxnSpPr>
        <p:spPr>
          <a:xfrm>
            <a:off x="9091299" y="2755249"/>
            <a:ext cx="1490289" cy="2501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34FEE-F730-20D7-BB7C-47B6DCCF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5589-00E9-A33E-686B-906EA3F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LSH With Other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1837630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</a:t>
                </a:r>
                <a:r>
                  <a:rPr lang="en-US">
                    <a:latin typeface="+mn-lt"/>
                  </a:rPr>
                  <a:t>for very </a:t>
                </a:r>
                <a:r>
                  <a:rPr lang="en-US" dirty="0">
                    <a:latin typeface="+mn-lt"/>
                  </a:rPr>
                  <a:t>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a fairly theoretical but comprehensive review paper on approximate nearest neighbor search algorithms see </a:t>
            </a:r>
            <a:r>
              <a:rPr lang="en-US" dirty="0">
                <a:latin typeface="+mn-lt"/>
                <a:hlinkClick r:id="rId6"/>
              </a:rPr>
              <a:t>Andoni, Indyk and </a:t>
            </a:r>
            <a:r>
              <a:rPr lang="en-US" dirty="0" err="1">
                <a:latin typeface="+mn-lt"/>
                <a:hlinkClick r:id="rId6"/>
              </a:rPr>
              <a:t>Razenshteyn</a:t>
            </a:r>
            <a:r>
              <a:rPr lang="en-US" dirty="0">
                <a:latin typeface="+mn-lt"/>
                <a:hlinkClick r:id="rId6"/>
              </a:rPr>
              <a:t>, 2018</a:t>
            </a:r>
            <a:r>
              <a:rPr lang="en-US" dirty="0">
                <a:latin typeface="+mn-lt"/>
              </a:rPr>
              <a:t>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15109</TotalTime>
  <Words>4761</Words>
  <Application>Microsoft Office PowerPoint</Application>
  <PresentationFormat>Widescreen</PresentationFormat>
  <Paragraphs>1548</Paragraphs>
  <Slides>71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Similarity Search</vt:lpstr>
      <vt:lpstr>Similarity Search at Scale</vt:lpstr>
      <vt:lpstr>Similarity Search at Scale</vt:lpstr>
      <vt:lpstr>Similarity Search at Scale</vt:lpstr>
      <vt:lpstr>Building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Similarity Queries on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Mini-Hashes and Sketches For Similarity Search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LSH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Other Similarity Metrics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409</cp:revision>
  <dcterms:created xsi:type="dcterms:W3CDTF">2021-06-01T18:04:30Z</dcterms:created>
  <dcterms:modified xsi:type="dcterms:W3CDTF">2025-02-27T03:14:44Z</dcterms:modified>
</cp:coreProperties>
</file>