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9" r:id="rId7"/>
    <p:sldId id="279" r:id="rId8"/>
    <p:sldId id="280" r:id="rId9"/>
    <p:sldId id="281" r:id="rId10"/>
    <p:sldId id="282" r:id="rId11"/>
    <p:sldId id="284" r:id="rId12"/>
    <p:sldId id="285" r:id="rId13"/>
    <p:sldId id="287" r:id="rId14"/>
    <p:sldId id="286" r:id="rId15"/>
    <p:sldId id="288"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964" autoAdjust="0"/>
    <p:restoredTop sz="95928" autoAdjust="0"/>
  </p:normalViewPr>
  <p:slideViewPr>
    <p:cSldViewPr snapToGrid="0">
      <p:cViewPr>
        <p:scale>
          <a:sx n="29" d="100"/>
          <a:sy n="29" d="100"/>
        </p:scale>
        <p:origin x="1120" y="20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55753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4121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235080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143120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97377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err="1"/>
              <a:t>Schalendar</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By Kelvin Lin, Arnav Chaudry, John Zhao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349-38D9-9E31-AA53-000621CEDECD}"/>
              </a:ext>
            </a:extLst>
          </p:cNvPr>
          <p:cNvSpPr>
            <a:spLocks noGrp="1"/>
          </p:cNvSpPr>
          <p:nvPr>
            <p:ph type="title"/>
          </p:nvPr>
        </p:nvSpPr>
        <p:spPr/>
        <p:txBody>
          <a:bodyPr/>
          <a:lstStyle/>
          <a:p>
            <a:r>
              <a:rPr lang="en-US" dirty="0"/>
              <a:t>Scenario: Getting to Class</a:t>
            </a:r>
          </a:p>
        </p:txBody>
      </p:sp>
      <p:sp>
        <p:nvSpPr>
          <p:cNvPr id="3" name="Content Placeholder 2">
            <a:extLst>
              <a:ext uri="{FF2B5EF4-FFF2-40B4-BE49-F238E27FC236}">
                <a16:creationId xmlns:a16="http://schemas.microsoft.com/office/drawing/2014/main" id="{82AA2843-F1F7-5C37-F25B-9A386E7D1CF1}"/>
              </a:ext>
            </a:extLst>
          </p:cNvPr>
          <p:cNvSpPr>
            <a:spLocks noGrp="1"/>
          </p:cNvSpPr>
          <p:nvPr>
            <p:ph idx="1"/>
          </p:nvPr>
        </p:nvSpPr>
        <p:spPr>
          <a:xfrm>
            <a:off x="1167493" y="2017467"/>
            <a:ext cx="9779182" cy="3892266"/>
          </a:xfrm>
        </p:spPr>
        <p:txBody>
          <a:bodyPr>
            <a:normAutofit lnSpcReduction="10000"/>
          </a:bodyPr>
          <a:lstStyle/>
          <a:p>
            <a:r>
              <a:rPr lang="en-US" sz="1400" dirty="0"/>
              <a:t>Jerry is BU student and a junior in college. He is an anthropology major and he wants to be a chimpanzee biologist after he graduates. He plans on getting his degree and getting into a prestigious chimpanzee biology program after, so it is imperative he gets his degree.</a:t>
            </a:r>
          </a:p>
          <a:p>
            <a:r>
              <a:rPr lang="en-US" sz="1400" dirty="0"/>
              <a:t>Jerry is very extroverted and he has joined Alpha Beta Gamma as a frat brother. The frat holds meetings every Friday at 4pm even if it is a holiday. </a:t>
            </a:r>
          </a:p>
          <a:p>
            <a:r>
              <a:rPr lang="en-US" sz="1400" dirty="0"/>
              <a:t>Jerry is also in a lot of student debt, so he is a dining hall employee and has two shifts every week. Every Tuesday, he is required to be at Warren Dining Hall from 1-9, and every Thursday he is required to be at Marciano Dining Hall from 8-12. </a:t>
            </a:r>
          </a:p>
          <a:p>
            <a:r>
              <a:rPr lang="en-US" sz="1400" dirty="0"/>
              <a:t>Jerry has a very busy schedule, with his classes and other things so he often forgets about class. His fraternity also holds meetings in different places every week, so often he does not know where each location is. Unfortunately, due to his commitments, he is currently holding a 1.3 GPA and in extreme danger of expulsion if he does not do better this coming semester. </a:t>
            </a:r>
          </a:p>
          <a:p>
            <a:r>
              <a:rPr lang="en-US" sz="1400" dirty="0"/>
              <a:t>Jerry while doing research on ways to get to class and on time, stumbles across the </a:t>
            </a:r>
            <a:r>
              <a:rPr lang="en-US" sz="1400" dirty="0" err="1"/>
              <a:t>Schalendar</a:t>
            </a:r>
            <a:r>
              <a:rPr lang="en-US" sz="1400" dirty="0"/>
              <a:t> app. It is an app that is specifically designed to help students manage their time and to ensure that they are able to meet their commitments. Jerry connects his student link schedule to the app and the app automatically puts his schedule in his calendar. He also inputs his commitment schedule updating the calendar with location changes and time changes as needed. He also enjoys sharing his schedule with his fraternity brothers so they can see when their schedules match up. </a:t>
            </a:r>
          </a:p>
          <a:p>
            <a:r>
              <a:rPr lang="en-US" sz="1400" dirty="0"/>
              <a:t>With the help of the </a:t>
            </a:r>
            <a:r>
              <a:rPr lang="en-US" sz="1400" dirty="0" err="1"/>
              <a:t>Schalendar</a:t>
            </a:r>
            <a:r>
              <a:rPr lang="en-US" sz="1400" dirty="0"/>
              <a:t> app, Jerry is able to make it to classes frequently on time and is taken off of academic probation with a 3.5 GPA next semester. He continues to maintain a robust social life. </a:t>
            </a:r>
          </a:p>
        </p:txBody>
      </p:sp>
      <p:sp>
        <p:nvSpPr>
          <p:cNvPr id="5" name="Slide Number Placeholder 4">
            <a:extLst>
              <a:ext uri="{FF2B5EF4-FFF2-40B4-BE49-F238E27FC236}">
                <a16:creationId xmlns:a16="http://schemas.microsoft.com/office/drawing/2014/main" id="{A5898235-4171-3BC9-0455-C89ACF9F9BB1}"/>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72484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8E92-00B9-2C54-ADB9-5AD4BBECFCE0}"/>
              </a:ext>
            </a:extLst>
          </p:cNvPr>
          <p:cNvSpPr>
            <a:spLocks noGrp="1"/>
          </p:cNvSpPr>
          <p:nvPr>
            <p:ph type="title"/>
          </p:nvPr>
        </p:nvSpPr>
        <p:spPr/>
        <p:txBody>
          <a:bodyPr/>
          <a:lstStyle/>
          <a:p>
            <a:r>
              <a:rPr lang="en-US" dirty="0"/>
              <a:t>Persona 2: Marie, 57</a:t>
            </a:r>
          </a:p>
        </p:txBody>
      </p:sp>
      <p:sp>
        <p:nvSpPr>
          <p:cNvPr id="3" name="Picture Placeholder 2">
            <a:extLst>
              <a:ext uri="{FF2B5EF4-FFF2-40B4-BE49-F238E27FC236}">
                <a16:creationId xmlns:a16="http://schemas.microsoft.com/office/drawing/2014/main" id="{6894FF7D-2BDF-0788-7015-CF0705337C0E}"/>
              </a:ext>
            </a:extLst>
          </p:cNvPr>
          <p:cNvSpPr>
            <a:spLocks noGrp="1"/>
          </p:cNvSpPr>
          <p:nvPr>
            <p:ph type="pic" sz="quarter" idx="13"/>
          </p:nvPr>
        </p:nvSpPr>
        <p:spPr>
          <a:xfrm>
            <a:off x="750429" y="1816687"/>
            <a:ext cx="1200374" cy="1201242"/>
          </a:xfrm>
        </p:spPr>
      </p:sp>
      <p:sp>
        <p:nvSpPr>
          <p:cNvPr id="4" name="Text Placeholder 3">
            <a:extLst>
              <a:ext uri="{FF2B5EF4-FFF2-40B4-BE49-F238E27FC236}">
                <a16:creationId xmlns:a16="http://schemas.microsoft.com/office/drawing/2014/main" id="{D0EB523C-1D75-99B6-1998-959AD5AE785E}"/>
              </a:ext>
            </a:extLst>
          </p:cNvPr>
          <p:cNvSpPr>
            <a:spLocks noGrp="1"/>
          </p:cNvSpPr>
          <p:nvPr>
            <p:ph type="body" sz="quarter" idx="17"/>
          </p:nvPr>
        </p:nvSpPr>
        <p:spPr>
          <a:xfrm>
            <a:off x="2116960" y="1460444"/>
            <a:ext cx="2281237" cy="546304"/>
          </a:xfrm>
        </p:spPr>
        <p:txBody>
          <a:bodyPr/>
          <a:lstStyle/>
          <a:p>
            <a:r>
              <a:rPr lang="en-US" dirty="0"/>
              <a:t>BU Professor</a:t>
            </a:r>
          </a:p>
        </p:txBody>
      </p:sp>
      <p:sp>
        <p:nvSpPr>
          <p:cNvPr id="5" name="Text Placeholder 4">
            <a:extLst>
              <a:ext uri="{FF2B5EF4-FFF2-40B4-BE49-F238E27FC236}">
                <a16:creationId xmlns:a16="http://schemas.microsoft.com/office/drawing/2014/main" id="{4A6E7FCF-5901-1B33-D220-4B07662B241F}"/>
              </a:ext>
            </a:extLst>
          </p:cNvPr>
          <p:cNvSpPr>
            <a:spLocks noGrp="1"/>
          </p:cNvSpPr>
          <p:nvPr>
            <p:ph type="body" sz="quarter" idx="18"/>
          </p:nvPr>
        </p:nvSpPr>
        <p:spPr>
          <a:xfrm>
            <a:off x="2123348" y="2061407"/>
            <a:ext cx="2281237" cy="621189"/>
          </a:xfrm>
        </p:spPr>
        <p:txBody>
          <a:bodyPr>
            <a:normAutofit fontScale="70000" lnSpcReduction="20000"/>
          </a:bodyPr>
          <a:lstStyle/>
          <a:p>
            <a:r>
              <a:rPr lang="en-US" dirty="0"/>
              <a:t>- Tenured Professor</a:t>
            </a:r>
          </a:p>
          <a:p>
            <a:r>
              <a:rPr lang="en-US" dirty="0"/>
              <a:t>- Head of the BU Anthropology Department</a:t>
            </a:r>
          </a:p>
          <a:p>
            <a:r>
              <a:rPr lang="en-US" dirty="0"/>
              <a:t>-  Studies chimpanzees and is very well known in her field</a:t>
            </a:r>
          </a:p>
        </p:txBody>
      </p:sp>
      <p:sp>
        <p:nvSpPr>
          <p:cNvPr id="6" name="Picture Placeholder 5">
            <a:extLst>
              <a:ext uri="{FF2B5EF4-FFF2-40B4-BE49-F238E27FC236}">
                <a16:creationId xmlns:a16="http://schemas.microsoft.com/office/drawing/2014/main" id="{78898FC0-1C8A-8C51-62C3-581A83603318}"/>
              </a:ext>
            </a:extLst>
          </p:cNvPr>
          <p:cNvSpPr>
            <a:spLocks noGrp="1"/>
          </p:cNvSpPr>
          <p:nvPr>
            <p:ph type="pic" sz="quarter" idx="14"/>
          </p:nvPr>
        </p:nvSpPr>
        <p:spPr>
          <a:xfrm>
            <a:off x="5495813" y="1707240"/>
            <a:ext cx="1200374" cy="1201242"/>
          </a:xfrm>
        </p:spPr>
      </p:sp>
      <p:sp>
        <p:nvSpPr>
          <p:cNvPr id="7" name="Text Placeholder 6">
            <a:extLst>
              <a:ext uri="{FF2B5EF4-FFF2-40B4-BE49-F238E27FC236}">
                <a16:creationId xmlns:a16="http://schemas.microsoft.com/office/drawing/2014/main" id="{6A8E2E34-2C62-6336-2866-9AE832E82F5D}"/>
              </a:ext>
            </a:extLst>
          </p:cNvPr>
          <p:cNvSpPr>
            <a:spLocks noGrp="1"/>
          </p:cNvSpPr>
          <p:nvPr>
            <p:ph type="body" sz="quarter" idx="19"/>
          </p:nvPr>
        </p:nvSpPr>
        <p:spPr>
          <a:xfrm>
            <a:off x="6870816" y="1454628"/>
            <a:ext cx="2281237" cy="546304"/>
          </a:xfrm>
        </p:spPr>
        <p:txBody>
          <a:bodyPr/>
          <a:lstStyle/>
          <a:p>
            <a:r>
              <a:rPr lang="en-US" dirty="0"/>
              <a:t>Classes</a:t>
            </a:r>
          </a:p>
        </p:txBody>
      </p:sp>
      <p:sp>
        <p:nvSpPr>
          <p:cNvPr id="8" name="Text Placeholder 7">
            <a:extLst>
              <a:ext uri="{FF2B5EF4-FFF2-40B4-BE49-F238E27FC236}">
                <a16:creationId xmlns:a16="http://schemas.microsoft.com/office/drawing/2014/main" id="{01CEBD92-13F3-6E66-581B-F8CFC49FA6C4}"/>
              </a:ext>
            </a:extLst>
          </p:cNvPr>
          <p:cNvSpPr>
            <a:spLocks noGrp="1"/>
          </p:cNvSpPr>
          <p:nvPr>
            <p:ph type="body" sz="quarter" idx="20"/>
          </p:nvPr>
        </p:nvSpPr>
        <p:spPr>
          <a:xfrm>
            <a:off x="6870816" y="2019779"/>
            <a:ext cx="2281237" cy="894954"/>
          </a:xfrm>
        </p:spPr>
        <p:txBody>
          <a:bodyPr>
            <a:normAutofit fontScale="62500" lnSpcReduction="20000"/>
          </a:bodyPr>
          <a:lstStyle/>
          <a:p>
            <a:r>
              <a:rPr lang="en-US" dirty="0"/>
              <a:t>- Although she is most dedicated to her research, she also teaches four classes to BU students</a:t>
            </a:r>
          </a:p>
          <a:p>
            <a:r>
              <a:rPr lang="en-US" dirty="0"/>
              <a:t>- She also is required to hold office hours which adds on to an already enormous workload</a:t>
            </a:r>
          </a:p>
          <a:p>
            <a:r>
              <a:rPr lang="en-US" dirty="0"/>
              <a:t>- She often forgets commitments because of her workload</a:t>
            </a:r>
          </a:p>
        </p:txBody>
      </p:sp>
      <p:sp>
        <p:nvSpPr>
          <p:cNvPr id="9" name="Picture Placeholder 8">
            <a:extLst>
              <a:ext uri="{FF2B5EF4-FFF2-40B4-BE49-F238E27FC236}">
                <a16:creationId xmlns:a16="http://schemas.microsoft.com/office/drawing/2014/main" id="{7A0B5F71-ED0D-91CA-76F8-EB69CB126DED}"/>
              </a:ext>
            </a:extLst>
          </p:cNvPr>
          <p:cNvSpPr>
            <a:spLocks noGrp="1"/>
          </p:cNvSpPr>
          <p:nvPr>
            <p:ph type="pic" sz="quarter" idx="15"/>
          </p:nvPr>
        </p:nvSpPr>
        <p:spPr>
          <a:xfrm>
            <a:off x="750429" y="3239451"/>
            <a:ext cx="1200374" cy="1201242"/>
          </a:xfrm>
        </p:spPr>
      </p:sp>
      <p:sp>
        <p:nvSpPr>
          <p:cNvPr id="10" name="Text Placeholder 9">
            <a:extLst>
              <a:ext uri="{FF2B5EF4-FFF2-40B4-BE49-F238E27FC236}">
                <a16:creationId xmlns:a16="http://schemas.microsoft.com/office/drawing/2014/main" id="{C31B8959-5915-42FA-5130-FDFD4BB7D286}"/>
              </a:ext>
            </a:extLst>
          </p:cNvPr>
          <p:cNvSpPr>
            <a:spLocks noGrp="1"/>
          </p:cNvSpPr>
          <p:nvPr>
            <p:ph type="body" sz="quarter" idx="21"/>
          </p:nvPr>
        </p:nvSpPr>
        <p:spPr>
          <a:xfrm>
            <a:off x="2123349" y="3037439"/>
            <a:ext cx="2281237" cy="546304"/>
          </a:xfrm>
        </p:spPr>
        <p:txBody>
          <a:bodyPr/>
          <a:lstStyle/>
          <a:p>
            <a:r>
              <a:rPr lang="en-US" dirty="0"/>
              <a:t>Researcher</a:t>
            </a:r>
          </a:p>
        </p:txBody>
      </p:sp>
      <p:sp>
        <p:nvSpPr>
          <p:cNvPr id="11" name="Text Placeholder 10">
            <a:extLst>
              <a:ext uri="{FF2B5EF4-FFF2-40B4-BE49-F238E27FC236}">
                <a16:creationId xmlns:a16="http://schemas.microsoft.com/office/drawing/2014/main" id="{9FA1FC36-EBAE-31A2-FF73-DD66AC02D1F4}"/>
              </a:ext>
            </a:extLst>
          </p:cNvPr>
          <p:cNvSpPr>
            <a:spLocks noGrp="1"/>
          </p:cNvSpPr>
          <p:nvPr>
            <p:ph type="body" sz="quarter" idx="22"/>
          </p:nvPr>
        </p:nvSpPr>
        <p:spPr>
          <a:xfrm>
            <a:off x="2123348" y="3583743"/>
            <a:ext cx="2281237" cy="894677"/>
          </a:xfrm>
        </p:spPr>
        <p:txBody>
          <a:bodyPr>
            <a:normAutofit fontScale="77500" lnSpcReduction="20000"/>
          </a:bodyPr>
          <a:lstStyle/>
          <a:p>
            <a:r>
              <a:rPr lang="en-US" dirty="0"/>
              <a:t>- Above all else, she is a researcher at heart. Every month, she goes to the forests of </a:t>
            </a:r>
            <a:r>
              <a:rPr lang="en-US" dirty="0" err="1"/>
              <a:t>Ngogo</a:t>
            </a:r>
            <a:r>
              <a:rPr lang="en-US" dirty="0"/>
              <a:t>, Africa and observes chimp behavior for a week</a:t>
            </a:r>
          </a:p>
          <a:p>
            <a:r>
              <a:rPr lang="en-US" dirty="0"/>
              <a:t>- She runs a lab for motivated student researchers as well</a:t>
            </a:r>
          </a:p>
        </p:txBody>
      </p:sp>
      <p:sp>
        <p:nvSpPr>
          <p:cNvPr id="12" name="Picture Placeholder 11">
            <a:extLst>
              <a:ext uri="{FF2B5EF4-FFF2-40B4-BE49-F238E27FC236}">
                <a16:creationId xmlns:a16="http://schemas.microsoft.com/office/drawing/2014/main" id="{3AA6AFAB-24FD-793F-2A4E-7FDD5E503360}"/>
              </a:ext>
            </a:extLst>
          </p:cNvPr>
          <p:cNvSpPr>
            <a:spLocks noGrp="1"/>
          </p:cNvSpPr>
          <p:nvPr>
            <p:ph type="pic" sz="quarter" idx="16"/>
          </p:nvPr>
        </p:nvSpPr>
        <p:spPr>
          <a:xfrm>
            <a:off x="5495813" y="3269190"/>
            <a:ext cx="1200374" cy="1201242"/>
          </a:xfrm>
        </p:spPr>
      </p:sp>
      <p:sp>
        <p:nvSpPr>
          <p:cNvPr id="13" name="Text Placeholder 12">
            <a:extLst>
              <a:ext uri="{FF2B5EF4-FFF2-40B4-BE49-F238E27FC236}">
                <a16:creationId xmlns:a16="http://schemas.microsoft.com/office/drawing/2014/main" id="{F5C44085-DFBB-2AA8-B338-C21BAC9E6C23}"/>
              </a:ext>
            </a:extLst>
          </p:cNvPr>
          <p:cNvSpPr>
            <a:spLocks noGrp="1"/>
          </p:cNvSpPr>
          <p:nvPr>
            <p:ph type="body" sz="quarter" idx="23"/>
          </p:nvPr>
        </p:nvSpPr>
        <p:spPr>
          <a:xfrm>
            <a:off x="6870816" y="3013439"/>
            <a:ext cx="2281237" cy="546304"/>
          </a:xfrm>
        </p:spPr>
        <p:txBody>
          <a:bodyPr/>
          <a:lstStyle/>
          <a:p>
            <a:r>
              <a:rPr lang="en-US" dirty="0"/>
              <a:t>Meetings</a:t>
            </a:r>
          </a:p>
        </p:txBody>
      </p:sp>
      <p:sp>
        <p:nvSpPr>
          <p:cNvPr id="14" name="Text Placeholder 13">
            <a:extLst>
              <a:ext uri="{FF2B5EF4-FFF2-40B4-BE49-F238E27FC236}">
                <a16:creationId xmlns:a16="http://schemas.microsoft.com/office/drawing/2014/main" id="{421F5FB2-BC16-6811-82FF-8344901C388F}"/>
              </a:ext>
            </a:extLst>
          </p:cNvPr>
          <p:cNvSpPr>
            <a:spLocks noGrp="1"/>
          </p:cNvSpPr>
          <p:nvPr>
            <p:ph type="body" sz="quarter" idx="24"/>
          </p:nvPr>
        </p:nvSpPr>
        <p:spPr>
          <a:xfrm>
            <a:off x="6870816" y="3583743"/>
            <a:ext cx="2281237" cy="1121280"/>
          </a:xfrm>
        </p:spPr>
        <p:txBody>
          <a:bodyPr>
            <a:normAutofit fontScale="77500" lnSpcReduction="20000"/>
          </a:bodyPr>
          <a:lstStyle/>
          <a:p>
            <a:r>
              <a:rPr lang="en-US" dirty="0"/>
              <a:t>- She also has to attend faculty meetings which happen sporadically</a:t>
            </a:r>
          </a:p>
          <a:p>
            <a:r>
              <a:rPr lang="en-US" dirty="0"/>
              <a:t>- Since she is well known in her field, these meetings are very often, and with many different people, meaning that times and locations vary</a:t>
            </a:r>
          </a:p>
        </p:txBody>
      </p:sp>
      <p:sp>
        <p:nvSpPr>
          <p:cNvPr id="16" name="Slide Number Placeholder 15">
            <a:extLst>
              <a:ext uri="{FF2B5EF4-FFF2-40B4-BE49-F238E27FC236}">
                <a16:creationId xmlns:a16="http://schemas.microsoft.com/office/drawing/2014/main" id="{227B48D3-BF47-8E4B-7B3F-5D280C2DBD4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7" name="TextBox 16">
            <a:extLst>
              <a:ext uri="{FF2B5EF4-FFF2-40B4-BE49-F238E27FC236}">
                <a16:creationId xmlns:a16="http://schemas.microsoft.com/office/drawing/2014/main" id="{E6922E31-B7E1-6F2C-3C62-4F3F8785297A}"/>
              </a:ext>
            </a:extLst>
          </p:cNvPr>
          <p:cNvSpPr txBox="1"/>
          <p:nvPr/>
        </p:nvSpPr>
        <p:spPr>
          <a:xfrm>
            <a:off x="1362636" y="4956306"/>
            <a:ext cx="7135906" cy="923330"/>
          </a:xfrm>
          <a:prstGeom prst="rect">
            <a:avLst/>
          </a:prstGeom>
          <a:noFill/>
        </p:spPr>
        <p:txBody>
          <a:bodyPr wrap="square" rtlCol="0">
            <a:spAutoFit/>
          </a:bodyPr>
          <a:lstStyle/>
          <a:p>
            <a:r>
              <a:rPr lang="en-US" dirty="0"/>
              <a:t>Goal: Keep track of and be reminded of the things that she must attend. She also wants an intuitive agenda that she can update with many features and customizability</a:t>
            </a:r>
          </a:p>
        </p:txBody>
      </p:sp>
      <p:pic>
        <p:nvPicPr>
          <p:cNvPr id="15" name="Picture 14">
            <a:extLst>
              <a:ext uri="{FF2B5EF4-FFF2-40B4-BE49-F238E27FC236}">
                <a16:creationId xmlns:a16="http://schemas.microsoft.com/office/drawing/2014/main" id="{3E6726C1-4E96-37E1-195D-17F70C003D78}"/>
              </a:ext>
            </a:extLst>
          </p:cNvPr>
          <p:cNvPicPr>
            <a:picLocks noChangeAspect="1"/>
          </p:cNvPicPr>
          <p:nvPr/>
        </p:nvPicPr>
        <p:blipFill>
          <a:blip r:embed="rId2"/>
          <a:stretch>
            <a:fillRect/>
          </a:stretch>
        </p:blipFill>
        <p:spPr>
          <a:xfrm>
            <a:off x="613635" y="1717460"/>
            <a:ext cx="1318332" cy="1318332"/>
          </a:xfrm>
          <a:prstGeom prst="rect">
            <a:avLst/>
          </a:prstGeom>
        </p:spPr>
      </p:pic>
      <p:pic>
        <p:nvPicPr>
          <p:cNvPr id="18" name="Picture 17">
            <a:extLst>
              <a:ext uri="{FF2B5EF4-FFF2-40B4-BE49-F238E27FC236}">
                <a16:creationId xmlns:a16="http://schemas.microsoft.com/office/drawing/2014/main" id="{8A832F49-0760-36FE-0199-E6933C87F70B}"/>
              </a:ext>
            </a:extLst>
          </p:cNvPr>
          <p:cNvPicPr>
            <a:picLocks noChangeAspect="1"/>
          </p:cNvPicPr>
          <p:nvPr/>
        </p:nvPicPr>
        <p:blipFill>
          <a:blip r:embed="rId3"/>
          <a:stretch>
            <a:fillRect/>
          </a:stretch>
        </p:blipFill>
        <p:spPr>
          <a:xfrm>
            <a:off x="665994" y="3457905"/>
            <a:ext cx="1369244" cy="771923"/>
          </a:xfrm>
          <a:prstGeom prst="rect">
            <a:avLst/>
          </a:prstGeom>
        </p:spPr>
      </p:pic>
      <p:pic>
        <p:nvPicPr>
          <p:cNvPr id="19" name="Picture 18">
            <a:extLst>
              <a:ext uri="{FF2B5EF4-FFF2-40B4-BE49-F238E27FC236}">
                <a16:creationId xmlns:a16="http://schemas.microsoft.com/office/drawing/2014/main" id="{43DB7ED8-3CBC-77F9-45FA-6B59EE150196}"/>
              </a:ext>
            </a:extLst>
          </p:cNvPr>
          <p:cNvPicPr>
            <a:picLocks noChangeAspect="1"/>
          </p:cNvPicPr>
          <p:nvPr/>
        </p:nvPicPr>
        <p:blipFill>
          <a:blip r:embed="rId4"/>
          <a:stretch>
            <a:fillRect/>
          </a:stretch>
        </p:blipFill>
        <p:spPr>
          <a:xfrm>
            <a:off x="5416550" y="1971811"/>
            <a:ext cx="1358899" cy="785758"/>
          </a:xfrm>
          <a:prstGeom prst="rect">
            <a:avLst/>
          </a:prstGeom>
        </p:spPr>
      </p:pic>
      <p:pic>
        <p:nvPicPr>
          <p:cNvPr id="20" name="Picture 19">
            <a:extLst>
              <a:ext uri="{FF2B5EF4-FFF2-40B4-BE49-F238E27FC236}">
                <a16:creationId xmlns:a16="http://schemas.microsoft.com/office/drawing/2014/main" id="{F17151E3-62DD-4962-804F-E018FF9729F3}"/>
              </a:ext>
            </a:extLst>
          </p:cNvPr>
          <p:cNvPicPr>
            <a:picLocks noChangeAspect="1"/>
          </p:cNvPicPr>
          <p:nvPr/>
        </p:nvPicPr>
        <p:blipFill>
          <a:blip r:embed="rId5"/>
          <a:stretch>
            <a:fillRect/>
          </a:stretch>
        </p:blipFill>
        <p:spPr>
          <a:xfrm>
            <a:off x="5274365" y="3299315"/>
            <a:ext cx="1422400" cy="1422400"/>
          </a:xfrm>
          <a:prstGeom prst="rect">
            <a:avLst/>
          </a:prstGeom>
        </p:spPr>
      </p:pic>
    </p:spTree>
    <p:extLst>
      <p:ext uri="{BB962C8B-B14F-4D97-AF65-F5344CB8AC3E}">
        <p14:creationId xmlns:p14="http://schemas.microsoft.com/office/powerpoint/2010/main" val="207014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349-38D9-9E31-AA53-000621CEDECD}"/>
              </a:ext>
            </a:extLst>
          </p:cNvPr>
          <p:cNvSpPr>
            <a:spLocks noGrp="1"/>
          </p:cNvSpPr>
          <p:nvPr>
            <p:ph type="title"/>
          </p:nvPr>
        </p:nvSpPr>
        <p:spPr/>
        <p:txBody>
          <a:bodyPr/>
          <a:lstStyle/>
          <a:p>
            <a:r>
              <a:rPr lang="en-US" dirty="0"/>
              <a:t>Scenario: The Busy Professor</a:t>
            </a:r>
          </a:p>
        </p:txBody>
      </p:sp>
      <p:sp>
        <p:nvSpPr>
          <p:cNvPr id="3" name="Content Placeholder 2">
            <a:extLst>
              <a:ext uri="{FF2B5EF4-FFF2-40B4-BE49-F238E27FC236}">
                <a16:creationId xmlns:a16="http://schemas.microsoft.com/office/drawing/2014/main" id="{82AA2843-F1F7-5C37-F25B-9A386E7D1CF1}"/>
              </a:ext>
            </a:extLst>
          </p:cNvPr>
          <p:cNvSpPr>
            <a:spLocks noGrp="1"/>
          </p:cNvSpPr>
          <p:nvPr>
            <p:ph idx="1"/>
          </p:nvPr>
        </p:nvSpPr>
        <p:spPr>
          <a:xfrm>
            <a:off x="1167493" y="2017467"/>
            <a:ext cx="9779182" cy="3885622"/>
          </a:xfrm>
        </p:spPr>
        <p:txBody>
          <a:bodyPr>
            <a:normAutofit fontScale="70000" lnSpcReduction="20000"/>
          </a:bodyPr>
          <a:lstStyle/>
          <a:p>
            <a:r>
              <a:rPr lang="en-US" dirty="0"/>
              <a:t>Marie is a professor of anthropology and head of the department at BU. She is a lover of chimpanzees and researching the next big thing in primate biology. She needs to be on campus to teach four times a week. She also attends in-person faculty meetings, but they are not as frequent.</a:t>
            </a:r>
          </a:p>
          <a:p>
            <a:r>
              <a:rPr lang="en-US" dirty="0"/>
              <a:t>Once a month, Marie flies to </a:t>
            </a:r>
            <a:r>
              <a:rPr lang="en-US" dirty="0" err="1"/>
              <a:t>Ngogo</a:t>
            </a:r>
            <a:r>
              <a:rPr lang="en-US" dirty="0"/>
              <a:t> for a week to study the behavior of her favorite chimps, Carl and Ellie. She’s doing this to write a new research article for the Journal of Anthropology about her findings, so this is very important for her.</a:t>
            </a:r>
          </a:p>
          <a:p>
            <a:r>
              <a:rPr lang="en-US" dirty="0"/>
              <a:t>Some nights, she runs a lab on campus for extra motivated students who want to learn more outside of class.</a:t>
            </a:r>
          </a:p>
          <a:p>
            <a:r>
              <a:rPr lang="en-US" dirty="0"/>
              <a:t>With the help of </a:t>
            </a:r>
            <a:r>
              <a:rPr lang="en-US" dirty="0" err="1"/>
              <a:t>Schalendar</a:t>
            </a:r>
            <a:r>
              <a:rPr lang="en-US" dirty="0"/>
              <a:t>, Marie will be able to see all her obligations easily and stay on top of her taxing schedule. She will benefit from meeting reminders and schedule sharing to allow her to keep good relationships with her department and students. When she’s out of the country, Marie will also benefit from the weather reminders, so she knows how to dress and what the day has ahead.</a:t>
            </a:r>
          </a:p>
          <a:p>
            <a:endParaRPr lang="en-US" dirty="0"/>
          </a:p>
        </p:txBody>
      </p:sp>
      <p:sp>
        <p:nvSpPr>
          <p:cNvPr id="5" name="Slide Number Placeholder 4">
            <a:extLst>
              <a:ext uri="{FF2B5EF4-FFF2-40B4-BE49-F238E27FC236}">
                <a16:creationId xmlns:a16="http://schemas.microsoft.com/office/drawing/2014/main" id="{A5898235-4171-3BC9-0455-C89ACF9F9BB1}"/>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23692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Our UI/UX Design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8937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52DF-17B8-8E1B-AAF5-F024DD638196}"/>
              </a:ext>
            </a:extLst>
          </p:cNvPr>
          <p:cNvSpPr>
            <a:spLocks noGrp="1"/>
          </p:cNvSpPr>
          <p:nvPr>
            <p:ph type="title"/>
          </p:nvPr>
        </p:nvSpPr>
        <p:spPr/>
        <p:txBody>
          <a:bodyPr/>
          <a:lstStyle/>
          <a:p>
            <a:r>
              <a:rPr lang="en-US" dirty="0"/>
              <a:t>Using Figma</a:t>
            </a:r>
          </a:p>
        </p:txBody>
      </p:sp>
      <p:pic>
        <p:nvPicPr>
          <p:cNvPr id="6" name="Content Placeholder 5" descr="A screenshot of a phone&#10;&#10;Description automatically generated">
            <a:extLst>
              <a:ext uri="{FF2B5EF4-FFF2-40B4-BE49-F238E27FC236}">
                <a16:creationId xmlns:a16="http://schemas.microsoft.com/office/drawing/2014/main" id="{353201C9-033C-511D-7206-A29DFF9E9768}"/>
              </a:ext>
            </a:extLst>
          </p:cNvPr>
          <p:cNvPicPr>
            <a:picLocks noGrp="1" noChangeAspect="1"/>
          </p:cNvPicPr>
          <p:nvPr>
            <p:ph idx="1"/>
          </p:nvPr>
        </p:nvPicPr>
        <p:blipFill>
          <a:blip r:embed="rId2"/>
          <a:stretch>
            <a:fillRect/>
          </a:stretch>
        </p:blipFill>
        <p:spPr>
          <a:xfrm>
            <a:off x="1709629" y="1706564"/>
            <a:ext cx="8772741" cy="4553593"/>
          </a:xfrm>
        </p:spPr>
      </p:pic>
      <p:sp>
        <p:nvSpPr>
          <p:cNvPr id="5" name="Slide Number Placeholder 4">
            <a:extLst>
              <a:ext uri="{FF2B5EF4-FFF2-40B4-BE49-F238E27FC236}">
                <a16:creationId xmlns:a16="http://schemas.microsoft.com/office/drawing/2014/main" id="{C185CCAA-414A-7575-679D-6D51844EA027}"/>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5542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The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357676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1882-51D1-7B3E-7B47-2C602B4EAB52}"/>
              </a:ext>
            </a:extLst>
          </p:cNvPr>
          <p:cNvSpPr>
            <a:spLocks noGrp="1"/>
          </p:cNvSpPr>
          <p:nvPr>
            <p:ph type="title"/>
          </p:nvPr>
        </p:nvSpPr>
        <p:spPr/>
        <p:txBody>
          <a:bodyPr/>
          <a:lstStyle/>
          <a:p>
            <a:r>
              <a:rPr lang="en-US" dirty="0"/>
              <a:t>The Must Haves</a:t>
            </a:r>
          </a:p>
        </p:txBody>
      </p:sp>
      <p:sp>
        <p:nvSpPr>
          <p:cNvPr id="3" name="Text Placeholder 2">
            <a:extLst>
              <a:ext uri="{FF2B5EF4-FFF2-40B4-BE49-F238E27FC236}">
                <a16:creationId xmlns:a16="http://schemas.microsoft.com/office/drawing/2014/main" id="{1C01129E-62E9-62A8-93A3-9BDFB5F7385C}"/>
              </a:ext>
            </a:extLst>
          </p:cNvPr>
          <p:cNvSpPr>
            <a:spLocks noGrp="1"/>
          </p:cNvSpPr>
          <p:nvPr>
            <p:ph type="body" sz="quarter" idx="14"/>
          </p:nvPr>
        </p:nvSpPr>
        <p:spPr/>
        <p:txBody>
          <a:bodyPr/>
          <a:lstStyle/>
          <a:p>
            <a:r>
              <a:rPr lang="en-US" dirty="0"/>
              <a:t>Schedules</a:t>
            </a:r>
          </a:p>
        </p:txBody>
      </p:sp>
      <p:sp>
        <p:nvSpPr>
          <p:cNvPr id="4" name="Content Placeholder 3">
            <a:extLst>
              <a:ext uri="{FF2B5EF4-FFF2-40B4-BE49-F238E27FC236}">
                <a16:creationId xmlns:a16="http://schemas.microsoft.com/office/drawing/2014/main" id="{9ECF7A0C-EDC5-904A-AFAF-9D852083565E}"/>
              </a:ext>
            </a:extLst>
          </p:cNvPr>
          <p:cNvSpPr>
            <a:spLocks noGrp="1"/>
          </p:cNvSpPr>
          <p:nvPr>
            <p:ph idx="1"/>
          </p:nvPr>
        </p:nvSpPr>
        <p:spPr/>
        <p:txBody>
          <a:bodyPr/>
          <a:lstStyle/>
          <a:p>
            <a:r>
              <a:rPr lang="en-US" dirty="0"/>
              <a:t>- Need to have the ability to create the schedule in the app</a:t>
            </a:r>
          </a:p>
          <a:p>
            <a:r>
              <a:rPr lang="en-US" dirty="0"/>
              <a:t>- As a student, it would be nice to have an intuitive scheduling app</a:t>
            </a:r>
          </a:p>
        </p:txBody>
      </p:sp>
      <p:sp>
        <p:nvSpPr>
          <p:cNvPr id="5" name="Text Placeholder 4">
            <a:extLst>
              <a:ext uri="{FF2B5EF4-FFF2-40B4-BE49-F238E27FC236}">
                <a16:creationId xmlns:a16="http://schemas.microsoft.com/office/drawing/2014/main" id="{F38109D6-85D1-B5F1-2CCC-CDA3F116FFAD}"/>
              </a:ext>
            </a:extLst>
          </p:cNvPr>
          <p:cNvSpPr>
            <a:spLocks noGrp="1"/>
          </p:cNvSpPr>
          <p:nvPr>
            <p:ph type="body" sz="quarter" idx="15"/>
          </p:nvPr>
        </p:nvSpPr>
        <p:spPr/>
        <p:txBody>
          <a:bodyPr/>
          <a:lstStyle/>
          <a:p>
            <a:r>
              <a:rPr lang="en-US" dirty="0"/>
              <a:t>Meetings</a:t>
            </a:r>
          </a:p>
        </p:txBody>
      </p:sp>
      <p:sp>
        <p:nvSpPr>
          <p:cNvPr id="6" name="Content Placeholder 5">
            <a:extLst>
              <a:ext uri="{FF2B5EF4-FFF2-40B4-BE49-F238E27FC236}">
                <a16:creationId xmlns:a16="http://schemas.microsoft.com/office/drawing/2014/main" id="{414B3F06-97D8-3E3E-20FD-A1F0FF689DC9}"/>
              </a:ext>
            </a:extLst>
          </p:cNvPr>
          <p:cNvSpPr>
            <a:spLocks noGrp="1"/>
          </p:cNvSpPr>
          <p:nvPr>
            <p:ph idx="10"/>
          </p:nvPr>
        </p:nvSpPr>
        <p:spPr/>
        <p:txBody>
          <a:bodyPr/>
          <a:lstStyle/>
          <a:p>
            <a:r>
              <a:rPr lang="en-US" dirty="0"/>
              <a:t>- The ability to set meetings and activities that fall outside of your class schedule</a:t>
            </a:r>
          </a:p>
          <a:p>
            <a:r>
              <a:rPr lang="en-US" dirty="0"/>
              <a:t>- As an educator, it would be nice to set meetings and be reminded of them when the time comes</a:t>
            </a:r>
          </a:p>
        </p:txBody>
      </p:sp>
      <p:sp>
        <p:nvSpPr>
          <p:cNvPr id="7" name="Text Placeholder 6">
            <a:extLst>
              <a:ext uri="{FF2B5EF4-FFF2-40B4-BE49-F238E27FC236}">
                <a16:creationId xmlns:a16="http://schemas.microsoft.com/office/drawing/2014/main" id="{B9228E40-CA96-A26A-6B85-A3CF3DDEDEB3}"/>
              </a:ext>
            </a:extLst>
          </p:cNvPr>
          <p:cNvSpPr>
            <a:spLocks noGrp="1"/>
          </p:cNvSpPr>
          <p:nvPr>
            <p:ph type="body" sz="quarter" idx="16"/>
          </p:nvPr>
        </p:nvSpPr>
        <p:spPr/>
        <p:txBody>
          <a:bodyPr/>
          <a:lstStyle/>
          <a:p>
            <a:r>
              <a:rPr lang="en-US" dirty="0"/>
              <a:t>Google Maps</a:t>
            </a:r>
          </a:p>
        </p:txBody>
      </p:sp>
      <p:sp>
        <p:nvSpPr>
          <p:cNvPr id="8" name="Content Placeholder 7">
            <a:extLst>
              <a:ext uri="{FF2B5EF4-FFF2-40B4-BE49-F238E27FC236}">
                <a16:creationId xmlns:a16="http://schemas.microsoft.com/office/drawing/2014/main" id="{43C7F989-E856-5949-2E82-40FC273B6C12}"/>
              </a:ext>
            </a:extLst>
          </p:cNvPr>
          <p:cNvSpPr>
            <a:spLocks noGrp="1"/>
          </p:cNvSpPr>
          <p:nvPr>
            <p:ph idx="13"/>
          </p:nvPr>
        </p:nvSpPr>
        <p:spPr/>
        <p:txBody>
          <a:bodyPr>
            <a:normAutofit lnSpcReduction="10000"/>
          </a:bodyPr>
          <a:lstStyle/>
          <a:p>
            <a:r>
              <a:rPr lang="en-US" dirty="0"/>
              <a:t>- The ability to know when to start going to class, and where to go</a:t>
            </a:r>
          </a:p>
          <a:p>
            <a:r>
              <a:rPr lang="en-US" dirty="0"/>
              <a:t>- As a new student, it would be nice to know where my classes are</a:t>
            </a:r>
          </a:p>
          <a:p>
            <a:r>
              <a:rPr lang="en-US" dirty="0"/>
              <a:t>- As a student, it would be nice to know when to leave so I can get to class on time</a:t>
            </a:r>
          </a:p>
          <a:p>
            <a:endParaRPr lang="en-US" dirty="0"/>
          </a:p>
        </p:txBody>
      </p:sp>
      <p:sp>
        <p:nvSpPr>
          <p:cNvPr id="10" name="Slide Number Placeholder 9">
            <a:extLst>
              <a:ext uri="{FF2B5EF4-FFF2-40B4-BE49-F238E27FC236}">
                <a16:creationId xmlns:a16="http://schemas.microsoft.com/office/drawing/2014/main" id="{E17F78C8-BF4B-75ED-A002-075DB43D60C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15505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1882-51D1-7B3E-7B47-2C602B4EAB52}"/>
              </a:ext>
            </a:extLst>
          </p:cNvPr>
          <p:cNvSpPr>
            <a:spLocks noGrp="1"/>
          </p:cNvSpPr>
          <p:nvPr>
            <p:ph type="title"/>
          </p:nvPr>
        </p:nvSpPr>
        <p:spPr/>
        <p:txBody>
          <a:bodyPr/>
          <a:lstStyle/>
          <a:p>
            <a:r>
              <a:rPr lang="en-US" dirty="0"/>
              <a:t>The Want-To-Haves</a:t>
            </a:r>
          </a:p>
        </p:txBody>
      </p:sp>
      <p:sp>
        <p:nvSpPr>
          <p:cNvPr id="3" name="Text Placeholder 2">
            <a:extLst>
              <a:ext uri="{FF2B5EF4-FFF2-40B4-BE49-F238E27FC236}">
                <a16:creationId xmlns:a16="http://schemas.microsoft.com/office/drawing/2014/main" id="{1C01129E-62E9-62A8-93A3-9BDFB5F7385C}"/>
              </a:ext>
            </a:extLst>
          </p:cNvPr>
          <p:cNvSpPr>
            <a:spLocks noGrp="1"/>
          </p:cNvSpPr>
          <p:nvPr>
            <p:ph type="body" sz="quarter" idx="14"/>
          </p:nvPr>
        </p:nvSpPr>
        <p:spPr/>
        <p:txBody>
          <a:bodyPr/>
          <a:lstStyle/>
          <a:p>
            <a:r>
              <a:rPr lang="en-US" dirty="0"/>
              <a:t>Schedule Sharing</a:t>
            </a:r>
          </a:p>
        </p:txBody>
      </p:sp>
      <p:sp>
        <p:nvSpPr>
          <p:cNvPr id="4" name="Content Placeholder 3">
            <a:extLst>
              <a:ext uri="{FF2B5EF4-FFF2-40B4-BE49-F238E27FC236}">
                <a16:creationId xmlns:a16="http://schemas.microsoft.com/office/drawing/2014/main" id="{9ECF7A0C-EDC5-904A-AFAF-9D852083565E}"/>
              </a:ext>
            </a:extLst>
          </p:cNvPr>
          <p:cNvSpPr>
            <a:spLocks noGrp="1"/>
          </p:cNvSpPr>
          <p:nvPr>
            <p:ph idx="1"/>
          </p:nvPr>
        </p:nvSpPr>
        <p:spPr/>
        <p:txBody>
          <a:bodyPr/>
          <a:lstStyle/>
          <a:p>
            <a:r>
              <a:rPr lang="en-US" dirty="0"/>
              <a:t>- The ability to share schedules with your friends</a:t>
            </a:r>
          </a:p>
          <a:p>
            <a:r>
              <a:rPr lang="en-US" dirty="0"/>
              <a:t>- As a professor, I want to be able to show people my availability</a:t>
            </a:r>
          </a:p>
          <a:p>
            <a:r>
              <a:rPr lang="en-US" dirty="0"/>
              <a:t>- As a student, I want to be able to meet up with my friends during my off time</a:t>
            </a:r>
          </a:p>
        </p:txBody>
      </p:sp>
      <p:sp>
        <p:nvSpPr>
          <p:cNvPr id="5" name="Text Placeholder 4">
            <a:extLst>
              <a:ext uri="{FF2B5EF4-FFF2-40B4-BE49-F238E27FC236}">
                <a16:creationId xmlns:a16="http://schemas.microsoft.com/office/drawing/2014/main" id="{F38109D6-85D1-B5F1-2CCC-CDA3F116FFAD}"/>
              </a:ext>
            </a:extLst>
          </p:cNvPr>
          <p:cNvSpPr>
            <a:spLocks noGrp="1"/>
          </p:cNvSpPr>
          <p:nvPr>
            <p:ph type="body" sz="quarter" idx="15"/>
          </p:nvPr>
        </p:nvSpPr>
        <p:spPr/>
        <p:txBody>
          <a:bodyPr/>
          <a:lstStyle/>
          <a:p>
            <a:r>
              <a:rPr lang="en-US" dirty="0"/>
              <a:t>BU Bus Live View</a:t>
            </a:r>
          </a:p>
        </p:txBody>
      </p:sp>
      <p:sp>
        <p:nvSpPr>
          <p:cNvPr id="6" name="Content Placeholder 5">
            <a:extLst>
              <a:ext uri="{FF2B5EF4-FFF2-40B4-BE49-F238E27FC236}">
                <a16:creationId xmlns:a16="http://schemas.microsoft.com/office/drawing/2014/main" id="{414B3F06-97D8-3E3E-20FD-A1F0FF689DC9}"/>
              </a:ext>
            </a:extLst>
          </p:cNvPr>
          <p:cNvSpPr>
            <a:spLocks noGrp="1"/>
          </p:cNvSpPr>
          <p:nvPr>
            <p:ph idx="10"/>
          </p:nvPr>
        </p:nvSpPr>
        <p:spPr/>
        <p:txBody>
          <a:bodyPr/>
          <a:lstStyle/>
          <a:p>
            <a:r>
              <a:rPr lang="en-US" dirty="0"/>
              <a:t>- The ability for the app to be integrated with the BU shuttle. Our app can notify you when you should go to meet the bus.</a:t>
            </a:r>
          </a:p>
          <a:p>
            <a:r>
              <a:rPr lang="en-US" dirty="0"/>
              <a:t>- As a student, I want to be able to know when the BU shuttle is coming so I can make my classes</a:t>
            </a:r>
          </a:p>
        </p:txBody>
      </p:sp>
      <p:sp>
        <p:nvSpPr>
          <p:cNvPr id="7" name="Text Placeholder 6">
            <a:extLst>
              <a:ext uri="{FF2B5EF4-FFF2-40B4-BE49-F238E27FC236}">
                <a16:creationId xmlns:a16="http://schemas.microsoft.com/office/drawing/2014/main" id="{B9228E40-CA96-A26A-6B85-A3CF3DDEDEB3}"/>
              </a:ext>
            </a:extLst>
          </p:cNvPr>
          <p:cNvSpPr>
            <a:spLocks noGrp="1"/>
          </p:cNvSpPr>
          <p:nvPr>
            <p:ph type="body" sz="quarter" idx="16"/>
          </p:nvPr>
        </p:nvSpPr>
        <p:spPr>
          <a:xfrm>
            <a:off x="8200082" y="2018581"/>
            <a:ext cx="3525072" cy="468933"/>
          </a:xfrm>
        </p:spPr>
        <p:txBody>
          <a:bodyPr/>
          <a:lstStyle/>
          <a:p>
            <a:r>
              <a:rPr lang="en-US" dirty="0"/>
              <a:t>Weather Integration</a:t>
            </a:r>
          </a:p>
        </p:txBody>
      </p:sp>
      <p:sp>
        <p:nvSpPr>
          <p:cNvPr id="8" name="Content Placeholder 7">
            <a:extLst>
              <a:ext uri="{FF2B5EF4-FFF2-40B4-BE49-F238E27FC236}">
                <a16:creationId xmlns:a16="http://schemas.microsoft.com/office/drawing/2014/main" id="{43C7F989-E856-5949-2E82-40FC273B6C12}"/>
              </a:ext>
            </a:extLst>
          </p:cNvPr>
          <p:cNvSpPr>
            <a:spLocks noGrp="1"/>
          </p:cNvSpPr>
          <p:nvPr>
            <p:ph idx="13"/>
          </p:nvPr>
        </p:nvSpPr>
        <p:spPr/>
        <p:txBody>
          <a:bodyPr/>
          <a:lstStyle/>
          <a:p>
            <a:r>
              <a:rPr lang="en-US" dirty="0"/>
              <a:t>- The ability for the app to utilize a weather API so our app can notify users about different weather conditions</a:t>
            </a:r>
          </a:p>
          <a:p>
            <a:r>
              <a:rPr lang="en-US" dirty="0"/>
              <a:t>- As a professor, I would like to know if it is raining/snowing outside so I can be equipped</a:t>
            </a:r>
          </a:p>
        </p:txBody>
      </p:sp>
      <p:sp>
        <p:nvSpPr>
          <p:cNvPr id="10" name="Slide Number Placeholder 9">
            <a:extLst>
              <a:ext uri="{FF2B5EF4-FFF2-40B4-BE49-F238E27FC236}">
                <a16:creationId xmlns:a16="http://schemas.microsoft.com/office/drawing/2014/main" id="{E17F78C8-BF4B-75ED-A002-075DB43D60CF}"/>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0960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1882-51D1-7B3E-7B47-2C602B4EAB52}"/>
              </a:ext>
            </a:extLst>
          </p:cNvPr>
          <p:cNvSpPr>
            <a:spLocks noGrp="1"/>
          </p:cNvSpPr>
          <p:nvPr>
            <p:ph type="title"/>
          </p:nvPr>
        </p:nvSpPr>
        <p:spPr/>
        <p:txBody>
          <a:bodyPr/>
          <a:lstStyle/>
          <a:p>
            <a:r>
              <a:rPr lang="en-US" dirty="0"/>
              <a:t>The Nice-To-Haves</a:t>
            </a:r>
          </a:p>
        </p:txBody>
      </p:sp>
      <p:sp>
        <p:nvSpPr>
          <p:cNvPr id="3" name="Text Placeholder 2">
            <a:extLst>
              <a:ext uri="{FF2B5EF4-FFF2-40B4-BE49-F238E27FC236}">
                <a16:creationId xmlns:a16="http://schemas.microsoft.com/office/drawing/2014/main" id="{1C01129E-62E9-62A8-93A3-9BDFB5F7385C}"/>
              </a:ext>
            </a:extLst>
          </p:cNvPr>
          <p:cNvSpPr>
            <a:spLocks noGrp="1"/>
          </p:cNvSpPr>
          <p:nvPr>
            <p:ph type="body" sz="quarter" idx="14"/>
          </p:nvPr>
        </p:nvSpPr>
        <p:spPr/>
        <p:txBody>
          <a:bodyPr/>
          <a:lstStyle/>
          <a:p>
            <a:r>
              <a:rPr lang="en-US" dirty="0"/>
              <a:t>Shared Classes</a:t>
            </a:r>
          </a:p>
        </p:txBody>
      </p:sp>
      <p:sp>
        <p:nvSpPr>
          <p:cNvPr id="4" name="Content Placeholder 3">
            <a:extLst>
              <a:ext uri="{FF2B5EF4-FFF2-40B4-BE49-F238E27FC236}">
                <a16:creationId xmlns:a16="http://schemas.microsoft.com/office/drawing/2014/main" id="{9ECF7A0C-EDC5-904A-AFAF-9D852083565E}"/>
              </a:ext>
            </a:extLst>
          </p:cNvPr>
          <p:cNvSpPr>
            <a:spLocks noGrp="1"/>
          </p:cNvSpPr>
          <p:nvPr>
            <p:ph idx="1"/>
          </p:nvPr>
        </p:nvSpPr>
        <p:spPr/>
        <p:txBody>
          <a:bodyPr/>
          <a:lstStyle/>
          <a:p>
            <a:r>
              <a:rPr lang="en-US" dirty="0"/>
              <a:t>- Connect with users who also are in the same class as the user</a:t>
            </a:r>
          </a:p>
          <a:p>
            <a:r>
              <a:rPr lang="en-US" dirty="0"/>
              <a:t>- As a student, I want to find other people who have the same class as me</a:t>
            </a:r>
          </a:p>
        </p:txBody>
      </p:sp>
      <p:sp>
        <p:nvSpPr>
          <p:cNvPr id="5" name="Text Placeholder 4">
            <a:extLst>
              <a:ext uri="{FF2B5EF4-FFF2-40B4-BE49-F238E27FC236}">
                <a16:creationId xmlns:a16="http://schemas.microsoft.com/office/drawing/2014/main" id="{F38109D6-85D1-B5F1-2CCC-CDA3F116FFAD}"/>
              </a:ext>
            </a:extLst>
          </p:cNvPr>
          <p:cNvSpPr>
            <a:spLocks noGrp="1"/>
          </p:cNvSpPr>
          <p:nvPr>
            <p:ph type="body" sz="quarter" idx="15"/>
          </p:nvPr>
        </p:nvSpPr>
        <p:spPr/>
        <p:txBody>
          <a:bodyPr/>
          <a:lstStyle/>
          <a:p>
            <a:r>
              <a:rPr lang="en-US" dirty="0"/>
              <a:t>Due Dates</a:t>
            </a:r>
          </a:p>
        </p:txBody>
      </p:sp>
      <p:sp>
        <p:nvSpPr>
          <p:cNvPr id="6" name="Content Placeholder 5">
            <a:extLst>
              <a:ext uri="{FF2B5EF4-FFF2-40B4-BE49-F238E27FC236}">
                <a16:creationId xmlns:a16="http://schemas.microsoft.com/office/drawing/2014/main" id="{414B3F06-97D8-3E3E-20FD-A1F0FF689DC9}"/>
              </a:ext>
            </a:extLst>
          </p:cNvPr>
          <p:cNvSpPr>
            <a:spLocks noGrp="1"/>
          </p:cNvSpPr>
          <p:nvPr>
            <p:ph idx="10"/>
          </p:nvPr>
        </p:nvSpPr>
        <p:spPr/>
        <p:txBody>
          <a:bodyPr/>
          <a:lstStyle/>
          <a:p>
            <a:r>
              <a:rPr lang="en-US" dirty="0"/>
              <a:t>- Notify users of due dates of homework</a:t>
            </a:r>
          </a:p>
          <a:p>
            <a:r>
              <a:rPr lang="en-US" dirty="0"/>
              <a:t>- As a student, it would be nice to be reminded of when my problem sets are due</a:t>
            </a:r>
          </a:p>
        </p:txBody>
      </p:sp>
      <p:sp>
        <p:nvSpPr>
          <p:cNvPr id="7" name="Text Placeholder 6">
            <a:extLst>
              <a:ext uri="{FF2B5EF4-FFF2-40B4-BE49-F238E27FC236}">
                <a16:creationId xmlns:a16="http://schemas.microsoft.com/office/drawing/2014/main" id="{B9228E40-CA96-A26A-6B85-A3CF3DDEDEB3}"/>
              </a:ext>
            </a:extLst>
          </p:cNvPr>
          <p:cNvSpPr>
            <a:spLocks noGrp="1"/>
          </p:cNvSpPr>
          <p:nvPr>
            <p:ph type="body" sz="quarter" idx="16"/>
          </p:nvPr>
        </p:nvSpPr>
        <p:spPr/>
        <p:txBody>
          <a:bodyPr/>
          <a:lstStyle/>
          <a:p>
            <a:r>
              <a:rPr lang="en-US" dirty="0"/>
              <a:t>Holidays</a:t>
            </a:r>
          </a:p>
        </p:txBody>
      </p:sp>
      <p:sp>
        <p:nvSpPr>
          <p:cNvPr id="8" name="Content Placeholder 7">
            <a:extLst>
              <a:ext uri="{FF2B5EF4-FFF2-40B4-BE49-F238E27FC236}">
                <a16:creationId xmlns:a16="http://schemas.microsoft.com/office/drawing/2014/main" id="{43C7F989-E856-5949-2E82-40FC273B6C12}"/>
              </a:ext>
            </a:extLst>
          </p:cNvPr>
          <p:cNvSpPr>
            <a:spLocks noGrp="1"/>
          </p:cNvSpPr>
          <p:nvPr>
            <p:ph idx="13"/>
          </p:nvPr>
        </p:nvSpPr>
        <p:spPr/>
        <p:txBody>
          <a:bodyPr/>
          <a:lstStyle/>
          <a:p>
            <a:r>
              <a:rPr lang="en-US" dirty="0"/>
              <a:t>- Automatically changing the schedule when there is a holiday</a:t>
            </a:r>
          </a:p>
          <a:p>
            <a:r>
              <a:rPr lang="en-US" dirty="0"/>
              <a:t>- As a student, it would be nice to know how the schedule is changed due to holidays and special events</a:t>
            </a:r>
          </a:p>
        </p:txBody>
      </p:sp>
      <p:sp>
        <p:nvSpPr>
          <p:cNvPr id="10" name="Slide Number Placeholder 9">
            <a:extLst>
              <a:ext uri="{FF2B5EF4-FFF2-40B4-BE49-F238E27FC236}">
                <a16:creationId xmlns:a16="http://schemas.microsoft.com/office/drawing/2014/main" id="{E17F78C8-BF4B-75ED-A002-075DB43D60C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14674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High Level Architecture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388651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 for Today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1. Introduction/Team Responsibilities</a:t>
            </a:r>
          </a:p>
          <a:p>
            <a:r>
              <a:rPr lang="en-US" dirty="0"/>
              <a:t>2. What is </a:t>
            </a:r>
            <a:r>
              <a:rPr lang="en-US" dirty="0" err="1"/>
              <a:t>Schalendar</a:t>
            </a:r>
            <a:r>
              <a:rPr lang="en-US" dirty="0"/>
              <a:t>? What is Our Vision For Our Project? </a:t>
            </a:r>
          </a:p>
          <a:p>
            <a:r>
              <a:rPr lang="en-US" dirty="0"/>
              <a:t>3. Introduce Our Personas and Scenarios</a:t>
            </a:r>
          </a:p>
          <a:p>
            <a:r>
              <a:rPr lang="en-US" dirty="0"/>
              <a:t>4. UI/UX Design and Mockup Using Figma</a:t>
            </a:r>
          </a:p>
          <a:p>
            <a:r>
              <a:rPr lang="en-US" dirty="0"/>
              <a:t>5. Requirements for Our Product </a:t>
            </a:r>
          </a:p>
          <a:p>
            <a:r>
              <a:rPr lang="en-US" dirty="0"/>
              <a:t>7. The Risks/Solutions</a:t>
            </a:r>
          </a:p>
          <a:p>
            <a:r>
              <a:rPr lang="en-US" dirty="0"/>
              <a:t>6. Questions</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52A4-0A92-25FE-F6CC-ADE9DF53773E}"/>
              </a:ext>
            </a:extLst>
          </p:cNvPr>
          <p:cNvSpPr>
            <a:spLocks noGrp="1"/>
          </p:cNvSpPr>
          <p:nvPr>
            <p:ph type="title"/>
          </p:nvPr>
        </p:nvSpPr>
        <p:spPr/>
        <p:txBody>
          <a:bodyPr/>
          <a:lstStyle/>
          <a:p>
            <a:r>
              <a:rPr lang="en-US" dirty="0"/>
              <a:t>The APIs We’re Going To Use</a:t>
            </a:r>
          </a:p>
        </p:txBody>
      </p:sp>
      <p:sp>
        <p:nvSpPr>
          <p:cNvPr id="3" name="Text Placeholder 2">
            <a:extLst>
              <a:ext uri="{FF2B5EF4-FFF2-40B4-BE49-F238E27FC236}">
                <a16:creationId xmlns:a16="http://schemas.microsoft.com/office/drawing/2014/main" id="{D800FB75-AE05-4883-7C25-847C773C34D0}"/>
              </a:ext>
            </a:extLst>
          </p:cNvPr>
          <p:cNvSpPr>
            <a:spLocks noGrp="1"/>
          </p:cNvSpPr>
          <p:nvPr>
            <p:ph type="body" sz="quarter" idx="13"/>
          </p:nvPr>
        </p:nvSpPr>
        <p:spPr/>
        <p:txBody>
          <a:bodyPr/>
          <a:lstStyle/>
          <a:p>
            <a:r>
              <a:rPr lang="en-US" dirty="0"/>
              <a:t>Google Maps API </a:t>
            </a:r>
          </a:p>
          <a:p>
            <a:endParaRPr lang="en-US" dirty="0"/>
          </a:p>
        </p:txBody>
      </p:sp>
      <p:sp>
        <p:nvSpPr>
          <p:cNvPr id="4" name="Content Placeholder 3">
            <a:extLst>
              <a:ext uri="{FF2B5EF4-FFF2-40B4-BE49-F238E27FC236}">
                <a16:creationId xmlns:a16="http://schemas.microsoft.com/office/drawing/2014/main" id="{D350CDB9-F265-AC2D-0681-4AEFA1D27BD2}"/>
              </a:ext>
            </a:extLst>
          </p:cNvPr>
          <p:cNvSpPr>
            <a:spLocks noGrp="1"/>
          </p:cNvSpPr>
          <p:nvPr>
            <p:ph idx="1"/>
          </p:nvPr>
        </p:nvSpPr>
        <p:spPr>
          <a:xfrm>
            <a:off x="1167493" y="2528203"/>
            <a:ext cx="4663440" cy="3221966"/>
          </a:xfrm>
        </p:spPr>
        <p:txBody>
          <a:bodyPr>
            <a:normAutofit/>
          </a:bodyPr>
          <a:lstStyle/>
          <a:p>
            <a:r>
              <a:rPr lang="en-US" dirty="0"/>
              <a:t>- For map functionality</a:t>
            </a:r>
          </a:p>
          <a:p>
            <a:r>
              <a:rPr lang="en-US" sz="2400" dirty="0"/>
              <a:t>BU Bus Live View (</a:t>
            </a:r>
            <a:r>
              <a:rPr lang="en-US" sz="2400" dirty="0" err="1"/>
              <a:t>BUBusTracker</a:t>
            </a:r>
            <a:r>
              <a:rPr lang="en-US" sz="2400" dirty="0"/>
              <a:t>)</a:t>
            </a:r>
          </a:p>
          <a:p>
            <a:r>
              <a:rPr lang="en-US" dirty="0"/>
              <a:t>- Web scraping for BU course information (schedule, professors, location)</a:t>
            </a:r>
          </a:p>
          <a:p>
            <a:r>
              <a:rPr lang="en-US" sz="2400" dirty="0" err="1"/>
              <a:t>ChatGPT</a:t>
            </a:r>
            <a:r>
              <a:rPr lang="en-US" sz="2400" dirty="0"/>
              <a:t> API </a:t>
            </a:r>
          </a:p>
          <a:p>
            <a:r>
              <a:rPr lang="en-US" dirty="0"/>
              <a:t>- for schedule integration </a:t>
            </a:r>
          </a:p>
          <a:p>
            <a:endParaRPr lang="en-US" dirty="0"/>
          </a:p>
        </p:txBody>
      </p:sp>
      <p:sp>
        <p:nvSpPr>
          <p:cNvPr id="5" name="Text Placeholder 4">
            <a:extLst>
              <a:ext uri="{FF2B5EF4-FFF2-40B4-BE49-F238E27FC236}">
                <a16:creationId xmlns:a16="http://schemas.microsoft.com/office/drawing/2014/main" id="{56292FD0-243D-B021-08A8-169633E98310}"/>
              </a:ext>
            </a:extLst>
          </p:cNvPr>
          <p:cNvSpPr>
            <a:spLocks noGrp="1"/>
          </p:cNvSpPr>
          <p:nvPr>
            <p:ph type="body" sz="quarter" idx="14"/>
          </p:nvPr>
        </p:nvSpPr>
        <p:spPr/>
        <p:txBody>
          <a:bodyPr/>
          <a:lstStyle/>
          <a:p>
            <a:r>
              <a:rPr lang="en-US" dirty="0" err="1"/>
              <a:t>OpenWeatherMap</a:t>
            </a:r>
            <a:r>
              <a:rPr lang="en-US" dirty="0"/>
              <a:t> API</a:t>
            </a:r>
          </a:p>
          <a:p>
            <a:endParaRPr lang="en-US" dirty="0"/>
          </a:p>
        </p:txBody>
      </p:sp>
      <p:sp>
        <p:nvSpPr>
          <p:cNvPr id="6" name="Content Placeholder 5">
            <a:extLst>
              <a:ext uri="{FF2B5EF4-FFF2-40B4-BE49-F238E27FC236}">
                <a16:creationId xmlns:a16="http://schemas.microsoft.com/office/drawing/2014/main" id="{801508E2-6C36-B1C6-ECA1-8318BFD493F8}"/>
              </a:ext>
            </a:extLst>
          </p:cNvPr>
          <p:cNvSpPr>
            <a:spLocks noGrp="1"/>
          </p:cNvSpPr>
          <p:nvPr>
            <p:ph idx="10"/>
          </p:nvPr>
        </p:nvSpPr>
        <p:spPr/>
        <p:txBody>
          <a:bodyPr/>
          <a:lstStyle/>
          <a:p>
            <a:r>
              <a:rPr lang="en-US" dirty="0"/>
              <a:t>- For weather information</a:t>
            </a:r>
          </a:p>
          <a:p>
            <a:r>
              <a:rPr lang="en-US" sz="2400" dirty="0"/>
              <a:t>Web Scraping Course Information</a:t>
            </a:r>
          </a:p>
          <a:p>
            <a:r>
              <a:rPr lang="en-US" dirty="0"/>
              <a:t>- Web scraping for BU course information (schedule, professors, location)</a:t>
            </a:r>
          </a:p>
          <a:p>
            <a:endParaRPr lang="en-US" dirty="0"/>
          </a:p>
        </p:txBody>
      </p:sp>
      <p:sp>
        <p:nvSpPr>
          <p:cNvPr id="8" name="Slide Number Placeholder 7">
            <a:extLst>
              <a:ext uri="{FF2B5EF4-FFF2-40B4-BE49-F238E27FC236}">
                <a16:creationId xmlns:a16="http://schemas.microsoft.com/office/drawing/2014/main" id="{DC02648E-A5F7-792B-4F2C-9C1F22048A6D}"/>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682488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52A4-0A92-25FE-F6CC-ADE9DF53773E}"/>
              </a:ext>
            </a:extLst>
          </p:cNvPr>
          <p:cNvSpPr>
            <a:spLocks noGrp="1"/>
          </p:cNvSpPr>
          <p:nvPr>
            <p:ph type="title"/>
          </p:nvPr>
        </p:nvSpPr>
        <p:spPr/>
        <p:txBody>
          <a:bodyPr/>
          <a:lstStyle/>
          <a:p>
            <a:r>
              <a:rPr lang="en-US" dirty="0"/>
              <a:t>The Sensors We’re Going To Use</a:t>
            </a:r>
          </a:p>
        </p:txBody>
      </p:sp>
      <p:sp>
        <p:nvSpPr>
          <p:cNvPr id="3" name="Text Placeholder 2">
            <a:extLst>
              <a:ext uri="{FF2B5EF4-FFF2-40B4-BE49-F238E27FC236}">
                <a16:creationId xmlns:a16="http://schemas.microsoft.com/office/drawing/2014/main" id="{D800FB75-AE05-4883-7C25-847C773C34D0}"/>
              </a:ext>
            </a:extLst>
          </p:cNvPr>
          <p:cNvSpPr>
            <a:spLocks noGrp="1"/>
          </p:cNvSpPr>
          <p:nvPr>
            <p:ph type="body" sz="quarter" idx="13"/>
          </p:nvPr>
        </p:nvSpPr>
        <p:spPr/>
        <p:txBody>
          <a:bodyPr/>
          <a:lstStyle/>
          <a:p>
            <a:r>
              <a:rPr lang="en-US" dirty="0"/>
              <a:t>GPS</a:t>
            </a:r>
          </a:p>
        </p:txBody>
      </p:sp>
      <p:sp>
        <p:nvSpPr>
          <p:cNvPr id="4" name="Content Placeholder 3">
            <a:extLst>
              <a:ext uri="{FF2B5EF4-FFF2-40B4-BE49-F238E27FC236}">
                <a16:creationId xmlns:a16="http://schemas.microsoft.com/office/drawing/2014/main" id="{D350CDB9-F265-AC2D-0681-4AEFA1D27BD2}"/>
              </a:ext>
            </a:extLst>
          </p:cNvPr>
          <p:cNvSpPr>
            <a:spLocks noGrp="1"/>
          </p:cNvSpPr>
          <p:nvPr>
            <p:ph idx="1"/>
          </p:nvPr>
        </p:nvSpPr>
        <p:spPr/>
        <p:txBody>
          <a:bodyPr/>
          <a:lstStyle/>
          <a:p>
            <a:r>
              <a:rPr lang="en-US" dirty="0"/>
              <a:t>- For location tracking used in maps and weather</a:t>
            </a:r>
          </a:p>
          <a:p>
            <a:endParaRPr lang="en-US" dirty="0"/>
          </a:p>
          <a:p>
            <a:r>
              <a:rPr lang="en-US" sz="2400" dirty="0"/>
              <a:t>Camera</a:t>
            </a:r>
          </a:p>
          <a:p>
            <a:r>
              <a:rPr lang="en-US" dirty="0"/>
              <a:t>- Potentially for being able to take photos of physical schedules</a:t>
            </a:r>
          </a:p>
        </p:txBody>
      </p:sp>
      <p:sp>
        <p:nvSpPr>
          <p:cNvPr id="5" name="Text Placeholder 4">
            <a:extLst>
              <a:ext uri="{FF2B5EF4-FFF2-40B4-BE49-F238E27FC236}">
                <a16:creationId xmlns:a16="http://schemas.microsoft.com/office/drawing/2014/main" id="{56292FD0-243D-B021-08A8-169633E98310}"/>
              </a:ext>
            </a:extLst>
          </p:cNvPr>
          <p:cNvSpPr>
            <a:spLocks noGrp="1"/>
          </p:cNvSpPr>
          <p:nvPr>
            <p:ph type="body" sz="quarter" idx="14"/>
          </p:nvPr>
        </p:nvSpPr>
        <p:spPr/>
        <p:txBody>
          <a:bodyPr/>
          <a:lstStyle/>
          <a:p>
            <a:r>
              <a:rPr lang="en-US" dirty="0"/>
              <a:t>Bluetooth</a:t>
            </a:r>
          </a:p>
        </p:txBody>
      </p:sp>
      <p:sp>
        <p:nvSpPr>
          <p:cNvPr id="6" name="Content Placeholder 5">
            <a:extLst>
              <a:ext uri="{FF2B5EF4-FFF2-40B4-BE49-F238E27FC236}">
                <a16:creationId xmlns:a16="http://schemas.microsoft.com/office/drawing/2014/main" id="{801508E2-6C36-B1C6-ECA1-8318BFD493F8}"/>
              </a:ext>
            </a:extLst>
          </p:cNvPr>
          <p:cNvSpPr>
            <a:spLocks noGrp="1"/>
          </p:cNvSpPr>
          <p:nvPr>
            <p:ph idx="10"/>
          </p:nvPr>
        </p:nvSpPr>
        <p:spPr/>
        <p:txBody>
          <a:bodyPr/>
          <a:lstStyle/>
          <a:p>
            <a:r>
              <a:rPr lang="en-US" dirty="0"/>
              <a:t>- For sharing schedules with other users</a:t>
            </a:r>
          </a:p>
          <a:p>
            <a:endParaRPr lang="en-US" dirty="0"/>
          </a:p>
        </p:txBody>
      </p:sp>
      <p:sp>
        <p:nvSpPr>
          <p:cNvPr id="8" name="Slide Number Placeholder 7">
            <a:extLst>
              <a:ext uri="{FF2B5EF4-FFF2-40B4-BE49-F238E27FC236}">
                <a16:creationId xmlns:a16="http://schemas.microsoft.com/office/drawing/2014/main" id="{DC02648E-A5F7-792B-4F2C-9C1F22048A6D}"/>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13685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The Risks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189799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ACB1-5727-2153-C3CB-7BB3510B19A4}"/>
              </a:ext>
            </a:extLst>
          </p:cNvPr>
          <p:cNvSpPr>
            <a:spLocks noGrp="1"/>
          </p:cNvSpPr>
          <p:nvPr>
            <p:ph type="title"/>
          </p:nvPr>
        </p:nvSpPr>
        <p:spPr/>
        <p:txBody>
          <a:bodyPr/>
          <a:lstStyle/>
          <a:p>
            <a:r>
              <a:rPr lang="en-US" dirty="0"/>
              <a:t>The Risks</a:t>
            </a:r>
          </a:p>
        </p:txBody>
      </p:sp>
      <p:sp>
        <p:nvSpPr>
          <p:cNvPr id="3" name="Content Placeholder 2">
            <a:extLst>
              <a:ext uri="{FF2B5EF4-FFF2-40B4-BE49-F238E27FC236}">
                <a16:creationId xmlns:a16="http://schemas.microsoft.com/office/drawing/2014/main" id="{430735D2-54BC-01B8-4B63-57D71544DFE6}"/>
              </a:ext>
            </a:extLst>
          </p:cNvPr>
          <p:cNvSpPr>
            <a:spLocks noGrp="1"/>
          </p:cNvSpPr>
          <p:nvPr>
            <p:ph idx="1"/>
          </p:nvPr>
        </p:nvSpPr>
        <p:spPr/>
        <p:txBody>
          <a:bodyPr/>
          <a:lstStyle/>
          <a:p>
            <a:r>
              <a:rPr lang="en-US" dirty="0"/>
              <a:t>- Front End Development</a:t>
            </a:r>
          </a:p>
          <a:p>
            <a:r>
              <a:rPr lang="en-US" dirty="0"/>
              <a:t>- Time Commitments and Classes</a:t>
            </a:r>
          </a:p>
          <a:p>
            <a:r>
              <a:rPr lang="en-US" dirty="0"/>
              <a:t>- APIs Integration</a:t>
            </a:r>
          </a:p>
          <a:p>
            <a:r>
              <a:rPr lang="en-US" dirty="0"/>
              <a:t>- Hard to login with BU credentials</a:t>
            </a:r>
          </a:p>
          <a:p>
            <a:r>
              <a:rPr lang="en-US" dirty="0"/>
              <a:t>- Sharing schedule details</a:t>
            </a:r>
          </a:p>
        </p:txBody>
      </p:sp>
      <p:sp>
        <p:nvSpPr>
          <p:cNvPr id="5" name="Slide Number Placeholder 4">
            <a:extLst>
              <a:ext uri="{FF2B5EF4-FFF2-40B4-BE49-F238E27FC236}">
                <a16:creationId xmlns:a16="http://schemas.microsoft.com/office/drawing/2014/main" id="{6FCBBD7B-5C1B-43FF-B3FC-6B11331DAB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51550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ACB1-5727-2153-C3CB-7BB3510B19A4}"/>
              </a:ext>
            </a:extLst>
          </p:cNvPr>
          <p:cNvSpPr>
            <a:spLocks noGrp="1"/>
          </p:cNvSpPr>
          <p:nvPr>
            <p:ph type="title"/>
          </p:nvPr>
        </p:nvSpPr>
        <p:spPr/>
        <p:txBody>
          <a:bodyPr/>
          <a:lstStyle/>
          <a:p>
            <a:r>
              <a:rPr lang="en-US" dirty="0"/>
              <a:t>Our Solutions</a:t>
            </a:r>
          </a:p>
        </p:txBody>
      </p:sp>
      <p:sp>
        <p:nvSpPr>
          <p:cNvPr id="3" name="Content Placeholder 2">
            <a:extLst>
              <a:ext uri="{FF2B5EF4-FFF2-40B4-BE49-F238E27FC236}">
                <a16:creationId xmlns:a16="http://schemas.microsoft.com/office/drawing/2014/main" id="{430735D2-54BC-01B8-4B63-57D71544DFE6}"/>
              </a:ext>
            </a:extLst>
          </p:cNvPr>
          <p:cNvSpPr>
            <a:spLocks noGrp="1"/>
          </p:cNvSpPr>
          <p:nvPr>
            <p:ph idx="1"/>
          </p:nvPr>
        </p:nvSpPr>
        <p:spPr/>
        <p:txBody>
          <a:bodyPr/>
          <a:lstStyle/>
          <a:p>
            <a:r>
              <a:rPr lang="en-US" dirty="0"/>
              <a:t>- Use </a:t>
            </a:r>
            <a:r>
              <a:rPr lang="en-US" dirty="0" err="1"/>
              <a:t>MaterialComponents</a:t>
            </a:r>
            <a:r>
              <a:rPr lang="en-US" dirty="0"/>
              <a:t> for front end development</a:t>
            </a:r>
          </a:p>
          <a:p>
            <a:r>
              <a:rPr lang="en-US" dirty="0"/>
              <a:t>- Set schedule to meet up and work on the project</a:t>
            </a:r>
          </a:p>
          <a:p>
            <a:r>
              <a:rPr lang="en-US" dirty="0"/>
              <a:t>- Less ambitious for API integration, rely less on APIs</a:t>
            </a:r>
          </a:p>
          <a:p>
            <a:r>
              <a:rPr lang="en-US" dirty="0"/>
              <a:t>- Use </a:t>
            </a:r>
            <a:r>
              <a:rPr lang="en-US" dirty="0" err="1"/>
              <a:t>ChatGPT</a:t>
            </a:r>
            <a:r>
              <a:rPr lang="en-US" dirty="0"/>
              <a:t> API/Web Scraping</a:t>
            </a:r>
          </a:p>
          <a:p>
            <a:r>
              <a:rPr lang="en-US" dirty="0"/>
              <a:t>- QR code, link, code, groups</a:t>
            </a:r>
          </a:p>
          <a:p>
            <a:endParaRPr lang="en-US" dirty="0"/>
          </a:p>
        </p:txBody>
      </p:sp>
      <p:sp>
        <p:nvSpPr>
          <p:cNvPr id="5" name="Slide Number Placeholder 4">
            <a:extLst>
              <a:ext uri="{FF2B5EF4-FFF2-40B4-BE49-F238E27FC236}">
                <a16:creationId xmlns:a16="http://schemas.microsoft.com/office/drawing/2014/main" id="{6FCBBD7B-5C1B-43FF-B3FC-6B11331DAB7C}"/>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50025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Any Questions?</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Our Vision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D7C8-5DB2-3EF4-B2FA-7DA8A5833102}"/>
              </a:ext>
            </a:extLst>
          </p:cNvPr>
          <p:cNvSpPr>
            <a:spLocks noGrp="1"/>
          </p:cNvSpPr>
          <p:nvPr>
            <p:ph type="title"/>
          </p:nvPr>
        </p:nvSpPr>
        <p:spPr/>
        <p:txBody>
          <a:bodyPr/>
          <a:lstStyle/>
          <a:p>
            <a:r>
              <a:rPr lang="en-US" dirty="0"/>
              <a:t>Using Moore’s Vision Template</a:t>
            </a:r>
          </a:p>
        </p:txBody>
      </p:sp>
      <p:sp>
        <p:nvSpPr>
          <p:cNvPr id="3" name="Text Placeholder 2">
            <a:extLst>
              <a:ext uri="{FF2B5EF4-FFF2-40B4-BE49-F238E27FC236}">
                <a16:creationId xmlns:a16="http://schemas.microsoft.com/office/drawing/2014/main" id="{AC6A4EE9-931B-FB1B-8C13-7EAA2DC9D278}"/>
              </a:ext>
            </a:extLst>
          </p:cNvPr>
          <p:cNvSpPr>
            <a:spLocks noGrp="1"/>
          </p:cNvSpPr>
          <p:nvPr>
            <p:ph type="body" sz="quarter" idx="14"/>
          </p:nvPr>
        </p:nvSpPr>
        <p:spPr/>
        <p:txBody>
          <a:bodyPr/>
          <a:lstStyle/>
          <a:p>
            <a:pPr algn="ctr"/>
            <a:r>
              <a:rPr lang="en-US" dirty="0"/>
              <a:t>The FOR</a:t>
            </a:r>
          </a:p>
        </p:txBody>
      </p:sp>
      <p:sp>
        <p:nvSpPr>
          <p:cNvPr id="4" name="Content Placeholder 3">
            <a:extLst>
              <a:ext uri="{FF2B5EF4-FFF2-40B4-BE49-F238E27FC236}">
                <a16:creationId xmlns:a16="http://schemas.microsoft.com/office/drawing/2014/main" id="{54C4A896-904C-0BB0-4D66-AAFAA8F896DA}"/>
              </a:ext>
            </a:extLst>
          </p:cNvPr>
          <p:cNvSpPr>
            <a:spLocks noGrp="1"/>
          </p:cNvSpPr>
          <p:nvPr>
            <p:ph idx="1"/>
          </p:nvPr>
        </p:nvSpPr>
        <p:spPr/>
        <p:txBody>
          <a:bodyPr/>
          <a:lstStyle/>
          <a:p>
            <a:r>
              <a:rPr lang="en-US" dirty="0"/>
              <a:t>College students and faculty (Specifically for BU right now) </a:t>
            </a:r>
          </a:p>
        </p:txBody>
      </p:sp>
      <p:sp>
        <p:nvSpPr>
          <p:cNvPr id="5" name="Text Placeholder 4">
            <a:extLst>
              <a:ext uri="{FF2B5EF4-FFF2-40B4-BE49-F238E27FC236}">
                <a16:creationId xmlns:a16="http://schemas.microsoft.com/office/drawing/2014/main" id="{2B29A0CB-D8E1-A047-AB92-470D696839F4}"/>
              </a:ext>
            </a:extLst>
          </p:cNvPr>
          <p:cNvSpPr>
            <a:spLocks noGrp="1"/>
          </p:cNvSpPr>
          <p:nvPr>
            <p:ph type="body" sz="quarter" idx="15"/>
          </p:nvPr>
        </p:nvSpPr>
        <p:spPr/>
        <p:txBody>
          <a:bodyPr/>
          <a:lstStyle/>
          <a:p>
            <a:pPr algn="ctr"/>
            <a:r>
              <a:rPr lang="en-US" dirty="0"/>
              <a:t>The WHO</a:t>
            </a:r>
          </a:p>
        </p:txBody>
      </p:sp>
      <p:sp>
        <p:nvSpPr>
          <p:cNvPr id="6" name="Content Placeholder 5">
            <a:extLst>
              <a:ext uri="{FF2B5EF4-FFF2-40B4-BE49-F238E27FC236}">
                <a16:creationId xmlns:a16="http://schemas.microsoft.com/office/drawing/2014/main" id="{60BD51A9-58E1-9601-E90D-1A989D6FBE39}"/>
              </a:ext>
            </a:extLst>
          </p:cNvPr>
          <p:cNvSpPr>
            <a:spLocks noGrp="1"/>
          </p:cNvSpPr>
          <p:nvPr>
            <p:ph idx="10"/>
          </p:nvPr>
        </p:nvSpPr>
        <p:spPr/>
        <p:txBody>
          <a:bodyPr/>
          <a:lstStyle/>
          <a:p>
            <a:r>
              <a:rPr lang="en-US" dirty="0"/>
              <a:t>People who want to keep track of their schedules and have everything integrated into one place including weather and location functionality</a:t>
            </a:r>
          </a:p>
        </p:txBody>
      </p:sp>
      <p:sp>
        <p:nvSpPr>
          <p:cNvPr id="7" name="Text Placeholder 6">
            <a:extLst>
              <a:ext uri="{FF2B5EF4-FFF2-40B4-BE49-F238E27FC236}">
                <a16:creationId xmlns:a16="http://schemas.microsoft.com/office/drawing/2014/main" id="{25BF2C9C-98E4-7604-AF05-0C14768581E0}"/>
              </a:ext>
            </a:extLst>
          </p:cNvPr>
          <p:cNvSpPr>
            <a:spLocks noGrp="1"/>
          </p:cNvSpPr>
          <p:nvPr>
            <p:ph type="body" sz="quarter" idx="16"/>
          </p:nvPr>
        </p:nvSpPr>
        <p:spPr/>
        <p:txBody>
          <a:bodyPr/>
          <a:lstStyle/>
          <a:p>
            <a:pPr algn="ctr"/>
            <a:r>
              <a:rPr lang="en-US" dirty="0"/>
              <a:t>PRODUCT NAME</a:t>
            </a:r>
          </a:p>
        </p:txBody>
      </p:sp>
      <p:sp>
        <p:nvSpPr>
          <p:cNvPr id="8" name="Content Placeholder 7">
            <a:extLst>
              <a:ext uri="{FF2B5EF4-FFF2-40B4-BE49-F238E27FC236}">
                <a16:creationId xmlns:a16="http://schemas.microsoft.com/office/drawing/2014/main" id="{A64ED041-B33C-B1B3-61F9-F56060828B44}"/>
              </a:ext>
            </a:extLst>
          </p:cNvPr>
          <p:cNvSpPr>
            <a:spLocks noGrp="1"/>
          </p:cNvSpPr>
          <p:nvPr>
            <p:ph idx="13"/>
          </p:nvPr>
        </p:nvSpPr>
        <p:spPr/>
        <p:txBody>
          <a:bodyPr/>
          <a:lstStyle/>
          <a:p>
            <a:r>
              <a:rPr lang="en-US" dirty="0" err="1"/>
              <a:t>Schalendar</a:t>
            </a:r>
            <a:r>
              <a:rPr lang="en-US" dirty="0"/>
              <a:t> is a mobile based productivity and scheduling app</a:t>
            </a:r>
          </a:p>
        </p:txBody>
      </p:sp>
      <p:sp>
        <p:nvSpPr>
          <p:cNvPr id="10" name="Slide Number Placeholder 9">
            <a:extLst>
              <a:ext uri="{FF2B5EF4-FFF2-40B4-BE49-F238E27FC236}">
                <a16:creationId xmlns:a16="http://schemas.microsoft.com/office/drawing/2014/main" id="{FEC3D6E8-7D7D-27F1-15CE-FE126520831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8658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D7C8-5DB2-3EF4-B2FA-7DA8A5833102}"/>
              </a:ext>
            </a:extLst>
          </p:cNvPr>
          <p:cNvSpPr>
            <a:spLocks noGrp="1"/>
          </p:cNvSpPr>
          <p:nvPr>
            <p:ph type="title"/>
          </p:nvPr>
        </p:nvSpPr>
        <p:spPr/>
        <p:txBody>
          <a:bodyPr/>
          <a:lstStyle/>
          <a:p>
            <a:r>
              <a:rPr lang="en-US" dirty="0"/>
              <a:t>Using Moore’s Vision Template</a:t>
            </a:r>
          </a:p>
        </p:txBody>
      </p:sp>
      <p:sp>
        <p:nvSpPr>
          <p:cNvPr id="3" name="Text Placeholder 2">
            <a:extLst>
              <a:ext uri="{FF2B5EF4-FFF2-40B4-BE49-F238E27FC236}">
                <a16:creationId xmlns:a16="http://schemas.microsoft.com/office/drawing/2014/main" id="{AC6A4EE9-931B-FB1B-8C13-7EAA2DC9D278}"/>
              </a:ext>
            </a:extLst>
          </p:cNvPr>
          <p:cNvSpPr>
            <a:spLocks noGrp="1"/>
          </p:cNvSpPr>
          <p:nvPr>
            <p:ph type="body" sz="quarter" idx="14"/>
          </p:nvPr>
        </p:nvSpPr>
        <p:spPr/>
        <p:txBody>
          <a:bodyPr/>
          <a:lstStyle/>
          <a:p>
            <a:pPr algn="ctr"/>
            <a:r>
              <a:rPr lang="en-US" dirty="0"/>
              <a:t>The THAT</a:t>
            </a:r>
          </a:p>
        </p:txBody>
      </p:sp>
      <p:sp>
        <p:nvSpPr>
          <p:cNvPr id="4" name="Content Placeholder 3">
            <a:extLst>
              <a:ext uri="{FF2B5EF4-FFF2-40B4-BE49-F238E27FC236}">
                <a16:creationId xmlns:a16="http://schemas.microsoft.com/office/drawing/2014/main" id="{54C4A896-904C-0BB0-4D66-AAFAA8F896DA}"/>
              </a:ext>
            </a:extLst>
          </p:cNvPr>
          <p:cNvSpPr>
            <a:spLocks noGrp="1"/>
          </p:cNvSpPr>
          <p:nvPr>
            <p:ph idx="1"/>
          </p:nvPr>
        </p:nvSpPr>
        <p:spPr/>
        <p:txBody>
          <a:bodyPr/>
          <a:lstStyle/>
          <a:p>
            <a:r>
              <a:rPr lang="en-US" dirty="0"/>
              <a:t>Enables you to keep your schedule in one place and share with others, connect with other people at your institution and to be keep track of your commitments</a:t>
            </a:r>
          </a:p>
        </p:txBody>
      </p:sp>
      <p:sp>
        <p:nvSpPr>
          <p:cNvPr id="5" name="Text Placeholder 4">
            <a:extLst>
              <a:ext uri="{FF2B5EF4-FFF2-40B4-BE49-F238E27FC236}">
                <a16:creationId xmlns:a16="http://schemas.microsoft.com/office/drawing/2014/main" id="{2B29A0CB-D8E1-A047-AB92-470D696839F4}"/>
              </a:ext>
            </a:extLst>
          </p:cNvPr>
          <p:cNvSpPr>
            <a:spLocks noGrp="1"/>
          </p:cNvSpPr>
          <p:nvPr>
            <p:ph type="body" sz="quarter" idx="15"/>
          </p:nvPr>
        </p:nvSpPr>
        <p:spPr/>
        <p:txBody>
          <a:bodyPr/>
          <a:lstStyle/>
          <a:p>
            <a:pPr algn="ctr"/>
            <a:r>
              <a:rPr lang="en-US" dirty="0"/>
              <a:t>The UNLIKE</a:t>
            </a:r>
          </a:p>
        </p:txBody>
      </p:sp>
      <p:sp>
        <p:nvSpPr>
          <p:cNvPr id="6" name="Content Placeholder 5">
            <a:extLst>
              <a:ext uri="{FF2B5EF4-FFF2-40B4-BE49-F238E27FC236}">
                <a16:creationId xmlns:a16="http://schemas.microsoft.com/office/drawing/2014/main" id="{60BD51A9-58E1-9601-E90D-1A989D6FBE39}"/>
              </a:ext>
            </a:extLst>
          </p:cNvPr>
          <p:cNvSpPr>
            <a:spLocks noGrp="1"/>
          </p:cNvSpPr>
          <p:nvPr>
            <p:ph idx="10"/>
          </p:nvPr>
        </p:nvSpPr>
        <p:spPr/>
        <p:txBody>
          <a:bodyPr/>
          <a:lstStyle/>
          <a:p>
            <a:r>
              <a:rPr lang="en-US" dirty="0"/>
              <a:t>Unlike Google Calendar and other scheduling apps which may not be tailored to account for weather, transportation, and ease of use</a:t>
            </a:r>
          </a:p>
        </p:txBody>
      </p:sp>
      <p:sp>
        <p:nvSpPr>
          <p:cNvPr id="7" name="Text Placeholder 6">
            <a:extLst>
              <a:ext uri="{FF2B5EF4-FFF2-40B4-BE49-F238E27FC236}">
                <a16:creationId xmlns:a16="http://schemas.microsoft.com/office/drawing/2014/main" id="{25BF2C9C-98E4-7604-AF05-0C14768581E0}"/>
              </a:ext>
            </a:extLst>
          </p:cNvPr>
          <p:cNvSpPr>
            <a:spLocks noGrp="1"/>
          </p:cNvSpPr>
          <p:nvPr>
            <p:ph type="body" sz="quarter" idx="16"/>
          </p:nvPr>
        </p:nvSpPr>
        <p:spPr/>
        <p:txBody>
          <a:bodyPr/>
          <a:lstStyle/>
          <a:p>
            <a:pPr algn="ctr"/>
            <a:r>
              <a:rPr lang="en-US" dirty="0"/>
              <a:t>OUR PRODUCT</a:t>
            </a:r>
          </a:p>
        </p:txBody>
      </p:sp>
      <p:sp>
        <p:nvSpPr>
          <p:cNvPr id="8" name="Content Placeholder 7">
            <a:extLst>
              <a:ext uri="{FF2B5EF4-FFF2-40B4-BE49-F238E27FC236}">
                <a16:creationId xmlns:a16="http://schemas.microsoft.com/office/drawing/2014/main" id="{A64ED041-B33C-B1B3-61F9-F56060828B44}"/>
              </a:ext>
            </a:extLst>
          </p:cNvPr>
          <p:cNvSpPr>
            <a:spLocks noGrp="1"/>
          </p:cNvSpPr>
          <p:nvPr>
            <p:ph idx="13"/>
          </p:nvPr>
        </p:nvSpPr>
        <p:spPr/>
        <p:txBody>
          <a:bodyPr/>
          <a:lstStyle/>
          <a:p>
            <a:r>
              <a:rPr lang="en-US" dirty="0" err="1"/>
              <a:t>Schalendar</a:t>
            </a:r>
            <a:r>
              <a:rPr lang="en-US" dirty="0"/>
              <a:t> provides an efficient and intuitive way to maintain your schedule with a focus on ease of use and no cost. </a:t>
            </a:r>
          </a:p>
        </p:txBody>
      </p:sp>
      <p:sp>
        <p:nvSpPr>
          <p:cNvPr id="10" name="Slide Number Placeholder 9">
            <a:extLst>
              <a:ext uri="{FF2B5EF4-FFF2-40B4-BE49-F238E27FC236}">
                <a16:creationId xmlns:a16="http://schemas.microsoft.com/office/drawing/2014/main" id="{FEC3D6E8-7D7D-27F1-15CE-FE126520831B}"/>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4950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8289-B0E6-4939-D279-D97579EC232D}"/>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4969297A-DF8C-63A0-19DC-1F07E1D7636C}"/>
              </a:ext>
            </a:extLst>
          </p:cNvPr>
          <p:cNvSpPr>
            <a:spLocks noGrp="1"/>
          </p:cNvSpPr>
          <p:nvPr>
            <p:ph idx="1"/>
          </p:nvPr>
        </p:nvSpPr>
        <p:spPr/>
        <p:txBody>
          <a:bodyPr/>
          <a:lstStyle/>
          <a:p>
            <a:r>
              <a:rPr lang="en-US" sz="2000" dirty="0" err="1"/>
              <a:t>Schalendar</a:t>
            </a:r>
            <a:r>
              <a:rPr lang="en-US" sz="2000" dirty="0"/>
              <a:t> is for college students and faculty (Specifically for BU right now). It is for people who want to keep track of their schedules and have everything integrated into one place including weather and location functionality. </a:t>
            </a:r>
            <a:r>
              <a:rPr lang="en-US" sz="2000" dirty="0" err="1"/>
              <a:t>Schalendar</a:t>
            </a:r>
            <a:r>
              <a:rPr lang="en-US" sz="2000" dirty="0"/>
              <a:t> is a mobile based productivity and scheduling app. Our app enables you to keep your schedule in one place and share with others, connect with other people at your institution and to be keep track of your commitments. Unlike Google Calendar and other scheduling apps which may not be tailored to account for weather, transportation, and ease of use. </a:t>
            </a:r>
            <a:r>
              <a:rPr lang="en-US" sz="2000" dirty="0" err="1"/>
              <a:t>Schalendar</a:t>
            </a:r>
            <a:r>
              <a:rPr lang="en-US" sz="2000" dirty="0"/>
              <a:t> provides an efficient and intuitive way to maintain your schedule with a focus on ease of use and no cost. </a:t>
            </a:r>
          </a:p>
          <a:p>
            <a:endParaRPr lang="en-US" sz="2000" dirty="0"/>
          </a:p>
          <a:p>
            <a:endParaRPr lang="en-US" sz="2000"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9E948F0-6DBA-BC48-C74A-9F6F6B12AEF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7564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7E23-1A9B-E07F-47C0-36D588C661B6}"/>
              </a:ext>
            </a:extLst>
          </p:cNvPr>
          <p:cNvSpPr>
            <a:spLocks noGrp="1"/>
          </p:cNvSpPr>
          <p:nvPr>
            <p:ph type="title"/>
          </p:nvPr>
        </p:nvSpPr>
        <p:spPr>
          <a:xfrm>
            <a:off x="2424825" y="892124"/>
            <a:ext cx="7342348" cy="3423380"/>
          </a:xfrm>
        </p:spPr>
        <p:txBody>
          <a:bodyPr/>
          <a:lstStyle/>
          <a:p>
            <a:r>
              <a:rPr lang="en-US" dirty="0"/>
              <a:t>WHY SHOULD IT BE MOBILE???</a:t>
            </a:r>
          </a:p>
        </p:txBody>
      </p:sp>
      <p:sp>
        <p:nvSpPr>
          <p:cNvPr id="3" name="Text Placeholder 2">
            <a:extLst>
              <a:ext uri="{FF2B5EF4-FFF2-40B4-BE49-F238E27FC236}">
                <a16:creationId xmlns:a16="http://schemas.microsoft.com/office/drawing/2014/main" id="{AA0F9CB9-2EA9-DB69-E7E2-99C65D457292}"/>
              </a:ext>
            </a:extLst>
          </p:cNvPr>
          <p:cNvSpPr>
            <a:spLocks noGrp="1"/>
          </p:cNvSpPr>
          <p:nvPr>
            <p:ph type="body" sz="quarter" idx="13"/>
          </p:nvPr>
        </p:nvSpPr>
        <p:spPr>
          <a:xfrm>
            <a:off x="1742676" y="2558606"/>
            <a:ext cx="1364297" cy="1740788"/>
          </a:xfrm>
        </p:spPr>
        <p:txBody>
          <a:bodyPr/>
          <a:lstStyle/>
          <a:p>
            <a:endParaRPr lang="en-US" dirty="0"/>
          </a:p>
        </p:txBody>
      </p:sp>
      <p:sp>
        <p:nvSpPr>
          <p:cNvPr id="4" name="Text Placeholder 3">
            <a:extLst>
              <a:ext uri="{FF2B5EF4-FFF2-40B4-BE49-F238E27FC236}">
                <a16:creationId xmlns:a16="http://schemas.microsoft.com/office/drawing/2014/main" id="{25ED5381-B0E3-1609-58DF-A21A6F3BCF37}"/>
              </a:ext>
            </a:extLst>
          </p:cNvPr>
          <p:cNvSpPr>
            <a:spLocks noGrp="1"/>
          </p:cNvSpPr>
          <p:nvPr>
            <p:ph type="body" sz="quarter" idx="15"/>
          </p:nvPr>
        </p:nvSpPr>
        <p:spPr>
          <a:xfrm>
            <a:off x="9085029" y="2583600"/>
            <a:ext cx="1364297" cy="1690799"/>
          </a:xfrm>
        </p:spPr>
        <p:txBody>
          <a:bodyPr/>
          <a:lstStyle/>
          <a:p>
            <a:endParaRPr lang="en-US" dirty="0"/>
          </a:p>
        </p:txBody>
      </p:sp>
      <p:sp>
        <p:nvSpPr>
          <p:cNvPr id="7" name="Slide Number Placeholder 6">
            <a:extLst>
              <a:ext uri="{FF2B5EF4-FFF2-40B4-BE49-F238E27FC236}">
                <a16:creationId xmlns:a16="http://schemas.microsoft.com/office/drawing/2014/main" id="{6C4E9C43-DB8D-A1B1-7F76-0C8EC797F2D8}"/>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7391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Our Scenarios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For </a:t>
            </a:r>
            <a:r>
              <a:rPr lang="en-US" dirty="0" err="1"/>
              <a:t>Schalendar</a:t>
            </a:r>
            <a:endParaRPr lang="en-US" dirty="0"/>
          </a:p>
        </p:txBody>
      </p:sp>
    </p:spTree>
    <p:extLst>
      <p:ext uri="{BB962C8B-B14F-4D97-AF65-F5344CB8AC3E}">
        <p14:creationId xmlns:p14="http://schemas.microsoft.com/office/powerpoint/2010/main" val="16254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8E92-00B9-2C54-ADB9-5AD4BBECFCE0}"/>
              </a:ext>
            </a:extLst>
          </p:cNvPr>
          <p:cNvSpPr>
            <a:spLocks noGrp="1"/>
          </p:cNvSpPr>
          <p:nvPr>
            <p:ph type="title"/>
          </p:nvPr>
        </p:nvSpPr>
        <p:spPr/>
        <p:txBody>
          <a:bodyPr/>
          <a:lstStyle/>
          <a:p>
            <a:r>
              <a:rPr lang="en-US" dirty="0"/>
              <a:t>Persona 1: Jerry, 21</a:t>
            </a:r>
          </a:p>
        </p:txBody>
      </p:sp>
      <p:sp>
        <p:nvSpPr>
          <p:cNvPr id="3" name="Picture Placeholder 2">
            <a:extLst>
              <a:ext uri="{FF2B5EF4-FFF2-40B4-BE49-F238E27FC236}">
                <a16:creationId xmlns:a16="http://schemas.microsoft.com/office/drawing/2014/main" id="{6894FF7D-2BDF-0788-7015-CF0705337C0E}"/>
              </a:ext>
            </a:extLst>
          </p:cNvPr>
          <p:cNvSpPr>
            <a:spLocks noGrp="1"/>
          </p:cNvSpPr>
          <p:nvPr>
            <p:ph type="pic" sz="quarter" idx="13"/>
          </p:nvPr>
        </p:nvSpPr>
        <p:spPr>
          <a:xfrm>
            <a:off x="750429" y="1816687"/>
            <a:ext cx="1200374" cy="1201242"/>
          </a:xfrm>
        </p:spPr>
      </p:sp>
      <p:sp>
        <p:nvSpPr>
          <p:cNvPr id="4" name="Text Placeholder 3">
            <a:extLst>
              <a:ext uri="{FF2B5EF4-FFF2-40B4-BE49-F238E27FC236}">
                <a16:creationId xmlns:a16="http://schemas.microsoft.com/office/drawing/2014/main" id="{D0EB523C-1D75-99B6-1998-959AD5AE785E}"/>
              </a:ext>
            </a:extLst>
          </p:cNvPr>
          <p:cNvSpPr>
            <a:spLocks noGrp="1"/>
          </p:cNvSpPr>
          <p:nvPr>
            <p:ph type="body" sz="quarter" idx="17"/>
          </p:nvPr>
        </p:nvSpPr>
        <p:spPr>
          <a:xfrm>
            <a:off x="2123349" y="1577432"/>
            <a:ext cx="2281237" cy="546304"/>
          </a:xfrm>
        </p:spPr>
        <p:txBody>
          <a:bodyPr/>
          <a:lstStyle/>
          <a:p>
            <a:r>
              <a:rPr lang="en-US" dirty="0"/>
              <a:t>Bu Student</a:t>
            </a:r>
          </a:p>
        </p:txBody>
      </p:sp>
      <p:sp>
        <p:nvSpPr>
          <p:cNvPr id="5" name="Text Placeholder 4">
            <a:extLst>
              <a:ext uri="{FF2B5EF4-FFF2-40B4-BE49-F238E27FC236}">
                <a16:creationId xmlns:a16="http://schemas.microsoft.com/office/drawing/2014/main" id="{4A6E7FCF-5901-1B33-D220-4B07662B241F}"/>
              </a:ext>
            </a:extLst>
          </p:cNvPr>
          <p:cNvSpPr>
            <a:spLocks noGrp="1"/>
          </p:cNvSpPr>
          <p:nvPr>
            <p:ph type="body" sz="quarter" idx="18"/>
          </p:nvPr>
        </p:nvSpPr>
        <p:spPr>
          <a:xfrm>
            <a:off x="2123349" y="2147879"/>
            <a:ext cx="2281237" cy="794174"/>
          </a:xfrm>
        </p:spPr>
        <p:txBody>
          <a:bodyPr>
            <a:normAutofit fontScale="85000" lnSpcReduction="10000"/>
          </a:bodyPr>
          <a:lstStyle/>
          <a:p>
            <a:r>
              <a:rPr lang="en-US" dirty="0"/>
              <a:t>- College Junior</a:t>
            </a:r>
          </a:p>
          <a:p>
            <a:r>
              <a:rPr lang="en-US" dirty="0"/>
              <a:t>- Anthropology Major </a:t>
            </a:r>
          </a:p>
          <a:p>
            <a:r>
              <a:rPr lang="en-US" dirty="0"/>
              <a:t>- Infatuated with chimpanzees</a:t>
            </a:r>
          </a:p>
          <a:p>
            <a:r>
              <a:rPr lang="en-US" dirty="0"/>
              <a:t>- ~$30,000 worth of student debt</a:t>
            </a:r>
          </a:p>
        </p:txBody>
      </p:sp>
      <p:sp>
        <p:nvSpPr>
          <p:cNvPr id="6" name="Picture Placeholder 5">
            <a:extLst>
              <a:ext uri="{FF2B5EF4-FFF2-40B4-BE49-F238E27FC236}">
                <a16:creationId xmlns:a16="http://schemas.microsoft.com/office/drawing/2014/main" id="{78898FC0-1C8A-8C51-62C3-581A83603318}"/>
              </a:ext>
            </a:extLst>
          </p:cNvPr>
          <p:cNvSpPr>
            <a:spLocks noGrp="1"/>
          </p:cNvSpPr>
          <p:nvPr>
            <p:ph type="pic" sz="quarter" idx="14"/>
          </p:nvPr>
        </p:nvSpPr>
        <p:spPr>
          <a:xfrm>
            <a:off x="5495813" y="1707240"/>
            <a:ext cx="1200374" cy="1201242"/>
          </a:xfrm>
        </p:spPr>
      </p:sp>
      <p:sp>
        <p:nvSpPr>
          <p:cNvPr id="7" name="Text Placeholder 6">
            <a:extLst>
              <a:ext uri="{FF2B5EF4-FFF2-40B4-BE49-F238E27FC236}">
                <a16:creationId xmlns:a16="http://schemas.microsoft.com/office/drawing/2014/main" id="{6A8E2E34-2C62-6336-2866-9AE832E82F5D}"/>
              </a:ext>
            </a:extLst>
          </p:cNvPr>
          <p:cNvSpPr>
            <a:spLocks noGrp="1"/>
          </p:cNvSpPr>
          <p:nvPr>
            <p:ph type="body" sz="quarter" idx="19"/>
          </p:nvPr>
        </p:nvSpPr>
        <p:spPr>
          <a:xfrm>
            <a:off x="6870816" y="1549330"/>
            <a:ext cx="2281237" cy="546304"/>
          </a:xfrm>
        </p:spPr>
        <p:txBody>
          <a:bodyPr/>
          <a:lstStyle/>
          <a:p>
            <a:r>
              <a:rPr lang="en-US" dirty="0"/>
              <a:t>Dining Hall Employee</a:t>
            </a:r>
          </a:p>
        </p:txBody>
      </p:sp>
      <p:sp>
        <p:nvSpPr>
          <p:cNvPr id="8" name="Text Placeholder 7">
            <a:extLst>
              <a:ext uri="{FF2B5EF4-FFF2-40B4-BE49-F238E27FC236}">
                <a16:creationId xmlns:a16="http://schemas.microsoft.com/office/drawing/2014/main" id="{01CEBD92-13F3-6E66-581B-F8CFC49FA6C4}"/>
              </a:ext>
            </a:extLst>
          </p:cNvPr>
          <p:cNvSpPr>
            <a:spLocks noGrp="1"/>
          </p:cNvSpPr>
          <p:nvPr>
            <p:ph type="body" sz="quarter" idx="20"/>
          </p:nvPr>
        </p:nvSpPr>
        <p:spPr>
          <a:xfrm>
            <a:off x="6870816" y="2233893"/>
            <a:ext cx="2281237" cy="621189"/>
          </a:xfrm>
        </p:spPr>
        <p:txBody>
          <a:bodyPr>
            <a:normAutofit fontScale="85000" lnSpcReduction="20000"/>
          </a:bodyPr>
          <a:lstStyle/>
          <a:p>
            <a:r>
              <a:rPr lang="en-US" dirty="0"/>
              <a:t>- Has two 8 hour shifts twice a week</a:t>
            </a:r>
          </a:p>
          <a:p>
            <a:r>
              <a:rPr lang="en-US" dirty="0"/>
              <a:t>- Tuesdays is Warren, Wednesdays is Marciano</a:t>
            </a:r>
          </a:p>
        </p:txBody>
      </p:sp>
      <p:sp>
        <p:nvSpPr>
          <p:cNvPr id="9" name="Picture Placeholder 8">
            <a:extLst>
              <a:ext uri="{FF2B5EF4-FFF2-40B4-BE49-F238E27FC236}">
                <a16:creationId xmlns:a16="http://schemas.microsoft.com/office/drawing/2014/main" id="{7A0B5F71-ED0D-91CA-76F8-EB69CB126DED}"/>
              </a:ext>
            </a:extLst>
          </p:cNvPr>
          <p:cNvSpPr>
            <a:spLocks noGrp="1"/>
          </p:cNvSpPr>
          <p:nvPr>
            <p:ph type="pic" sz="quarter" idx="15"/>
          </p:nvPr>
        </p:nvSpPr>
        <p:spPr>
          <a:xfrm>
            <a:off x="750429" y="3239451"/>
            <a:ext cx="1200374" cy="1201242"/>
          </a:xfrm>
        </p:spPr>
      </p:sp>
      <p:sp>
        <p:nvSpPr>
          <p:cNvPr id="10" name="Text Placeholder 9">
            <a:extLst>
              <a:ext uri="{FF2B5EF4-FFF2-40B4-BE49-F238E27FC236}">
                <a16:creationId xmlns:a16="http://schemas.microsoft.com/office/drawing/2014/main" id="{C31B8959-5915-42FA-5130-FDFD4BB7D286}"/>
              </a:ext>
            </a:extLst>
          </p:cNvPr>
          <p:cNvSpPr>
            <a:spLocks noGrp="1"/>
          </p:cNvSpPr>
          <p:nvPr>
            <p:ph type="body" sz="quarter" idx="21"/>
          </p:nvPr>
        </p:nvSpPr>
        <p:spPr>
          <a:xfrm>
            <a:off x="2123349" y="3239451"/>
            <a:ext cx="2281237" cy="546304"/>
          </a:xfrm>
        </p:spPr>
        <p:txBody>
          <a:bodyPr/>
          <a:lstStyle/>
          <a:p>
            <a:r>
              <a:rPr lang="en-US" dirty="0"/>
              <a:t>Alpha Beta Gamma Fraternity Brother</a:t>
            </a:r>
          </a:p>
        </p:txBody>
      </p:sp>
      <p:sp>
        <p:nvSpPr>
          <p:cNvPr id="11" name="Text Placeholder 10">
            <a:extLst>
              <a:ext uri="{FF2B5EF4-FFF2-40B4-BE49-F238E27FC236}">
                <a16:creationId xmlns:a16="http://schemas.microsoft.com/office/drawing/2014/main" id="{9FA1FC36-EBAE-31A2-FF73-DD66AC02D1F4}"/>
              </a:ext>
            </a:extLst>
          </p:cNvPr>
          <p:cNvSpPr>
            <a:spLocks noGrp="1"/>
          </p:cNvSpPr>
          <p:nvPr>
            <p:ph type="body" sz="quarter" idx="22"/>
          </p:nvPr>
        </p:nvSpPr>
        <p:spPr>
          <a:xfrm>
            <a:off x="2123349" y="3864359"/>
            <a:ext cx="2281237" cy="860155"/>
          </a:xfrm>
        </p:spPr>
        <p:txBody>
          <a:bodyPr>
            <a:normAutofit fontScale="92500" lnSpcReduction="20000"/>
          </a:bodyPr>
          <a:lstStyle/>
          <a:p>
            <a:r>
              <a:rPr lang="en-US" dirty="0"/>
              <a:t>- Has weekly meetings</a:t>
            </a:r>
          </a:p>
          <a:p>
            <a:r>
              <a:rPr lang="en-US" dirty="0"/>
              <a:t>- Required functions that he has to go to</a:t>
            </a:r>
          </a:p>
          <a:p>
            <a:r>
              <a:rPr lang="en-US" dirty="0"/>
              <a:t>- Meetings are held no matter the circumstance</a:t>
            </a:r>
          </a:p>
        </p:txBody>
      </p:sp>
      <p:sp>
        <p:nvSpPr>
          <p:cNvPr id="12" name="Picture Placeholder 11">
            <a:extLst>
              <a:ext uri="{FF2B5EF4-FFF2-40B4-BE49-F238E27FC236}">
                <a16:creationId xmlns:a16="http://schemas.microsoft.com/office/drawing/2014/main" id="{3AA6AFAB-24FD-793F-2A4E-7FDD5E503360}"/>
              </a:ext>
            </a:extLst>
          </p:cNvPr>
          <p:cNvSpPr>
            <a:spLocks noGrp="1"/>
          </p:cNvSpPr>
          <p:nvPr>
            <p:ph type="pic" sz="quarter" idx="16"/>
          </p:nvPr>
        </p:nvSpPr>
        <p:spPr>
          <a:xfrm>
            <a:off x="5495813" y="3269190"/>
            <a:ext cx="1200374" cy="1201242"/>
          </a:xfrm>
        </p:spPr>
      </p:sp>
      <p:sp>
        <p:nvSpPr>
          <p:cNvPr id="13" name="Text Placeholder 12">
            <a:extLst>
              <a:ext uri="{FF2B5EF4-FFF2-40B4-BE49-F238E27FC236}">
                <a16:creationId xmlns:a16="http://schemas.microsoft.com/office/drawing/2014/main" id="{F5C44085-DFBB-2AA8-B338-C21BAC9E6C23}"/>
              </a:ext>
            </a:extLst>
          </p:cNvPr>
          <p:cNvSpPr>
            <a:spLocks noGrp="1"/>
          </p:cNvSpPr>
          <p:nvPr>
            <p:ph type="body" sz="quarter" idx="23"/>
          </p:nvPr>
        </p:nvSpPr>
        <p:spPr>
          <a:xfrm>
            <a:off x="6870815" y="3101808"/>
            <a:ext cx="2281237" cy="546304"/>
          </a:xfrm>
        </p:spPr>
        <p:txBody>
          <a:bodyPr/>
          <a:lstStyle/>
          <a:p>
            <a:r>
              <a:rPr lang="en-US" dirty="0"/>
              <a:t>On Academic Probation</a:t>
            </a:r>
          </a:p>
        </p:txBody>
      </p:sp>
      <p:sp>
        <p:nvSpPr>
          <p:cNvPr id="14" name="Text Placeholder 13">
            <a:extLst>
              <a:ext uri="{FF2B5EF4-FFF2-40B4-BE49-F238E27FC236}">
                <a16:creationId xmlns:a16="http://schemas.microsoft.com/office/drawing/2014/main" id="{421F5FB2-BC16-6811-82FF-8344901C388F}"/>
              </a:ext>
            </a:extLst>
          </p:cNvPr>
          <p:cNvSpPr>
            <a:spLocks noGrp="1"/>
          </p:cNvSpPr>
          <p:nvPr>
            <p:ph type="body" sz="quarter" idx="24"/>
          </p:nvPr>
        </p:nvSpPr>
        <p:spPr>
          <a:xfrm>
            <a:off x="6870815" y="3702816"/>
            <a:ext cx="2281237" cy="1169557"/>
          </a:xfrm>
        </p:spPr>
        <p:txBody>
          <a:bodyPr>
            <a:normAutofit/>
          </a:bodyPr>
          <a:lstStyle/>
          <a:p>
            <a:r>
              <a:rPr lang="en-US" dirty="0"/>
              <a:t>- Has a 1.3 GPA</a:t>
            </a:r>
          </a:p>
          <a:p>
            <a:r>
              <a:rPr lang="en-US" dirty="0"/>
              <a:t>- In extreme danger of expulsion</a:t>
            </a:r>
          </a:p>
          <a:p>
            <a:r>
              <a:rPr lang="en-US" dirty="0"/>
              <a:t>- Forgets class because of his busy schedule</a:t>
            </a:r>
          </a:p>
        </p:txBody>
      </p:sp>
      <p:sp>
        <p:nvSpPr>
          <p:cNvPr id="16" name="Slide Number Placeholder 15">
            <a:extLst>
              <a:ext uri="{FF2B5EF4-FFF2-40B4-BE49-F238E27FC236}">
                <a16:creationId xmlns:a16="http://schemas.microsoft.com/office/drawing/2014/main" id="{227B48D3-BF47-8E4B-7B3F-5D280C2DBD4C}"/>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17" name="TextBox 16">
            <a:extLst>
              <a:ext uri="{FF2B5EF4-FFF2-40B4-BE49-F238E27FC236}">
                <a16:creationId xmlns:a16="http://schemas.microsoft.com/office/drawing/2014/main" id="{E6922E31-B7E1-6F2C-3C62-4F3F8785297A}"/>
              </a:ext>
            </a:extLst>
          </p:cNvPr>
          <p:cNvSpPr txBox="1"/>
          <p:nvPr/>
        </p:nvSpPr>
        <p:spPr>
          <a:xfrm>
            <a:off x="1350616" y="4900475"/>
            <a:ext cx="7135906" cy="646331"/>
          </a:xfrm>
          <a:prstGeom prst="rect">
            <a:avLst/>
          </a:prstGeom>
          <a:noFill/>
        </p:spPr>
        <p:txBody>
          <a:bodyPr wrap="square" rtlCol="0">
            <a:spAutoFit/>
          </a:bodyPr>
          <a:lstStyle/>
          <a:p>
            <a:r>
              <a:rPr lang="en-US" dirty="0"/>
              <a:t>Goal: He wants to be able to attend all of his classes and all of his things outside of school</a:t>
            </a:r>
          </a:p>
        </p:txBody>
      </p:sp>
      <p:pic>
        <p:nvPicPr>
          <p:cNvPr id="18" name="Picture 17">
            <a:extLst>
              <a:ext uri="{FF2B5EF4-FFF2-40B4-BE49-F238E27FC236}">
                <a16:creationId xmlns:a16="http://schemas.microsoft.com/office/drawing/2014/main" id="{9FC7C099-023F-50A0-310D-DD79D6C54350}"/>
              </a:ext>
            </a:extLst>
          </p:cNvPr>
          <p:cNvPicPr>
            <a:picLocks noChangeAspect="1"/>
          </p:cNvPicPr>
          <p:nvPr/>
        </p:nvPicPr>
        <p:blipFill>
          <a:blip r:embed="rId2"/>
          <a:stretch>
            <a:fillRect/>
          </a:stretch>
        </p:blipFill>
        <p:spPr>
          <a:xfrm>
            <a:off x="613635" y="1717460"/>
            <a:ext cx="1318332" cy="1318332"/>
          </a:xfrm>
          <a:prstGeom prst="rect">
            <a:avLst/>
          </a:prstGeom>
        </p:spPr>
      </p:pic>
      <p:pic>
        <p:nvPicPr>
          <p:cNvPr id="19" name="Picture 18">
            <a:extLst>
              <a:ext uri="{FF2B5EF4-FFF2-40B4-BE49-F238E27FC236}">
                <a16:creationId xmlns:a16="http://schemas.microsoft.com/office/drawing/2014/main" id="{E665182F-206B-9B01-3DDD-E59B3E309FF6}"/>
              </a:ext>
            </a:extLst>
          </p:cNvPr>
          <p:cNvPicPr>
            <a:picLocks noChangeAspect="1"/>
          </p:cNvPicPr>
          <p:nvPr/>
        </p:nvPicPr>
        <p:blipFill>
          <a:blip r:embed="rId3"/>
          <a:stretch>
            <a:fillRect/>
          </a:stretch>
        </p:blipFill>
        <p:spPr>
          <a:xfrm>
            <a:off x="750429" y="3429000"/>
            <a:ext cx="1206451" cy="860155"/>
          </a:xfrm>
          <a:prstGeom prst="rect">
            <a:avLst/>
          </a:prstGeom>
        </p:spPr>
      </p:pic>
      <p:pic>
        <p:nvPicPr>
          <p:cNvPr id="20" name="Picture 19">
            <a:extLst>
              <a:ext uri="{FF2B5EF4-FFF2-40B4-BE49-F238E27FC236}">
                <a16:creationId xmlns:a16="http://schemas.microsoft.com/office/drawing/2014/main" id="{D0B797C5-7A5F-8BF1-1134-5156ED58A7DC}"/>
              </a:ext>
            </a:extLst>
          </p:cNvPr>
          <p:cNvPicPr>
            <a:picLocks noChangeAspect="1"/>
          </p:cNvPicPr>
          <p:nvPr/>
        </p:nvPicPr>
        <p:blipFill>
          <a:blip r:embed="rId4"/>
          <a:stretch>
            <a:fillRect/>
          </a:stretch>
        </p:blipFill>
        <p:spPr>
          <a:xfrm>
            <a:off x="5257076" y="1880462"/>
            <a:ext cx="1526425" cy="854798"/>
          </a:xfrm>
          <a:prstGeom prst="rect">
            <a:avLst/>
          </a:prstGeom>
        </p:spPr>
      </p:pic>
      <p:pic>
        <p:nvPicPr>
          <p:cNvPr id="21" name="Picture 20">
            <a:extLst>
              <a:ext uri="{FF2B5EF4-FFF2-40B4-BE49-F238E27FC236}">
                <a16:creationId xmlns:a16="http://schemas.microsoft.com/office/drawing/2014/main" id="{8305FD4F-3D37-0A4B-1FDD-030172B071AE}"/>
              </a:ext>
            </a:extLst>
          </p:cNvPr>
          <p:cNvPicPr>
            <a:picLocks noChangeAspect="1"/>
          </p:cNvPicPr>
          <p:nvPr/>
        </p:nvPicPr>
        <p:blipFill>
          <a:blip r:embed="rId5"/>
          <a:stretch>
            <a:fillRect/>
          </a:stretch>
        </p:blipFill>
        <p:spPr>
          <a:xfrm>
            <a:off x="5257075" y="3081704"/>
            <a:ext cx="1526426" cy="1004797"/>
          </a:xfrm>
          <a:prstGeom prst="rect">
            <a:avLst/>
          </a:prstGeom>
        </p:spPr>
      </p:pic>
    </p:spTree>
    <p:extLst>
      <p:ext uri="{BB962C8B-B14F-4D97-AF65-F5344CB8AC3E}">
        <p14:creationId xmlns:p14="http://schemas.microsoft.com/office/powerpoint/2010/main" val="141387491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2F8075B6-92BB-9846-8588-BC6D254920ED}" vid="{81BF5E3B-B10F-1B45-9C3A-09CD062E4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customXml/itemProps2.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3.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573</TotalTime>
  <Words>1816</Words>
  <Application>Microsoft Macintosh PowerPoint</Application>
  <PresentationFormat>Widescreen</PresentationFormat>
  <Paragraphs>181</Paragraphs>
  <Slides>25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Tenorite</vt:lpstr>
      <vt:lpstr>Custom</vt:lpstr>
      <vt:lpstr>Schalendar</vt:lpstr>
      <vt:lpstr>Agenda for Today</vt:lpstr>
      <vt:lpstr>Our Vision</vt:lpstr>
      <vt:lpstr>Using Moore’s Vision Template</vt:lpstr>
      <vt:lpstr>Using Moore’s Vision Template</vt:lpstr>
      <vt:lpstr>Putting It All Together…</vt:lpstr>
      <vt:lpstr>WHY SHOULD IT BE MOBILE???</vt:lpstr>
      <vt:lpstr>Our Scenarios</vt:lpstr>
      <vt:lpstr>Persona 1: Jerry, 21</vt:lpstr>
      <vt:lpstr>Scenario: Getting to Class</vt:lpstr>
      <vt:lpstr>Persona 2: Marie, 57</vt:lpstr>
      <vt:lpstr>Scenario: The Busy Professor</vt:lpstr>
      <vt:lpstr>Our UI/UX Design</vt:lpstr>
      <vt:lpstr>Using Figma</vt:lpstr>
      <vt:lpstr>The Requirements</vt:lpstr>
      <vt:lpstr>The Must Haves</vt:lpstr>
      <vt:lpstr>The Want-To-Haves</vt:lpstr>
      <vt:lpstr>The Nice-To-Haves</vt:lpstr>
      <vt:lpstr>High Level Architecture</vt:lpstr>
      <vt:lpstr>The APIs We’re Going To Use</vt:lpstr>
      <vt:lpstr>The Sensors We’re Going To Use</vt:lpstr>
      <vt:lpstr>The Risks</vt:lpstr>
      <vt:lpstr>The Risks</vt:lpstr>
      <vt:lpstr>Our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Lin, Kelvin</dc:creator>
  <cp:lastModifiedBy>Lin, Kelvin</cp:lastModifiedBy>
  <cp:revision>7</cp:revision>
  <dcterms:created xsi:type="dcterms:W3CDTF">2023-11-01T17:11:40Z</dcterms:created>
  <dcterms:modified xsi:type="dcterms:W3CDTF">2023-11-02T22:11:51Z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