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8936cde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8936cde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8936cde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936cde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8936cde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8936cde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8936cde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8936cde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d35f56f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d35f56f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8936cded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8936cded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702875" y="453725"/>
            <a:ext cx="8520600" cy="1114800"/>
          </a:xfrm>
          <a:prstGeom prst="rect">
            <a:avLst/>
          </a:prstGeom>
        </p:spPr>
        <p:txBody>
          <a:bodyPr anchorCtr="0" anchor="t" bIns="91425" lIns="91425" spcFirstLastPara="1" rIns="91425" wrap="square" tIns="91425">
            <a:normAutofit fontScale="90000"/>
          </a:bodyPr>
          <a:lstStyle/>
          <a:p>
            <a:pPr indent="0" lvl="0" marL="0" rtl="0" algn="ctr">
              <a:lnSpc>
                <a:spcPct val="130000"/>
              </a:lnSpc>
              <a:spcBef>
                <a:spcPts val="1200"/>
              </a:spcBef>
              <a:spcAft>
                <a:spcPts val="0"/>
              </a:spcAft>
              <a:buClr>
                <a:schemeClr val="dk1"/>
              </a:buClr>
              <a:buSzPct val="39919"/>
              <a:buFont typeface="Arial"/>
              <a:buNone/>
            </a:pPr>
            <a:r>
              <a:t/>
            </a:r>
            <a:endParaRPr b="1" sz="2480">
              <a:latin typeface="Times New Roman"/>
              <a:ea typeface="Times New Roman"/>
              <a:cs typeface="Times New Roman"/>
              <a:sym typeface="Times New Roman"/>
            </a:endParaRPr>
          </a:p>
          <a:p>
            <a:pPr indent="0" lvl="0" marL="0" rtl="0" algn="ctr">
              <a:lnSpc>
                <a:spcPct val="130000"/>
              </a:lnSpc>
              <a:spcBef>
                <a:spcPts val="1200"/>
              </a:spcBef>
              <a:spcAft>
                <a:spcPts val="1200"/>
              </a:spcAft>
              <a:buClr>
                <a:schemeClr val="dk1"/>
              </a:buClr>
              <a:buSzPct val="39919"/>
              <a:buFont typeface="Arial"/>
              <a:buNone/>
            </a:pPr>
            <a:r>
              <a:rPr b="1" lang="en" sz="2480">
                <a:latin typeface="Times New Roman"/>
                <a:ea typeface="Times New Roman"/>
                <a:cs typeface="Times New Roman"/>
                <a:sym typeface="Times New Roman"/>
              </a:rPr>
              <a:t>Medical AI Diagnosis Prediction tool for Heart disease </a:t>
            </a:r>
            <a:endParaRPr sz="3110">
              <a:latin typeface="Times New Roman"/>
              <a:ea typeface="Times New Roman"/>
              <a:cs typeface="Times New Roman"/>
              <a:sym typeface="Times New Roman"/>
            </a:endParaRPr>
          </a:p>
        </p:txBody>
      </p:sp>
      <p:sp>
        <p:nvSpPr>
          <p:cNvPr id="135" name="Google Shape;135;p13"/>
          <p:cNvSpPr txBox="1"/>
          <p:nvPr>
            <p:ph idx="1" type="body"/>
          </p:nvPr>
        </p:nvSpPr>
        <p:spPr>
          <a:xfrm>
            <a:off x="311700" y="1773800"/>
            <a:ext cx="8520600" cy="3108000"/>
          </a:xfrm>
          <a:prstGeom prst="rect">
            <a:avLst/>
          </a:prstGeom>
        </p:spPr>
        <p:txBody>
          <a:bodyPr anchorCtr="0" anchor="t" bIns="91425" lIns="91425" spcFirstLastPara="1" rIns="91425" wrap="square" tIns="91425">
            <a:noAutofit/>
          </a:bodyPr>
          <a:lstStyle/>
          <a:p>
            <a:pPr indent="0" lvl="0" marL="0" rtl="0" algn="ctr">
              <a:lnSpc>
                <a:spcPct val="200000"/>
              </a:lnSpc>
              <a:spcBef>
                <a:spcPts val="1200"/>
              </a:spcBef>
              <a:spcAft>
                <a:spcPts val="0"/>
              </a:spcAft>
              <a:buClr>
                <a:schemeClr val="dk1"/>
              </a:buClr>
              <a:buSzPts val="1100"/>
              <a:buFont typeface="Arial"/>
              <a:buNone/>
            </a:pPr>
            <a:r>
              <a:rPr b="1" lang="en" sz="2100">
                <a:highlight>
                  <a:schemeClr val="dk1"/>
                </a:highlight>
                <a:latin typeface="Times New Roman"/>
                <a:ea typeface="Times New Roman"/>
                <a:cs typeface="Times New Roman"/>
                <a:sym typeface="Times New Roman"/>
              </a:rPr>
              <a:t>By</a:t>
            </a:r>
            <a:endParaRPr b="1" sz="2100">
              <a:highlight>
                <a:schemeClr val="dk1"/>
              </a:highlight>
              <a:latin typeface="Times New Roman"/>
              <a:ea typeface="Times New Roman"/>
              <a:cs typeface="Times New Roman"/>
              <a:sym typeface="Times New Roman"/>
            </a:endParaRPr>
          </a:p>
          <a:p>
            <a:pPr indent="0" lvl="0" marL="0" rtl="0" algn="ctr">
              <a:lnSpc>
                <a:spcPct val="200000"/>
              </a:lnSpc>
              <a:spcBef>
                <a:spcPts val="1200"/>
              </a:spcBef>
              <a:spcAft>
                <a:spcPts val="0"/>
              </a:spcAft>
              <a:buClr>
                <a:schemeClr val="dk1"/>
              </a:buClr>
              <a:buSzPts val="1100"/>
              <a:buFont typeface="Arial"/>
              <a:buNone/>
            </a:pPr>
            <a:r>
              <a:rPr b="1" lang="en" sz="2100">
                <a:highlight>
                  <a:schemeClr val="dk1"/>
                </a:highlight>
                <a:latin typeface="Times New Roman"/>
                <a:ea typeface="Times New Roman"/>
                <a:cs typeface="Times New Roman"/>
                <a:sym typeface="Times New Roman"/>
              </a:rPr>
              <a:t>Korie Westbrook</a:t>
            </a:r>
            <a:endParaRPr b="1" sz="2100">
              <a:highlight>
                <a:schemeClr val="dk1"/>
              </a:highlight>
              <a:latin typeface="Times New Roman"/>
              <a:ea typeface="Times New Roman"/>
              <a:cs typeface="Times New Roman"/>
              <a:sym typeface="Times New Roman"/>
            </a:endParaRPr>
          </a:p>
          <a:p>
            <a:pPr indent="0" lvl="0" marL="0" rtl="0" algn="ctr">
              <a:lnSpc>
                <a:spcPct val="200000"/>
              </a:lnSpc>
              <a:spcBef>
                <a:spcPts val="1200"/>
              </a:spcBef>
              <a:spcAft>
                <a:spcPts val="0"/>
              </a:spcAft>
              <a:buNone/>
            </a:pPr>
            <a:r>
              <a:rPr b="1" lang="en" sz="2100">
                <a:highlight>
                  <a:schemeClr val="dk1"/>
                </a:highlight>
                <a:latin typeface="Times New Roman"/>
                <a:ea typeface="Times New Roman"/>
                <a:cs typeface="Times New Roman"/>
                <a:sym typeface="Times New Roman"/>
              </a:rPr>
              <a:t>Kelvin Luk</a:t>
            </a:r>
            <a:endParaRPr b="1" sz="2100">
              <a:highlight>
                <a:schemeClr val="dk1"/>
              </a:highlight>
              <a:latin typeface="Times New Roman"/>
              <a:ea typeface="Times New Roman"/>
              <a:cs typeface="Times New Roman"/>
              <a:sym typeface="Times New Roman"/>
            </a:endParaRPr>
          </a:p>
          <a:p>
            <a:pPr indent="0" lvl="0" marL="0" rtl="0" algn="ctr">
              <a:lnSpc>
                <a:spcPct val="200000"/>
              </a:lnSpc>
              <a:spcBef>
                <a:spcPts val="1200"/>
              </a:spcBef>
              <a:spcAft>
                <a:spcPts val="1200"/>
              </a:spcAft>
              <a:buClr>
                <a:schemeClr val="dk1"/>
              </a:buClr>
              <a:buSzPts val="1100"/>
              <a:buFont typeface="Arial"/>
              <a:buNone/>
            </a:pPr>
            <a:r>
              <a:rPr b="1" lang="en" sz="2100">
                <a:highlight>
                  <a:schemeClr val="dk1"/>
                </a:highlight>
                <a:latin typeface="Times New Roman"/>
                <a:ea typeface="Times New Roman"/>
                <a:cs typeface="Times New Roman"/>
                <a:sym typeface="Times New Roman"/>
              </a:rPr>
              <a:t>Mansoor Haidari</a:t>
            </a:r>
            <a:endParaRPr b="1" sz="2400">
              <a:highlight>
                <a:schemeClr val="dk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67150" y="295000"/>
            <a:ext cx="7183500" cy="745500"/>
          </a:xfrm>
          <a:prstGeom prst="rect">
            <a:avLst/>
          </a:prstGeom>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990"/>
              <a:buFont typeface="Arial"/>
              <a:buNone/>
            </a:pPr>
            <a:r>
              <a:rPr b="1" lang="en" sz="2160">
                <a:latin typeface="Times New Roman"/>
                <a:ea typeface="Times New Roman"/>
                <a:cs typeface="Times New Roman"/>
                <a:sym typeface="Times New Roman"/>
              </a:rPr>
              <a:t>Introduction:</a:t>
            </a:r>
            <a:endParaRPr b="1" sz="216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060"/>
          </a:p>
        </p:txBody>
      </p:sp>
      <p:sp>
        <p:nvSpPr>
          <p:cNvPr id="141" name="Google Shape;141;p14"/>
          <p:cNvSpPr txBox="1"/>
          <p:nvPr>
            <p:ph idx="1" type="body"/>
          </p:nvPr>
        </p:nvSpPr>
        <p:spPr>
          <a:xfrm>
            <a:off x="940700" y="913325"/>
            <a:ext cx="7871700" cy="41169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Heart disease is the leading cause of death worldwide, causing millions of fatalities annually.</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encompasses various heart and blood vessel conditions, including coronary artery disease, heart failure, and arrhythmias.</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Traditional diagnostic methods, such as physical exams and imaging tests, can be costly, time-consuming, or invasive.</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This project aims to create an AI-powered medical diagnosis prediction tool using machine learning algorithms to predict heart disease based on patient data.</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tool has the potential to improve patient outcomes, decrease healthcare costs, and save lives.</a:t>
            </a:r>
            <a:endParaRPr sz="1800">
              <a:latin typeface="Times New Roman"/>
              <a:ea typeface="Times New Roman"/>
              <a:cs typeface="Times New Roman"/>
              <a:sym typeface="Times New Roman"/>
            </a:endParaRPr>
          </a:p>
          <a:p>
            <a:pPr indent="0" lvl="0" marL="457200" rtl="0" algn="l">
              <a:lnSpc>
                <a:spcPct val="130000"/>
              </a:lnSpc>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950475" y="111475"/>
            <a:ext cx="7140900" cy="725100"/>
          </a:xfrm>
          <a:prstGeom prst="rect">
            <a:avLst/>
          </a:prstGeom>
        </p:spPr>
        <p:txBody>
          <a:bodyPr anchorCtr="0" anchor="t" bIns="91425" lIns="91425" spcFirstLastPara="1" rIns="91425" wrap="square" tIns="91425">
            <a:normAutofit/>
          </a:bodyPr>
          <a:lstStyle/>
          <a:p>
            <a:pPr indent="0" lvl="0" marL="0" rtl="0" algn="l">
              <a:lnSpc>
                <a:spcPct val="130000"/>
              </a:lnSpc>
              <a:spcBef>
                <a:spcPts val="1200"/>
              </a:spcBef>
              <a:spcAft>
                <a:spcPts val="1200"/>
              </a:spcAft>
              <a:buClr>
                <a:schemeClr val="dk1"/>
              </a:buClr>
              <a:buSzPts val="1100"/>
              <a:buFont typeface="Arial"/>
              <a:buNone/>
            </a:pPr>
            <a:r>
              <a:rPr b="1" lang="en" sz="2500">
                <a:latin typeface="Times New Roman"/>
                <a:ea typeface="Times New Roman"/>
                <a:cs typeface="Times New Roman"/>
                <a:sym typeface="Times New Roman"/>
              </a:rPr>
              <a:t>Implementation:</a:t>
            </a:r>
            <a:endParaRPr sz="3500">
              <a:latin typeface="Times New Roman"/>
              <a:ea typeface="Times New Roman"/>
              <a:cs typeface="Times New Roman"/>
              <a:sym typeface="Times New Roman"/>
            </a:endParaRPr>
          </a:p>
        </p:txBody>
      </p:sp>
      <p:sp>
        <p:nvSpPr>
          <p:cNvPr id="147" name="Google Shape;147;p15"/>
          <p:cNvSpPr txBox="1"/>
          <p:nvPr>
            <p:ph idx="1" type="body"/>
          </p:nvPr>
        </p:nvSpPr>
        <p:spPr>
          <a:xfrm>
            <a:off x="950475" y="541725"/>
            <a:ext cx="8018400" cy="2992200"/>
          </a:xfrm>
          <a:prstGeom prst="rect">
            <a:avLst/>
          </a:prstGeom>
        </p:spPr>
        <p:txBody>
          <a:bodyPr anchorCtr="0" anchor="t" bIns="91425" lIns="91425" spcFirstLastPara="1" rIns="91425" wrap="square" tIns="91425">
            <a:normAutofit/>
          </a:bodyPr>
          <a:lstStyle/>
          <a:p>
            <a:pPr indent="0" lvl="0" marL="0" rtl="0" algn="l">
              <a:lnSpc>
                <a:spcPct val="130000"/>
              </a:lnSpc>
              <a:spcBef>
                <a:spcPts val="1200"/>
              </a:spcBef>
              <a:spcAft>
                <a:spcPts val="0"/>
              </a:spcAft>
              <a:buClr>
                <a:schemeClr val="dk1"/>
              </a:buClr>
              <a:buSzPts val="1100"/>
              <a:buFont typeface="Arial"/>
              <a:buNone/>
            </a:pPr>
            <a:r>
              <a:rPr lang="en" sz="1600">
                <a:highlight>
                  <a:schemeClr val="dk1"/>
                </a:highlight>
                <a:latin typeface="Times New Roman"/>
                <a:ea typeface="Times New Roman"/>
                <a:cs typeface="Times New Roman"/>
                <a:sym typeface="Times New Roman"/>
              </a:rPr>
              <a:t>The Medical AI - Disease Diagnostic Prediction Tool is an application that uses machine learning and statistical models to predict diseases or medical conditions based on input data from the user. The application includes the following key characteristics:</a:t>
            </a:r>
            <a:endParaRPr sz="1600">
              <a:highlight>
                <a:schemeClr val="dk1"/>
              </a:highlight>
              <a:latin typeface="Times New Roman"/>
              <a:ea typeface="Times New Roman"/>
              <a:cs typeface="Times New Roman"/>
              <a:sym typeface="Times New Roman"/>
            </a:endParaRPr>
          </a:p>
          <a:p>
            <a:pPr indent="-330200" lvl="0" marL="457200" rtl="0" algn="l">
              <a:lnSpc>
                <a:spcPct val="130000"/>
              </a:lnSpc>
              <a:spcBef>
                <a:spcPts val="120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Inputting patient symptoms and medical history</a:t>
            </a:r>
            <a:endParaRPr sz="1600">
              <a:highlight>
                <a:schemeClr val="dk1"/>
              </a:highlight>
              <a:latin typeface="Times New Roman"/>
              <a:ea typeface="Times New Roman"/>
              <a:cs typeface="Times New Roman"/>
              <a:sym typeface="Times New Roman"/>
            </a:endParaRPr>
          </a:p>
          <a:p>
            <a:pPr indent="-330200" lvl="0" marL="457200" rtl="0" algn="l">
              <a:lnSpc>
                <a:spcPct val="130000"/>
              </a:lnSpc>
              <a:spcBef>
                <a:spcPts val="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Data Cleaning and Preparation</a:t>
            </a:r>
            <a:endParaRPr sz="1600">
              <a:highlight>
                <a:schemeClr val="dk1"/>
              </a:highlight>
              <a:latin typeface="Times New Roman"/>
              <a:ea typeface="Times New Roman"/>
              <a:cs typeface="Times New Roman"/>
              <a:sym typeface="Times New Roman"/>
            </a:endParaRPr>
          </a:p>
          <a:p>
            <a:pPr indent="-330200" lvl="0" marL="457200" rtl="0" algn="l">
              <a:lnSpc>
                <a:spcPct val="130000"/>
              </a:lnSpc>
              <a:spcBef>
                <a:spcPts val="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Machine Learning/Statistical Models</a:t>
            </a:r>
            <a:endParaRPr sz="1600">
              <a:highlight>
                <a:schemeClr val="dk1"/>
              </a:highlight>
              <a:latin typeface="Times New Roman"/>
              <a:ea typeface="Times New Roman"/>
              <a:cs typeface="Times New Roman"/>
              <a:sym typeface="Times New Roman"/>
            </a:endParaRPr>
          </a:p>
          <a:p>
            <a:pPr indent="-330200" lvl="0" marL="457200" rtl="0" algn="l">
              <a:lnSpc>
                <a:spcPct val="130000"/>
              </a:lnSpc>
              <a:spcBef>
                <a:spcPts val="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Prediction Results.</a:t>
            </a:r>
            <a:endParaRPr sz="1000">
              <a:solidFill>
                <a:srgbClr val="FF0000"/>
              </a:solidFill>
              <a:highlight>
                <a:schemeClr val="lt1"/>
              </a:highlight>
              <a:latin typeface="Oswald"/>
              <a:ea typeface="Oswald"/>
              <a:cs typeface="Oswald"/>
              <a:sym typeface="Oswald"/>
            </a:endParaRPr>
          </a:p>
        </p:txBody>
      </p:sp>
      <p:pic>
        <p:nvPicPr>
          <p:cNvPr id="148" name="Google Shape;148;p15"/>
          <p:cNvPicPr preferRelativeResize="0"/>
          <p:nvPr/>
        </p:nvPicPr>
        <p:blipFill>
          <a:blip r:embed="rId3">
            <a:alphaModFix/>
          </a:blip>
          <a:stretch>
            <a:fillRect/>
          </a:stretch>
        </p:blipFill>
        <p:spPr>
          <a:xfrm>
            <a:off x="2671363" y="3084150"/>
            <a:ext cx="3520401" cy="1935975"/>
          </a:xfrm>
          <a:prstGeom prst="rect">
            <a:avLst/>
          </a:prstGeom>
          <a:noFill/>
          <a:ln>
            <a:noFill/>
          </a:ln>
        </p:spPr>
      </p:pic>
      <p:pic>
        <p:nvPicPr>
          <p:cNvPr id="149" name="Google Shape;149;p15"/>
          <p:cNvPicPr preferRelativeResize="0"/>
          <p:nvPr/>
        </p:nvPicPr>
        <p:blipFill>
          <a:blip r:embed="rId4">
            <a:alphaModFix/>
          </a:blip>
          <a:stretch>
            <a:fillRect/>
          </a:stretch>
        </p:blipFill>
        <p:spPr>
          <a:xfrm>
            <a:off x="216250" y="3084150"/>
            <a:ext cx="2347674" cy="1935974"/>
          </a:xfrm>
          <a:prstGeom prst="rect">
            <a:avLst/>
          </a:prstGeom>
          <a:noFill/>
          <a:ln>
            <a:noFill/>
          </a:ln>
        </p:spPr>
      </p:pic>
      <p:pic>
        <p:nvPicPr>
          <p:cNvPr id="150" name="Google Shape;150;p15"/>
          <p:cNvPicPr preferRelativeResize="0"/>
          <p:nvPr/>
        </p:nvPicPr>
        <p:blipFill>
          <a:blip r:embed="rId5">
            <a:alphaModFix/>
          </a:blip>
          <a:stretch>
            <a:fillRect/>
          </a:stretch>
        </p:blipFill>
        <p:spPr>
          <a:xfrm>
            <a:off x="6299205" y="3033301"/>
            <a:ext cx="2716443" cy="2037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141025" y="344850"/>
            <a:ext cx="7319400" cy="6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156" name="Google Shape;156;p16"/>
          <p:cNvSpPr txBox="1"/>
          <p:nvPr>
            <p:ph idx="1" type="body"/>
          </p:nvPr>
        </p:nvSpPr>
        <p:spPr>
          <a:xfrm>
            <a:off x="530000" y="1314225"/>
            <a:ext cx="7979400" cy="3164400"/>
          </a:xfrm>
          <a:prstGeom prst="rect">
            <a:avLst/>
          </a:prstGeom>
        </p:spPr>
        <p:txBody>
          <a:bodyPr anchorCtr="0" anchor="t" bIns="91425" lIns="91425" spcFirstLastPara="1" rIns="91425" wrap="square" tIns="91425">
            <a:normAutofit fontScale="40000" lnSpcReduction="20000"/>
          </a:bodyPr>
          <a:lstStyle/>
          <a:p>
            <a:pPr indent="-330200" lvl="0" marL="457200" rtl="0" algn="l">
              <a:spcBef>
                <a:spcPts val="0"/>
              </a:spcBef>
              <a:spcAft>
                <a:spcPts val="0"/>
              </a:spcAft>
              <a:buSzPct val="100000"/>
              <a:buFont typeface="Times New Roman"/>
              <a:buChar char="●"/>
            </a:pPr>
            <a:r>
              <a:rPr lang="en" sz="4000">
                <a:latin typeface="Times New Roman"/>
                <a:ea typeface="Times New Roman"/>
                <a:cs typeface="Times New Roman"/>
                <a:sym typeface="Times New Roman"/>
              </a:rPr>
              <a:t>The models has an accuracy rate of around 80% based on the data it has been trained on.</a:t>
            </a:r>
            <a:endParaRPr sz="4000">
              <a:latin typeface="Times New Roman"/>
              <a:ea typeface="Times New Roman"/>
              <a:cs typeface="Times New Roman"/>
              <a:sym typeface="Times New Roman"/>
            </a:endParaRPr>
          </a:p>
          <a:p>
            <a:pPr indent="0" lvl="0" marL="457200" rtl="0" algn="l">
              <a:spcBef>
                <a:spcPts val="0"/>
              </a:spcBef>
              <a:spcAft>
                <a:spcPts val="0"/>
              </a:spcAft>
              <a:buNone/>
            </a:pPr>
            <a:r>
              <a:t/>
            </a:r>
            <a:endParaRPr sz="4000">
              <a:latin typeface="Times New Roman"/>
              <a:ea typeface="Times New Roman"/>
              <a:cs typeface="Times New Roman"/>
              <a:sym typeface="Times New Roman"/>
            </a:endParaRPr>
          </a:p>
          <a:p>
            <a:pPr indent="-330200" lvl="0" marL="457200" rtl="0" algn="l">
              <a:spcBef>
                <a:spcPts val="0"/>
              </a:spcBef>
              <a:spcAft>
                <a:spcPts val="0"/>
              </a:spcAft>
              <a:buSzPct val="100000"/>
              <a:buFont typeface="Times New Roman"/>
              <a:buChar char="●"/>
            </a:pPr>
            <a:r>
              <a:rPr lang="en" sz="4000">
                <a:latin typeface="Times New Roman"/>
                <a:ea typeface="Times New Roman"/>
                <a:cs typeface="Times New Roman"/>
                <a:sym typeface="Times New Roman"/>
              </a:rPr>
              <a:t>The model predicts the likelihood of heart disease and categorizes its prediction into one of four bins: Not Likely, Less Likely, Likely, and Highly Likely.</a:t>
            </a:r>
            <a:endParaRPr sz="4000">
              <a:latin typeface="Times New Roman"/>
              <a:ea typeface="Times New Roman"/>
              <a:cs typeface="Times New Roman"/>
              <a:sym typeface="Times New Roman"/>
            </a:endParaRPr>
          </a:p>
          <a:p>
            <a:pPr indent="0" lvl="0" marL="457200" rtl="0" algn="l">
              <a:spcBef>
                <a:spcPts val="0"/>
              </a:spcBef>
              <a:spcAft>
                <a:spcPts val="0"/>
              </a:spcAft>
              <a:buNone/>
            </a:pPr>
            <a:r>
              <a:t/>
            </a:r>
            <a:endParaRPr sz="4000">
              <a:latin typeface="Times New Roman"/>
              <a:ea typeface="Times New Roman"/>
              <a:cs typeface="Times New Roman"/>
              <a:sym typeface="Times New Roman"/>
            </a:endParaRPr>
          </a:p>
          <a:p>
            <a:pPr indent="-330200" lvl="0" marL="457200" rtl="0" algn="l">
              <a:spcBef>
                <a:spcPts val="0"/>
              </a:spcBef>
              <a:spcAft>
                <a:spcPts val="0"/>
              </a:spcAft>
              <a:buSzPct val="100000"/>
              <a:buFont typeface="Times New Roman"/>
              <a:buChar char="●"/>
            </a:pPr>
            <a:r>
              <a:rPr lang="en" sz="4000">
                <a:latin typeface="Times New Roman"/>
                <a:ea typeface="Times New Roman"/>
                <a:cs typeface="Times New Roman"/>
                <a:sym typeface="Times New Roman"/>
              </a:rPr>
              <a:t>This labeling scheme makes it easy for users to interpret the model's prediction and determine whether they should get checked for heart disease.</a:t>
            </a:r>
            <a:endParaRPr sz="4000">
              <a:latin typeface="Times New Roman"/>
              <a:ea typeface="Times New Roman"/>
              <a:cs typeface="Times New Roman"/>
              <a:sym typeface="Times New Roman"/>
            </a:endParaRPr>
          </a:p>
          <a:p>
            <a:pPr indent="0" lvl="0" marL="457200" rtl="0" algn="l">
              <a:spcBef>
                <a:spcPts val="0"/>
              </a:spcBef>
              <a:spcAft>
                <a:spcPts val="0"/>
              </a:spcAft>
              <a:buNone/>
            </a:pPr>
            <a:r>
              <a:t/>
            </a:r>
            <a:endParaRPr sz="4000">
              <a:latin typeface="Times New Roman"/>
              <a:ea typeface="Times New Roman"/>
              <a:cs typeface="Times New Roman"/>
              <a:sym typeface="Times New Roman"/>
            </a:endParaRPr>
          </a:p>
          <a:p>
            <a:pPr indent="-330200" lvl="0" marL="457200" rtl="0" algn="l">
              <a:spcBef>
                <a:spcPts val="0"/>
              </a:spcBef>
              <a:spcAft>
                <a:spcPts val="0"/>
              </a:spcAft>
              <a:buSzPct val="100000"/>
              <a:buFont typeface="Times New Roman"/>
              <a:buChar char="●"/>
            </a:pPr>
            <a:r>
              <a:rPr lang="en" sz="4000">
                <a:latin typeface="Times New Roman"/>
                <a:ea typeface="Times New Roman"/>
                <a:cs typeface="Times New Roman"/>
                <a:sym typeface="Times New Roman"/>
              </a:rPr>
              <a:t>The model can be integrated into a webpage, allowing users to input their data and receive a prediction on their likelihood of having heart disease.</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Arial"/>
              <a:ea typeface="Arial"/>
              <a:cs typeface="Arial"/>
              <a:sym typeface="Arial"/>
            </a:endParaRPr>
          </a:p>
          <a:p>
            <a:pPr indent="0" lvl="0" marL="0" rtl="0" algn="l">
              <a:lnSpc>
                <a:spcPct val="130000"/>
              </a:lnSpc>
              <a:spcBef>
                <a:spcPts val="1200"/>
              </a:spcBef>
              <a:spcAft>
                <a:spcPts val="1200"/>
              </a:spcAft>
              <a:buClr>
                <a:schemeClr val="dk1"/>
              </a:buClr>
              <a:buSzPct val="78571"/>
              <a:buFont typeface="Arial"/>
              <a:buNone/>
            </a:pPr>
            <a:r>
              <a:t/>
            </a:r>
            <a:endParaRPr b="1" sz="1400">
              <a:highlight>
                <a:schemeClr val="dk1"/>
              </a:highlight>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227525"/>
            <a:ext cx="7038900" cy="685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200"/>
              </a:spcBef>
              <a:spcAft>
                <a:spcPts val="1200"/>
              </a:spcAft>
              <a:buClr>
                <a:schemeClr val="dk1"/>
              </a:buClr>
              <a:buSzPct val="31428"/>
              <a:buFont typeface="Arial"/>
              <a:buNone/>
            </a:pPr>
            <a:r>
              <a:rPr b="1" lang="en" sz="3500">
                <a:latin typeface="Times New Roman"/>
                <a:ea typeface="Times New Roman"/>
                <a:cs typeface="Times New Roman"/>
                <a:sym typeface="Times New Roman"/>
              </a:rPr>
              <a:t>Evaluation</a:t>
            </a:r>
            <a:endParaRPr sz="4500">
              <a:latin typeface="Times New Roman"/>
              <a:ea typeface="Times New Roman"/>
              <a:cs typeface="Times New Roman"/>
              <a:sym typeface="Times New Roman"/>
            </a:endParaRPr>
          </a:p>
        </p:txBody>
      </p:sp>
      <p:sp>
        <p:nvSpPr>
          <p:cNvPr id="162" name="Google Shape;162;p17"/>
          <p:cNvSpPr txBox="1"/>
          <p:nvPr>
            <p:ph idx="1" type="body"/>
          </p:nvPr>
        </p:nvSpPr>
        <p:spPr>
          <a:xfrm>
            <a:off x="1146050" y="1020875"/>
            <a:ext cx="7431600" cy="3891900"/>
          </a:xfrm>
          <a:prstGeom prst="rect">
            <a:avLst/>
          </a:prstGeom>
        </p:spPr>
        <p:txBody>
          <a:bodyPr anchorCtr="0" anchor="t" bIns="91425" lIns="91425" spcFirstLastPara="1" rIns="91425" wrap="square" tIns="91425">
            <a:normAutofit fontScale="85000" lnSpcReduction="20000"/>
          </a:bodyPr>
          <a:lstStyle/>
          <a:p>
            <a:pPr indent="-340897" lvl="0" marL="457200" rtl="0" algn="l">
              <a:lnSpc>
                <a:spcPct val="130000"/>
              </a:lnSpc>
              <a:spcBef>
                <a:spcPts val="120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The prediction tool was evaluated using a distinct test dataset to assess its performance and ability to generalize to new data.</a:t>
            </a:r>
            <a:endParaRPr sz="2080">
              <a:highlight>
                <a:schemeClr val="dk1"/>
              </a:highlight>
              <a:latin typeface="Times New Roman"/>
              <a:ea typeface="Times New Roman"/>
              <a:cs typeface="Times New Roman"/>
              <a:sym typeface="Times New Roman"/>
            </a:endParaRPr>
          </a:p>
          <a:p>
            <a:pPr indent="-340897" lvl="0" marL="457200" rtl="0" algn="l">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Model evaluation criteria included accuracy, precision, recall, and the ROC curve.</a:t>
            </a:r>
            <a:endParaRPr sz="2080">
              <a:highlight>
                <a:schemeClr val="dk1"/>
              </a:highlight>
              <a:latin typeface="Times New Roman"/>
              <a:ea typeface="Times New Roman"/>
              <a:cs typeface="Times New Roman"/>
              <a:sym typeface="Times New Roman"/>
            </a:endParaRPr>
          </a:p>
          <a:p>
            <a:pPr indent="-340897" lvl="0" marL="457200" rtl="0" algn="l">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The model performed well in predicting heart disease, with high scores for accuracy, precision, and recall.</a:t>
            </a:r>
            <a:endParaRPr sz="2080">
              <a:highlight>
                <a:schemeClr val="dk1"/>
              </a:highlight>
              <a:latin typeface="Times New Roman"/>
              <a:ea typeface="Times New Roman"/>
              <a:cs typeface="Times New Roman"/>
              <a:sym typeface="Times New Roman"/>
            </a:endParaRPr>
          </a:p>
          <a:p>
            <a:pPr indent="-340897" lvl="0" marL="457200" rtl="0" algn="l">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The Receiver Operating Characteristic (ROC) curve revealed a trade-off between sensitivity and specificity, indicating the model's resilience in handling different decision thresholds.</a:t>
            </a:r>
            <a:endParaRPr sz="2080">
              <a:highlight>
                <a:schemeClr val="dk1"/>
              </a:highlight>
              <a:latin typeface="Times New Roman"/>
              <a:ea typeface="Times New Roman"/>
              <a:cs typeface="Times New Roman"/>
              <a:sym typeface="Times New Roman"/>
            </a:endParaRPr>
          </a:p>
          <a:p>
            <a:pPr indent="-340897" lvl="0" marL="457200" rtl="0" algn="l">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Future research can focus on refining the model by experimenting with algorithms, feature selection, and parameter tuning to improve its predictive capabilities.</a:t>
            </a:r>
            <a:endParaRPr sz="1100">
              <a:highlight>
                <a:schemeClr val="dk1"/>
              </a:highlight>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496500"/>
          </a:xfrm>
          <a:prstGeom prst="rect">
            <a:avLst/>
          </a:prstGeom>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 sz="2200">
                <a:latin typeface="Times New Roman"/>
                <a:ea typeface="Times New Roman"/>
                <a:cs typeface="Times New Roman"/>
                <a:sym typeface="Times New Roman"/>
              </a:rPr>
              <a:t>CONCLUSION</a:t>
            </a:r>
            <a:endParaRPr sz="3200"/>
          </a:p>
        </p:txBody>
      </p:sp>
      <p:sp>
        <p:nvSpPr>
          <p:cNvPr id="168" name="Google Shape;168;p18"/>
          <p:cNvSpPr txBox="1"/>
          <p:nvPr>
            <p:ph idx="1" type="body"/>
          </p:nvPr>
        </p:nvSpPr>
        <p:spPr>
          <a:xfrm>
            <a:off x="930925" y="1033900"/>
            <a:ext cx="8145600" cy="4005900"/>
          </a:xfrm>
          <a:prstGeom prst="rect">
            <a:avLst/>
          </a:prstGeom>
        </p:spPr>
        <p:txBody>
          <a:bodyPr anchorCtr="0" anchor="t" bIns="91425" lIns="91425" spcFirstLastPara="1" rIns="91425" wrap="square" tIns="91425">
            <a:noAutofit/>
          </a:bodyPr>
          <a:lstStyle/>
          <a:p>
            <a:pPr indent="-348540" lvl="0" marL="457200" rtl="0" algn="l">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AI medical diagnostic prediction tool developed for heart disease using patient data.</a:t>
            </a:r>
            <a:endParaRPr sz="1888">
              <a:latin typeface="Times New Roman"/>
              <a:ea typeface="Times New Roman"/>
              <a:cs typeface="Times New Roman"/>
              <a:sym typeface="Times New Roman"/>
            </a:endParaRPr>
          </a:p>
          <a:p>
            <a:pPr indent="-348540" lvl="0" marL="457200" rtl="0" algn="l">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Process included data preprocessing, feature selection, model training, evaluation, and user interface development.</a:t>
            </a:r>
            <a:endParaRPr sz="1888">
              <a:latin typeface="Times New Roman"/>
              <a:ea typeface="Times New Roman"/>
              <a:cs typeface="Times New Roman"/>
              <a:sym typeface="Times New Roman"/>
            </a:endParaRPr>
          </a:p>
          <a:p>
            <a:pPr indent="-348540" lvl="0" marL="457200" rtl="0" algn="l">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Tool has potential to improve early identification and treatment of heart disease.</a:t>
            </a:r>
            <a:endParaRPr sz="1888">
              <a:latin typeface="Times New Roman"/>
              <a:ea typeface="Times New Roman"/>
              <a:cs typeface="Times New Roman"/>
              <a:sym typeface="Times New Roman"/>
            </a:endParaRPr>
          </a:p>
          <a:p>
            <a:pPr indent="-348540" lvl="0" marL="457200" rtl="0" algn="l">
              <a:lnSpc>
                <a:spcPct val="105000"/>
              </a:lnSpc>
              <a:spcBef>
                <a:spcPts val="0"/>
              </a:spcBef>
              <a:spcAft>
                <a:spcPts val="0"/>
              </a:spcAft>
              <a:buSzPts val="1889"/>
              <a:buFont typeface="Times New Roman"/>
              <a:buChar char="●"/>
            </a:pPr>
            <a:r>
              <a:rPr b="1" lang="en" sz="1888" u="sng">
                <a:latin typeface="Times New Roman"/>
                <a:ea typeface="Times New Roman"/>
                <a:cs typeface="Times New Roman"/>
                <a:sym typeface="Times New Roman"/>
              </a:rPr>
              <a:t>Lessons learned:</a:t>
            </a:r>
            <a:r>
              <a:rPr lang="en" sz="1888">
                <a:latin typeface="Times New Roman"/>
                <a:ea typeface="Times New Roman"/>
                <a:cs typeface="Times New Roman"/>
                <a:sym typeface="Times New Roman"/>
              </a:rPr>
              <a:t> importance of data quality, feature selection, and model fine-tuning.</a:t>
            </a:r>
            <a:endParaRPr sz="1888">
              <a:latin typeface="Times New Roman"/>
              <a:ea typeface="Times New Roman"/>
              <a:cs typeface="Times New Roman"/>
              <a:sym typeface="Times New Roman"/>
            </a:endParaRPr>
          </a:p>
          <a:p>
            <a:pPr indent="-348540" lvl="0" marL="457200" rtl="0" algn="l">
              <a:lnSpc>
                <a:spcPct val="105000"/>
              </a:lnSpc>
              <a:spcBef>
                <a:spcPts val="0"/>
              </a:spcBef>
              <a:spcAft>
                <a:spcPts val="0"/>
              </a:spcAft>
              <a:buSzPts val="1889"/>
              <a:buFont typeface="Times New Roman"/>
              <a:buChar char="●"/>
            </a:pPr>
            <a:r>
              <a:rPr b="1" lang="en" sz="1888" u="sng">
                <a:latin typeface="Times New Roman"/>
                <a:ea typeface="Times New Roman"/>
                <a:cs typeface="Times New Roman"/>
                <a:sym typeface="Times New Roman"/>
              </a:rPr>
              <a:t>Future enhancements:</a:t>
            </a:r>
            <a:r>
              <a:rPr lang="en" sz="1888">
                <a:latin typeface="Times New Roman"/>
                <a:ea typeface="Times New Roman"/>
                <a:cs typeface="Times New Roman"/>
                <a:sym typeface="Times New Roman"/>
              </a:rPr>
              <a:t> additional patient data sources, advanced machine learning techniques, improved user interface.</a:t>
            </a:r>
            <a:endParaRPr sz="1888">
              <a:latin typeface="Times New Roman"/>
              <a:ea typeface="Times New Roman"/>
              <a:cs typeface="Times New Roman"/>
              <a:sym typeface="Times New Roman"/>
            </a:endParaRPr>
          </a:p>
          <a:p>
            <a:pPr indent="-348540" lvl="0" marL="457200" rtl="0" algn="l">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Continuous examination and upgrading necessary for accuracy and usefulness as new data and studies emerge.</a:t>
            </a:r>
            <a:endParaRPr sz="1888">
              <a:latin typeface="Times New Roman"/>
              <a:ea typeface="Times New Roman"/>
              <a:cs typeface="Times New Roman"/>
              <a:sym typeface="Times New Roman"/>
            </a:endParaRPr>
          </a:p>
          <a:p>
            <a:pPr indent="0" lvl="0" marL="0" rtl="0" algn="l">
              <a:lnSpc>
                <a:spcPct val="105000"/>
              </a:lnSpc>
              <a:spcBef>
                <a:spcPts val="1200"/>
              </a:spcBef>
              <a:spcAft>
                <a:spcPts val="0"/>
              </a:spcAft>
              <a:buSzPts val="1018"/>
              <a:buNone/>
            </a:pPr>
            <a:r>
              <a:t/>
            </a:r>
            <a:endParaRPr sz="1202"/>
          </a:p>
          <a:p>
            <a:pPr indent="0" lvl="0" marL="0" rtl="0" algn="l">
              <a:lnSpc>
                <a:spcPct val="105000"/>
              </a:lnSpc>
              <a:spcBef>
                <a:spcPts val="12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703875" y="2305875"/>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000"/>
              <a:t>     </a:t>
            </a:r>
            <a:r>
              <a:rPr b="1" lang="en" sz="4800">
                <a:latin typeface="Times New Roman"/>
                <a:ea typeface="Times New Roman"/>
                <a:cs typeface="Times New Roman"/>
                <a:sym typeface="Times New Roman"/>
              </a:rPr>
              <a:t>  </a:t>
            </a:r>
            <a:r>
              <a:rPr b="1" lang="en" sz="4800">
                <a:latin typeface="Times New Roman"/>
                <a:ea typeface="Times New Roman"/>
                <a:cs typeface="Times New Roman"/>
                <a:sym typeface="Times New Roman"/>
              </a:rPr>
              <a:t>Question</a:t>
            </a:r>
            <a:r>
              <a:rPr b="1" lang="en" sz="4800">
                <a:latin typeface="Times New Roman"/>
                <a:ea typeface="Times New Roman"/>
                <a:cs typeface="Times New Roman"/>
                <a:sym typeface="Times New Roman"/>
              </a:rPr>
              <a:t>?</a:t>
            </a:r>
            <a:endParaRPr b="1" sz="4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