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sldIdLst>
    <p:sldId id="256" r:id="rId2"/>
    <p:sldId id="258" r:id="rId3"/>
  </p:sldIdLst>
  <p:sldSz cx="10688638" cy="7562850"/>
  <p:notesSz cx="6858000" cy="91440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2" userDrawn="1">
          <p15:clr>
            <a:srgbClr val="A4A3A4"/>
          </p15:clr>
        </p15:guide>
        <p15:guide id="2" orient="horz" pos="1192" userDrawn="1">
          <p15:clr>
            <a:srgbClr val="A4A3A4"/>
          </p15:clr>
        </p15:guide>
        <p15:guide id="3" orient="horz" pos="2432" userDrawn="1">
          <p15:clr>
            <a:srgbClr val="A4A3A4"/>
          </p15:clr>
        </p15:guide>
        <p15:guide id="4" orient="horz" pos="2777" userDrawn="1">
          <p15:clr>
            <a:srgbClr val="A4A3A4"/>
          </p15:clr>
        </p15:guide>
        <p15:guide id="5" orient="horz" pos="4015" userDrawn="1">
          <p15:clr>
            <a:srgbClr val="A4A3A4"/>
          </p15:clr>
        </p15:guide>
        <p15:guide id="6" orient="horz" pos="4160" userDrawn="1">
          <p15:clr>
            <a:srgbClr val="A4A3A4"/>
          </p15:clr>
        </p15:guide>
        <p15:guide id="7" pos="501" userDrawn="1">
          <p15:clr>
            <a:srgbClr val="A4A3A4"/>
          </p15:clr>
        </p15:guide>
        <p15:guide id="8" pos="3197" userDrawn="1">
          <p15:clr>
            <a:srgbClr val="A4A3A4"/>
          </p15:clr>
        </p15:guide>
        <p15:guide id="9" pos="3542" userDrawn="1">
          <p15:clr>
            <a:srgbClr val="A4A3A4"/>
          </p15:clr>
        </p15:guide>
        <p15:guide id="10" pos="62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8800"/>
    <a:srgbClr val="FFE3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firstRow>
      <a:tcTxStyle b="on"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0" cmpd="sng">
              <a:solidFill>
                <a:srgbClr val="AFB1B3"/>
              </a:solidFill>
              <a:prstDash val="solid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6350" cmpd="sng">
              <a:solidFill>
                <a:srgbClr val="AFB1B3"/>
              </a:solidFill>
              <a:prstDash val="solid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6350" cmpd="sng">
              <a:solidFill>
                <a:srgbClr val="AFB1B3"/>
              </a:solidFill>
              <a:prstDash val="solid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 b="on"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278" y="78"/>
      </p:cViewPr>
      <p:guideLst>
        <p:guide orient="horz" pos="1002"/>
        <p:guide orient="horz" pos="1192"/>
        <p:guide orient="horz" pos="2432"/>
        <p:guide orient="horz" pos="2777"/>
        <p:guide orient="horz" pos="4015"/>
        <p:guide orient="horz" pos="4160"/>
        <p:guide pos="501"/>
        <p:guide pos="3197"/>
        <p:guide pos="3542"/>
        <p:guide pos="62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6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4943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26782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612411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094276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27956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239156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60133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514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965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AU" sz="1800" b="0" i="0" dirty="0">
                <a:solidFill>
                  <a:schemeClr val="tx2"/>
                </a:solidFill>
                <a:latin typeface="Arial" panose="020B0604020202020204" pitchFamily="34" charset="0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1300" b="0" i="0" dirty="0">
                <a:solidFill>
                  <a:schemeClr val="tx2"/>
                </a:solidFill>
                <a:latin typeface="Arial" panose="020B0604020202020204" pitchFamily="34" charset="0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276677254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71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3767328"/>
            <a:ext cx="9107424" cy="137160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523036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resentation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sp>
        <p:nvSpPr>
          <p:cNvPr id="8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8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STRICTLY PRIVATE AND CONFIDENTIAL</a:t>
            </a:r>
          </a:p>
        </p:txBody>
      </p:sp>
      <p:sp>
        <p:nvSpPr>
          <p:cNvPr id="9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AU" sz="800" b="0" i="0" cap="all" spc="21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4096512" y="523036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11" name="CoverGraphic"/>
          <p:cNvSpPr>
            <a:spLocks noGrp="1"/>
          </p:cNvSpPr>
          <p:nvPr>
            <p:ph type="pic" sz="quarter" idx="14" hasCustomPrompt="1"/>
            <p:custDataLst>
              <p:tags r:id="rId1"/>
            </p:custDataLst>
          </p:nvPr>
        </p:nvSpPr>
        <p:spPr>
          <a:xfrm>
            <a:off x="795528" y="1389888"/>
            <a:ext cx="9107424" cy="237744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/>
              <a:t>[COVER GRAPHIC]</a:t>
            </a:r>
          </a:p>
        </p:txBody>
      </p:sp>
    </p:spTree>
    <p:extLst>
      <p:ext uri="{BB962C8B-B14F-4D97-AF65-F5344CB8AC3E}">
        <p14:creationId xmlns:p14="http://schemas.microsoft.com/office/powerpoint/2010/main" val="642924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179970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9107424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</p:spTree>
    <p:extLst>
      <p:ext uri="{BB962C8B-B14F-4D97-AF65-F5344CB8AC3E}">
        <p14:creationId xmlns:p14="http://schemas.microsoft.com/office/powerpoint/2010/main" val="29833518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709716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8804072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139696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7"/>
          <p:cNvSpPr>
            <a:spLocks noGrp="1"/>
          </p:cNvSpPr>
          <p:nvPr>
            <p:ph sz="quarter" idx="16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8"/>
          <p:cNvSpPr>
            <a:spLocks noGrp="1"/>
          </p:cNvSpPr>
          <p:nvPr>
            <p:ph sz="quarter" idx="17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ageSubtitle"/>
          <p:cNvSpPr>
            <a:spLocks noGrp="1"/>
          </p:cNvSpPr>
          <p:nvPr>
            <p:ph type="subTitle" sz="quarter" idx="18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797156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892808"/>
            <a:ext cx="0" cy="4480560"/>
          </a:xfrm>
          <a:prstGeom prst="line">
            <a:avLst/>
          </a:prstGeom>
          <a:ln w="9525">
            <a:solidFill>
              <a:srgbClr val="AFB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21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0" y="0"/>
            <a:ext cx="10689336" cy="7562089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2715768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760720"/>
            <a:ext cx="1069848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320040" y="3310128"/>
            <a:ext cx="8668511" cy="39319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20040" y="2926080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25654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 hasCustomPrompt="1"/>
          </p:nvPr>
        </p:nvSpPr>
        <p:spPr>
          <a:xfrm>
            <a:off x="181966" y="173736"/>
            <a:ext cx="10287000" cy="7150608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on Insert Picture to add image</a:t>
            </a:r>
          </a:p>
        </p:txBody>
      </p:sp>
      <p:sp>
        <p:nvSpPr>
          <p:cNvPr id="4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181966" y="2713939"/>
            <a:ext cx="9034272" cy="1124712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5" name="Rectangle 3"/>
          <p:cNvSpPr>
            <a:spLocks noGrp="1"/>
          </p:cNvSpPr>
          <p:nvPr>
            <p:ph type="body" sz="quarter" idx="12" hasCustomPrompt="1"/>
          </p:nvPr>
        </p:nvSpPr>
        <p:spPr>
          <a:xfrm>
            <a:off x="182880" y="5760720"/>
            <a:ext cx="10287000" cy="106070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3175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210312" indent="0">
              <a:buFontTx/>
              <a:buNone/>
              <a:defRPr/>
            </a:lvl3pPr>
            <a:lvl4pPr marL="420624" indent="0">
              <a:buFontTx/>
              <a:buNone/>
              <a:defRPr/>
            </a:lvl4pPr>
            <a:lvl5pPr marL="649224" indent="0">
              <a:buFontTx/>
              <a:buNone/>
              <a:defRPr/>
            </a:lvl5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310128"/>
            <a:ext cx="8668511" cy="365760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l">
              <a:lnSpc>
                <a:spcPct val="110000"/>
              </a:lnSpc>
              <a:spcBef>
                <a:spcPts val="0"/>
              </a:spcBef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l">
              <a:buFontTx/>
              <a:buNone/>
              <a:defRPr sz="1800" b="0" i="0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548640" y="2916936"/>
            <a:ext cx="8668511" cy="399593"/>
          </a:xfrm>
        </p:spPr>
        <p:txBody>
          <a:bodyPr vert="horz" wrap="square" lIns="0" tIns="0" rIns="0" bIns="0" anchor="ctr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000" b="0" i="0" cap="all" spc="3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401870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/>
          </p:cNvSpPr>
          <p:nvPr>
            <p:ph type="pic" idx="10"/>
          </p:nvPr>
        </p:nvSpPr>
        <p:spPr>
          <a:xfrm>
            <a:off x="350215" y="885139"/>
            <a:ext cx="3145536" cy="4718304"/>
          </a:xfr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reeform 12"/>
          <p:cNvSpPr>
            <a:spLocks noGrp="1"/>
          </p:cNvSpPr>
          <p:nvPr>
            <p:ph type="pic" sz="quarter" idx="11"/>
          </p:nvPr>
        </p:nvSpPr>
        <p:spPr>
          <a:xfrm>
            <a:off x="3767328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reeform 14"/>
          <p:cNvSpPr>
            <a:spLocks noGrp="1"/>
          </p:cNvSpPr>
          <p:nvPr>
            <p:ph type="pic" sz="quarter" idx="12"/>
          </p:nvPr>
        </p:nvSpPr>
        <p:spPr>
          <a:xfrm>
            <a:off x="7187184" y="885139"/>
            <a:ext cx="3145536" cy="4718304"/>
          </a:xfrm>
          <a:prstGeom prst="rect">
            <a:avLst/>
          </a:prstGeom>
        </p:spPr>
        <p:txBody>
          <a:bodyPr/>
          <a:lstStyle>
            <a:lvl1pPr marL="3175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laceholderDate"/>
          <p:cNvSpPr>
            <a:spLocks noGrp="1"/>
          </p:cNvSpPr>
          <p:nvPr>
            <p:ph type="body" sz="quarter" idx="13" hasCustomPrompt="1"/>
          </p:nvPr>
        </p:nvSpPr>
        <p:spPr>
          <a:xfrm>
            <a:off x="9230868" y="547726"/>
            <a:ext cx="1106424" cy="256032"/>
          </a:xfrm>
          <a:prstGeom prst="rect">
            <a:avLst/>
          </a:prstGeom>
        </p:spPr>
        <p:txBody>
          <a:bodyPr vert="horz" wrap="none" lIns="0" tIns="0" rIns="0" bIns="0" anchor="ctr">
            <a:noAutofit/>
          </a:bodyPr>
          <a:lstStyle>
            <a:lvl1pPr marL="3175" indent="0" algn="r">
              <a:lnSpc>
                <a:spcPct val="110000"/>
              </a:lnSpc>
              <a:spcBef>
                <a:spcPts val="0"/>
              </a:spcBef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0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210312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4206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4pPr>
            <a:lvl5pPr marL="649224" indent="0" algn="r">
              <a:buFontTx/>
              <a:buNone/>
              <a:defRPr sz="1100" b="0" i="0" cap="all">
                <a:solidFill>
                  <a:schemeClr val="bg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   [Date]</a:t>
            </a:r>
          </a:p>
        </p:txBody>
      </p:sp>
      <p:sp>
        <p:nvSpPr>
          <p:cNvPr id="7" name="PlaceholderTitle"/>
          <p:cNvSpPr>
            <a:spLocks noGrp="1"/>
          </p:cNvSpPr>
          <p:nvPr>
            <p:ph type="title" idx="14" hasCustomPrompt="1"/>
          </p:nvPr>
        </p:nvSpPr>
        <p:spPr>
          <a:xfrm>
            <a:off x="350215" y="5760720"/>
            <a:ext cx="9989820" cy="338328"/>
          </a:xfrm>
        </p:spPr>
        <p:txBody>
          <a:bodyPr vert="horz" wrap="square" lIns="0" tIns="0" rIns="0" bIns="0" anchor="ctr">
            <a:noAutofit/>
          </a:bodyPr>
          <a:lstStyle>
            <a:lvl1pPr algn="ctr">
              <a:lnSpc>
                <a:spcPct val="110000"/>
              </a:lnSpc>
              <a:spcBef>
                <a:spcPct val="0"/>
              </a:spcBef>
              <a:buFontTx/>
              <a:buNone/>
              <a:defRPr sz="1600" b="0" i="0" cap="all" spc="80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[Presentation title]</a:t>
            </a:r>
          </a:p>
        </p:txBody>
      </p:sp>
    </p:spTree>
    <p:extLst>
      <p:ext uri="{BB962C8B-B14F-4D97-AF65-F5344CB8AC3E}">
        <p14:creationId xmlns:p14="http://schemas.microsoft.com/office/powerpoint/2010/main" val="36183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57093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5270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46361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200" b="0" i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91931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AU" sz="700" b="0" i="0" cap="all" spc="210" dirty="0">
                <a:solidFill>
                  <a:schemeClr val="tx2"/>
                </a:solidFill>
                <a:latin typeface="Arial" panose="020B0604020202020204" pitchFamily="34" charset="0"/>
              </a:rPr>
              <a:t>Confidential</a:t>
            </a: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AU" sz="850" b="0" i="0" dirty="0">
              <a:solidFill>
                <a:schemeClr val="bg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AU" sz="900" b="0" i="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endParaRPr lang="en-AU" sz="900" b="0" i="0" cap="all" spc="150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AU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 panose="05000000000000000000" pitchFamily="2" charset="2"/>
        <a:buChar char="n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–"/>
        <a:defRPr sz="1200" b="0" i="0" kern="1200">
          <a:solidFill>
            <a:schemeClr val="tx2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slideLayout" Target="../slideLayouts/slideLayout15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743216"/>
          </a:xfrm>
        </p:spPr>
        <p:txBody>
          <a:bodyPr/>
          <a:lstStyle/>
          <a:p>
            <a:r>
              <a:rPr lang="en-AU" dirty="0" err="1"/>
              <a:t>HappyHour</a:t>
            </a:r>
            <a:r>
              <a:rPr lang="en-AU" dirty="0"/>
              <a:t> Co. Company Profile</a:t>
            </a:r>
          </a:p>
        </p:txBody>
      </p:sp>
      <p:sp>
        <p:nvSpPr>
          <p:cNvPr id="20" name="Subtitle 19"/>
          <p:cNvSpPr>
            <a:spLocks noGrp="1"/>
          </p:cNvSpPr>
          <p:nvPr>
            <p:ph type="subTitle" idx="10"/>
          </p:nvPr>
        </p:nvSpPr>
        <p:spPr>
          <a:xfrm>
            <a:off x="795528" y="1115568"/>
            <a:ext cx="9107424" cy="396382"/>
          </a:xfrm>
        </p:spPr>
        <p:txBody>
          <a:bodyPr/>
          <a:lstStyle/>
          <a:p>
            <a:r>
              <a:rPr lang="en-US" sz="2000" b="1" i="0" dirty="0">
                <a:solidFill>
                  <a:schemeClr val="tx1"/>
                </a:solidFill>
                <a:effectLst/>
                <a:latin typeface="Inter"/>
              </a:rPr>
              <a:t>Slide 1: Company Overview</a:t>
            </a:r>
          </a:p>
          <a:p>
            <a:endParaRPr lang="en-AU" sz="18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795528" y="1892807"/>
            <a:ext cx="4279392" cy="2874047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Inter"/>
              </a:rPr>
              <a:t>Company Name:</a:t>
            </a:r>
            <a:r>
              <a:rPr lang="en-US" sz="1200" b="0" i="0" dirty="0">
                <a:effectLst/>
                <a:latin typeface="Inter"/>
              </a:rPr>
              <a:t> HappyHour Co.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Inter"/>
              </a:rPr>
              <a:t>Headquarters:</a:t>
            </a:r>
            <a:r>
              <a:rPr lang="en-US" sz="1200" b="0" i="0" dirty="0">
                <a:effectLst/>
                <a:latin typeface="Inter"/>
              </a:rPr>
              <a:t> Singapore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Inter"/>
              </a:rPr>
              <a:t>Founded:</a:t>
            </a:r>
            <a:r>
              <a:rPr lang="en-US" sz="1200" b="0" i="0" dirty="0">
                <a:effectLst/>
                <a:latin typeface="Inter"/>
              </a:rPr>
              <a:t> 1975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Inter"/>
              </a:rPr>
              <a:t>Operations:</a:t>
            </a:r>
            <a:r>
              <a:rPr lang="en-US" sz="1200" b="0" i="0" dirty="0">
                <a:effectLst/>
                <a:latin typeface="Inter"/>
              </a:rPr>
              <a:t> Beer, spirits, and non-alcoholic beverages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Inter"/>
              </a:rPr>
              <a:t>Geographies:</a:t>
            </a:r>
            <a:r>
              <a:rPr lang="en-US" sz="1200" b="0" i="0" dirty="0">
                <a:effectLst/>
                <a:latin typeface="Inter"/>
              </a:rPr>
              <a:t> Singapore, Malaysia, China (expanding to Cambodia)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Inter"/>
              </a:rPr>
              <a:t>Key Strengths:</a:t>
            </a:r>
            <a:endParaRPr lang="en-US" sz="1200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Inter"/>
              </a:rPr>
              <a:t>#1 player in beer and spirits in Singapore &amp; Malaysia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Inter"/>
              </a:rPr>
              <a:t>#1 player in non-alcoholic beverages in Malaysia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Inter"/>
              </a:rPr>
              <a:t>Strong supply chain and distributor relationships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Inter"/>
              </a:rPr>
              <a:t>Premium product offerings in spirits segment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528" y="1645920"/>
            <a:ext cx="4279392" cy="26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sz="1600" b="1" dirty="0">
                <a:latin typeface="Arial" panose="020B0604020202020204" pitchFamily="34" charset="0"/>
              </a:rPr>
              <a:t>Overview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5528" y="4887172"/>
            <a:ext cx="4279392" cy="28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sz="1600" b="1" dirty="0">
                <a:latin typeface="Arial" panose="020B0604020202020204" pitchFamily="34" charset="0"/>
              </a:rPr>
              <a:t>Shareholders</a:t>
            </a:r>
          </a:p>
        </p:txBody>
      </p:sp>
      <p:sp>
        <p:nvSpPr>
          <p:cNvPr id="18" name="TextBox 17"/>
          <p:cNvSpPr txBox="1">
            <a:spLocks/>
          </p:cNvSpPr>
          <p:nvPr/>
        </p:nvSpPr>
        <p:spPr>
          <a:xfrm>
            <a:off x="5623561" y="4887172"/>
            <a:ext cx="4279391" cy="287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sz="1600" b="1" dirty="0">
                <a:latin typeface="Arial" panose="020B0604020202020204" pitchFamily="34" charset="0"/>
              </a:rPr>
              <a:t>Indicative valuation</a:t>
            </a:r>
          </a:p>
        </p:txBody>
      </p:sp>
      <p:sp>
        <p:nvSpPr>
          <p:cNvPr id="19" name="TextBox 18"/>
          <p:cNvSpPr txBox="1"/>
          <p:nvPr>
            <p:custDataLst>
              <p:tags r:id="rId3"/>
            </p:custDataLst>
          </p:nvPr>
        </p:nvSpPr>
        <p:spPr>
          <a:xfrm>
            <a:off x="795528" y="6605078"/>
            <a:ext cx="9107423" cy="124906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>
              <a:lnSpc>
                <a:spcPct val="110000"/>
              </a:lnSpc>
            </a:pPr>
            <a:r>
              <a:rPr lang="en-AU" sz="800" dirty="0">
                <a:solidFill>
                  <a:schemeClr val="tx2"/>
                </a:solidFill>
                <a:latin typeface="Arial" panose="020B0604020202020204" pitchFamily="34" charset="0"/>
              </a:rPr>
              <a:t>Source: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23560" y="1548916"/>
            <a:ext cx="4279391" cy="31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square" lIns="0" tIns="45720" rIns="45720" bIns="27432" rtlCol="0" anchor="b">
            <a:noAutofit/>
          </a:bodyPr>
          <a:lstStyle/>
          <a:p>
            <a:r>
              <a:rPr lang="en-AU" sz="1600" b="1" dirty="0">
                <a:latin typeface="Arial" panose="020B0604020202020204" pitchFamily="34" charset="0"/>
              </a:rPr>
              <a:t>Key financials(US $mm)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9457671" y="487407"/>
            <a:ext cx="445281" cy="482560"/>
            <a:chOff x="7791881" y="273464"/>
            <a:chExt cx="864014" cy="864014"/>
          </a:xfrm>
        </p:grpSpPr>
        <p:grpSp>
          <p:nvGrpSpPr>
            <p:cNvPr id="44" name="Group 43"/>
            <p:cNvGrpSpPr/>
            <p:nvPr/>
          </p:nvGrpSpPr>
          <p:grpSpPr>
            <a:xfrm>
              <a:off x="8091488" y="323288"/>
              <a:ext cx="261937" cy="196405"/>
              <a:chOff x="8091488" y="323288"/>
              <a:chExt cx="261937" cy="196405"/>
            </a:xfrm>
          </p:grpSpPr>
          <p:sp>
            <p:nvSpPr>
              <p:cNvPr id="42" name="Isosceles Triangle 41"/>
              <p:cNvSpPr/>
              <p:nvPr/>
            </p:nvSpPr>
            <p:spPr>
              <a:xfrm>
                <a:off x="8156445" y="323288"/>
                <a:ext cx="134885" cy="146581"/>
              </a:xfrm>
              <a:prstGeom prst="triangle">
                <a:avLst/>
              </a:prstGeom>
              <a:gradFill flip="none" rotWithShape="1">
                <a:gsLst>
                  <a:gs pos="0">
                    <a:srgbClr val="FFE36D"/>
                  </a:gs>
                  <a:gs pos="74000">
                    <a:srgbClr val="A88800"/>
                  </a:gs>
                  <a:gs pos="83000">
                    <a:srgbClr val="A88800"/>
                  </a:gs>
                  <a:gs pos="100000">
                    <a:srgbClr val="B99D30"/>
                  </a:gs>
                </a:gsLst>
                <a:lin ang="16200000" scaled="1"/>
                <a:tileRect/>
              </a:gra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8091488" y="427466"/>
                <a:ext cx="261937" cy="92227"/>
              </a:xfrm>
              <a:prstGeom prst="triangl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 flipH="1">
              <a:off x="7882779" y="549854"/>
              <a:ext cx="705835" cy="391801"/>
              <a:chOff x="8814495" y="616264"/>
              <a:chExt cx="705835" cy="391801"/>
            </a:xfrm>
            <a:gradFill>
              <a:gsLst>
                <a:gs pos="0">
                  <a:srgbClr val="A88800"/>
                </a:gs>
                <a:gs pos="50000">
                  <a:srgbClr val="FFCF01"/>
                </a:gs>
                <a:gs pos="100000">
                  <a:srgbClr val="FFE36D"/>
                </a:gs>
              </a:gsLst>
              <a:path path="circle">
                <a:fillToRect l="50000" t="50000" r="50000" b="50000"/>
              </a:path>
            </a:gradFill>
          </p:grpSpPr>
          <p:sp>
            <p:nvSpPr>
              <p:cNvPr id="23" name="Rectangle 22"/>
              <p:cNvSpPr/>
              <p:nvPr/>
            </p:nvSpPr>
            <p:spPr>
              <a:xfrm>
                <a:off x="8814495" y="726717"/>
                <a:ext cx="378000" cy="82840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 rot="5400000">
                <a:off x="8787211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8947996" y="726717"/>
                <a:ext cx="303745" cy="82839"/>
              </a:xfrm>
              <a:prstGeom prst="rect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endParaRPr lang="en-AU" sz="1200" dirty="0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 rot="12600000">
                <a:off x="9142330" y="704320"/>
                <a:ext cx="378000" cy="303745"/>
                <a:chOff x="9192495" y="616264"/>
                <a:chExt cx="378000" cy="303745"/>
              </a:xfrm>
              <a:grpFill/>
            </p:grpSpPr>
            <p:sp>
              <p:nvSpPr>
                <p:cNvPr id="25" name="Rectangle 24"/>
                <p:cNvSpPr/>
                <p:nvPr/>
              </p:nvSpPr>
              <p:spPr>
                <a:xfrm rot="5400000">
                  <a:off x="9294035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 rot="5400000">
                  <a:off x="9133250" y="726717"/>
                  <a:ext cx="303745" cy="82839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9192495" y="726717"/>
                  <a:ext cx="378000" cy="82840"/>
                </a:xfrm>
                <a:prstGeom prst="rect">
                  <a:avLst/>
                </a:prstGeom>
                <a:grpFill/>
                <a:ln w="952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endParaRPr lang="en-AU" sz="1200" dirty="0">
                    <a:solidFill>
                      <a:schemeClr val="tx2"/>
                    </a:solidFill>
                  </a:endParaRPr>
                </a:p>
              </p:txBody>
            </p:sp>
          </p:grpSp>
        </p:grpSp>
        <p:sp>
          <p:nvSpPr>
            <p:cNvPr id="41" name="Oval 40"/>
            <p:cNvSpPr/>
            <p:nvPr/>
          </p:nvSpPr>
          <p:spPr>
            <a:xfrm>
              <a:off x="7791881" y="273464"/>
              <a:ext cx="864014" cy="864014"/>
            </a:xfrm>
            <a:prstGeom prst="ellipse">
              <a:avLst/>
            </a:prstGeom>
            <a:noFill/>
            <a:ln w="25400">
              <a:solidFill>
                <a:srgbClr val="B99D3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rgbClr r="0" g="0" b="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endParaRPr lang="en-AU" sz="1200" dirty="0">
                <a:solidFill>
                  <a:schemeClr val="tx2"/>
                </a:solidFill>
              </a:endParaRPr>
            </a:p>
          </p:txBody>
        </p:sp>
      </p:grpSp>
      <p:sp>
        <p:nvSpPr>
          <p:cNvPr id="46" name="PageNumber"/>
          <p:cNvSpPr txBox="1"/>
          <p:nvPr/>
        </p:nvSpPr>
        <p:spPr>
          <a:xfrm>
            <a:off x="5234940" y="6903719"/>
            <a:ext cx="228600" cy="198191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AU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804CA20-3D32-1D44-E717-17A9AA87B737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5546023" y="1892808"/>
            <a:ext cx="4279392" cy="2130552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Inter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7282DA4-D747-FB93-D8AF-4377C522EACC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17991" y="5288701"/>
            <a:ext cx="4279392" cy="1202246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Inter"/>
              </a:rPr>
              <a:t>Happy Family (Ms. Happy):</a:t>
            </a:r>
            <a:r>
              <a:rPr lang="en-US" sz="1600" b="0" i="0" dirty="0">
                <a:effectLst/>
                <a:latin typeface="Inter"/>
              </a:rPr>
              <a:t> 60% (seeking to sell)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Inter"/>
              </a:rPr>
              <a:t>Hour Family:</a:t>
            </a:r>
            <a:r>
              <a:rPr lang="en-US" sz="1600" b="0" i="0" dirty="0">
                <a:effectLst/>
                <a:latin typeface="Inter"/>
              </a:rPr>
              <a:t> 20%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Inter"/>
              </a:rPr>
              <a:t>Co Family:</a:t>
            </a:r>
            <a:r>
              <a:rPr lang="en-US" sz="1600" b="0" i="0" dirty="0">
                <a:effectLst/>
                <a:latin typeface="Inter"/>
              </a:rPr>
              <a:t> 20%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228256A-A6E0-FC6F-87E5-EBC228E281A0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5546023" y="5288701"/>
            <a:ext cx="4279392" cy="1337610"/>
          </a:xfrm>
          <a:prstGeom prst="rect">
            <a:avLst/>
          </a:prstGeom>
          <a:noFill/>
        </p:spPr>
        <p:txBody>
          <a:bodyPr vert="horz" wrap="square" lIns="91440" tIns="36576" rIns="36576" bIns="36576" rtlCol="0" anchor="t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Inter"/>
              </a:rPr>
              <a:t>Valuation Range (EV/EBITDA):</a:t>
            </a:r>
            <a:r>
              <a:rPr lang="en-US" sz="1600" b="0" i="0" dirty="0">
                <a:effectLst/>
                <a:latin typeface="Inter"/>
              </a:rPr>
              <a:t> 10.0x – 11.5x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Inter"/>
              </a:rPr>
              <a:t>Implied Enterprise Value:</a:t>
            </a:r>
            <a:r>
              <a:rPr lang="en-US" sz="1600" b="0" i="0" dirty="0">
                <a:effectLst/>
                <a:latin typeface="Inter"/>
              </a:rPr>
              <a:t> ~US</a:t>
            </a:r>
            <a:r>
              <a:rPr lang="en-US" sz="1600" b="0" i="0" dirty="0">
                <a:effectLst/>
                <a:latin typeface="KaTeX_Main"/>
              </a:rPr>
              <a:t>3,000mm–US3,000</a:t>
            </a:r>
            <a:r>
              <a:rPr lang="en-US" sz="1600" b="0" i="1" dirty="0">
                <a:effectLst/>
                <a:latin typeface="KaTeX_Math"/>
              </a:rPr>
              <a:t>mm</a:t>
            </a:r>
            <a:r>
              <a:rPr lang="en-US" sz="1600" b="0" i="0" dirty="0">
                <a:effectLst/>
                <a:latin typeface="KaTeX_Main"/>
              </a:rPr>
              <a:t>–</a:t>
            </a:r>
            <a:r>
              <a:rPr lang="en-US" sz="1600" b="0" i="1" dirty="0">
                <a:effectLst/>
                <a:latin typeface="KaTeX_Math"/>
              </a:rPr>
              <a:t>US</a:t>
            </a:r>
            <a:r>
              <a:rPr lang="en-US" sz="1600" b="0" i="0" dirty="0">
                <a:effectLst/>
                <a:latin typeface="Inter"/>
              </a:rPr>
              <a:t>3,450mm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Inter"/>
              </a:rPr>
              <a:t>Rumored Preliminary Valuation:</a:t>
            </a:r>
            <a:r>
              <a:rPr lang="en-US" sz="1600" b="0" i="0" dirty="0">
                <a:effectLst/>
                <a:latin typeface="Inter"/>
              </a:rPr>
              <a:t> US$3,500mm</a:t>
            </a:r>
          </a:p>
        </p:txBody>
      </p: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6A706CF7-C3F9-FDD7-1920-6BC851B27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698337"/>
              </p:ext>
            </p:extLst>
          </p:nvPr>
        </p:nvGraphicFramePr>
        <p:xfrm>
          <a:off x="5613720" y="1926792"/>
          <a:ext cx="4668016" cy="2874046"/>
        </p:xfrm>
        <a:graphic>
          <a:graphicData uri="http://schemas.openxmlformats.org/drawingml/2006/table">
            <a:tbl>
              <a:tblPr/>
              <a:tblGrid>
                <a:gridCol w="1167004">
                  <a:extLst>
                    <a:ext uri="{9D8B030D-6E8A-4147-A177-3AD203B41FA5}">
                      <a16:colId xmlns:a16="http://schemas.microsoft.com/office/drawing/2014/main" val="3192704524"/>
                    </a:ext>
                  </a:extLst>
                </a:gridCol>
                <a:gridCol w="1167004">
                  <a:extLst>
                    <a:ext uri="{9D8B030D-6E8A-4147-A177-3AD203B41FA5}">
                      <a16:colId xmlns:a16="http://schemas.microsoft.com/office/drawing/2014/main" val="3132880757"/>
                    </a:ext>
                  </a:extLst>
                </a:gridCol>
                <a:gridCol w="1167004">
                  <a:extLst>
                    <a:ext uri="{9D8B030D-6E8A-4147-A177-3AD203B41FA5}">
                      <a16:colId xmlns:a16="http://schemas.microsoft.com/office/drawing/2014/main" val="1551166054"/>
                    </a:ext>
                  </a:extLst>
                </a:gridCol>
                <a:gridCol w="1167004">
                  <a:extLst>
                    <a:ext uri="{9D8B030D-6E8A-4147-A177-3AD203B41FA5}">
                      <a16:colId xmlns:a16="http://schemas.microsoft.com/office/drawing/2014/main" val="2482853965"/>
                    </a:ext>
                  </a:extLst>
                </a:gridCol>
              </a:tblGrid>
              <a:tr h="475941"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effectLst/>
                        </a:rPr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FY18A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FY19A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FY20E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934263"/>
                  </a:ext>
                </a:extLst>
              </a:tr>
              <a:tr h="47594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Revenue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900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961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1,071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608611"/>
                  </a:ext>
                </a:extLst>
              </a:tr>
              <a:tr h="47594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EBITDA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250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032791"/>
                  </a:ext>
                </a:extLst>
              </a:tr>
              <a:tr h="475941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NPAT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23146"/>
                  </a:ext>
                </a:extLst>
              </a:tr>
              <a:tr h="485141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EBITDA Margin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25.0%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26.0%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28.0%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054624"/>
                  </a:ext>
                </a:extLst>
              </a:tr>
              <a:tr h="485141"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effectLst/>
                        </a:rPr>
                        <a:t>Net Profit Margin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15.0%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15.9%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18.0%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016194"/>
                  </a:ext>
                </a:extLst>
              </a:tr>
            </a:tbl>
          </a:graphicData>
        </a:graphic>
      </p:graphicFrame>
      <p:sp>
        <p:nvSpPr>
          <p:cNvPr id="73" name="Rectangle 1">
            <a:extLst>
              <a:ext uri="{FF2B5EF4-FFF2-40B4-BE49-F238E27FC236}">
                <a16:creationId xmlns:a16="http://schemas.microsoft.com/office/drawing/2014/main" id="{96468B13-5CAF-1EE7-053A-18E47DB51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1295" y="1769154"/>
            <a:ext cx="547842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188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auction process and key workstreams</a:t>
            </a:r>
          </a:p>
        </p:txBody>
      </p:sp>
      <p:sp>
        <p:nvSpPr>
          <p:cNvPr id="9" name="PageNumber"/>
          <p:cNvSpPr txBox="1"/>
          <p:nvPr/>
        </p:nvSpPr>
        <p:spPr>
          <a:xfrm>
            <a:off x="5233101" y="6895540"/>
            <a:ext cx="222437" cy="177949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876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5779352"/>
              </p:ext>
            </p:extLst>
          </p:nvPr>
        </p:nvGraphicFramePr>
        <p:xfrm>
          <a:off x="913379" y="1745511"/>
          <a:ext cx="8861879" cy="4521397"/>
        </p:xfrm>
        <a:graphic>
          <a:graphicData uri="http://schemas.openxmlformats.org/drawingml/2006/table">
            <a:tbl>
              <a:tblPr firstRow="1" lastRow="1" bandRow="1">
                <a:tableStyleId>{640930CC-2DD5-4645-9BF9-1F0F6B9BBA25}</a:tableStyleId>
              </a:tblPr>
              <a:tblGrid>
                <a:gridCol w="10324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9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9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949"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 dirty="0">
                          <a:effectLst/>
                        </a:rPr>
                        <a:t>Date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Event</a:t>
                      </a:r>
                      <a:endParaRPr lang="en-US" sz="900" b="1" i="0" u="none" strike="noStrike" cap="none" baseline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US" sz="900" b="1" i="0" u="none" strike="noStrike" cap="none" baseline="0">
                          <a:effectLst/>
                        </a:rPr>
                        <a:t>Key workstreams</a:t>
                      </a:r>
                      <a:endParaRPr lang="en-US" sz="9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8897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998">
                <a:tc rowSpan="3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1: Indicative Bid Phase </a:t>
                      </a:r>
                    </a:p>
                  </a:txBody>
                  <a:tcPr marL="44487" marR="88975" marT="17795" marB="0" anchor="ctr"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Indicative Bid Deadline:</a:t>
                      </a:r>
                      <a:r>
                        <a:rPr lang="en-US" sz="9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May 13, 2020.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to Information Memorandum, vendor due diligence reports, and financial forecasts (released on Mar 19, 2020).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 up to 20 questions by Apr 13, 2020.</a:t>
                      </a:r>
                    </a:p>
                    <a:p>
                      <a:pPr marL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99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998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5227">
                <a:tc rowSpan="2">
                  <a:txBody>
                    <a:bodyPr/>
                    <a:lstStyle/>
                    <a:p>
                      <a:pPr mar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FontTx/>
                        <a:buNone/>
                      </a:pPr>
                      <a:r>
                        <a:rPr lang="en-GB" sz="900" b="1" i="0" u="none" strike="noStrike" kern="1200" cap="none" baseline="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 2: Final Bid Phase </a:t>
                      </a:r>
                    </a:p>
                  </a:txBody>
                  <a:tcPr marL="44487" marR="88975" marT="17795" marB="0" anchor="ctr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Bid Deadline:</a:t>
                      </a:r>
                      <a:r>
                        <a:rPr lang="en-US" sz="9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Late July 2020.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Shortlisted bidders will be invited to submit legally binding bids.</a:t>
                      </a:r>
                    </a:p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  <a:lnB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900" b="0" i="0" kern="1200" dirty="0">
                          <a:solidFill>
                            <a:schemeClr val="tx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to additional due diligence materials, site visits, and management presentations.</a:t>
                      </a:r>
                    </a:p>
                    <a:p>
                      <a:pPr marL="0" marR="0" lvl="1" indent="0" algn="l" defTabSz="914400" rtl="0" eaLnBrk="1" fontAlgn="b" latinLnBrk="0" hangingPunct="1">
                        <a:lnSpc>
                          <a:spcPct val="11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92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5227">
                <a:tc vMerge="1"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5720" marT="18288" marB="0">
                    <a:lnT w="6350" cap="flat" cmpd="sng" algn="ctr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300"/>
                        </a:spcAft>
                        <a:buFontTx/>
                        <a:buNone/>
                      </a:pPr>
                      <a:endParaRPr lang="en-US" sz="9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44487" marR="88975" marT="17795" marB="0">
                    <a:lnT w="6350" cmpd="sng">
                      <a:solidFill>
                        <a:srgbClr val="CCCDCB">
                          <a:lumMod val="100000"/>
                        </a:srgbClr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915666" y="1964858"/>
            <a:ext cx="971616" cy="1864544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5666" y="3925356"/>
            <a:ext cx="971616" cy="2276706"/>
          </a:xfrm>
          <a:prstGeom prst="rect">
            <a:avLst/>
          </a:prstGeom>
          <a:noFill/>
          <a:ln w="9525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75" tIns="44487" rIns="88975" bIns="44487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168" dirty="0">
              <a:solidFill>
                <a:schemeClr val="tx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29799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VERSIONHASH" val="oEPR7013YDACV1OW/yTvP98MGmsri81YEpjyvw3k9LM="/>
  <p:tag name="TEMPLATEVERSIONDATE" val="10/25/2019 15:18:15"/>
  <p:tag name="TEMPLATENAME" val="PitchPRO+"/>
  <p:tag name="PITCHPROSLIDECOUNT" val="2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5232af7-736d-4928-93a7-3c7ce97efd42"/>
  <p:tag name="SIZEANDPOSITION" val="0d50b0f8-9899-4e4a-97a7-221586b77d6b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tru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ISUNDOENTRY" val="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ITFEm/hamP7FeDF+j4MzTF/DY7pc/ID0CrwiQCeG6Q3ZbkYN9kw0o43kW6Qbdu+f5CAWHmEpq3so6opFXGHCIryG48dQJbTN7+RLxYoT92IlmY9cLnVg9l9DCwhF/f2iDZIf08IVowzJEguOyNt9w6Ia9jRIOwC5jUU9opnac8J4P9lPqTMZvLPgqpzFp84dej+azc4+PEbN+tlGIrwSvYVjJyvIKNT7lkvI9cvZPyJwhjEGnRaQqCxBo9SdeQvhyXb5m+K9N+NR7BWCqz/JSEV/Q37+6ZUPnBtT6cqJWkQ+nWpDks6rW7wvD0rcOL6xdN8Z6kmAynLmmv8V2poX2PesDqyBmP2TVfG4iwcBasTM3qqePhXPilyhL29VswD7M7zM/XYHLk58FQFlnI7+5m2UdTo/6UsqFC4i0x5rYtj60pko41HWMakxlfJUPX7MV3lbNZYZgDEXAnQyNO65Yc0tol0600ZJp6OXj/ggW1JeZ6cznfwrlpQBo4UwVxTWi5oHZEk/ImHbvuNYKGJCxNLw4+kR1zwQoZ0q83yPKwijhVyqbNtuyGAaTk/lDotoEJFCwGsMpMKEWpN4tAchKBEMsK/N3bzTos7Gd3IDvHQrXo13Q6YoNoRIw2VT3BbTGmRmCMLXx/FzFvknKX8JRXJzmadUbvlm8ymH6FRyMxRW+snvbqrqp8tq3umEZcudJA59gl64VL74/rXzf/o0ns/uyDUErpJoRJWuOYS+WjBLYLwsVSYAuU1tHv7N4eczqZPJFbAyUDTgaE6e8SITb5uK+oKRnm743yS+KK83U5+D0tPdgwmVUmQMLS8l9KBRNm/FP0zjXoGjzsItd+ioL8M6OrkJt1GUV8f3xzTQ0PIC1o+BZNIYxkzdxjP6SB6L3Se3by6Hi5y9p5iOpKvwF1NotQfi9sKRE8MSZ16P8Bmmtc0IqmEOTnz9eg/VYzzfJqMr6EIrlz3XRnPpzvNcc/4xnXDQmF0QL+8azIw3S3facSDcfrmnUdf2cKO63NcmZYWsNEjcvmjLx/fX/Lq13Uj3a9N9d/tB1ZiyhL+jczHAN+n+qI5aNNQmWHe4G+Czgq4MKsQ1ZJb/7ctXbcyqnJnsJyFHCYUsKYKaseAWiuLMJV2uTDMEqg7K52L1fdMFvZ5CNUe68vnq7cax0HmSlZcvdXLSnJVq5ErZyrKpE5opqm7Y7sJktZo3SqpeORyvG4A9BL4hZzkVg11kTrI0HvzQNx887fFHr+i1tOrEbrQ2cdGmrgdeaM9ahl7EVdvLN36+RXzMmhH1EfmfbRUrwnyClXO5k/E6puLBMwmQmrFixa6Q1ELmCeH5A9F/3PWAu9xLkjF0D/rrQpSZoTQX8wIhPrrmi1NrILRxVPRpGqoRfKpF+QzdeNK79eu3dy+KvC6NRW+/9Cz3gRY7nxGD75opy3EO1Ql5TSXM3PopmaboQwxT97Z5GZWMwC66kmnT9JXiYjMhwZWvqEzMrCiOCkfsXy4gX4zgzh/YVin6O70KgjxLrsHVdXxT88izm9qBqMuRfCqkN8BjCg8FeAQPw4KvgWeggCc+nLsSnMjGjEsDfPC5+Uy2bT2lUEwBq31GpV+6l0eN0MDcRWmf/qN5vcLG7zPszotglyDtlF2jiBNAkGdprcF0xbLPHyxx73J1VHQ72LXrOiYB9FoxoQOEqeGCOvS3aRduJAZJfOynCKyu4HQUrKz/qR8UIlxEETE3K7SAyZaIjn3ezYSD6JjdpyvaWsLBQLn/6y++m9pLXtfubhX3/YY6fhgsMDqixDhxVq0IU28b4cJB84gTrF+11NNZ9s1yvF8HGtc1C1KvbsQykdTSuN2X5YyyXbvXPBXBORRbJfjjST94sT5gNS81awCNBzwZ6k//PLgYNLLAEvZBXNkS9Y657vNyNb5rb0x7IeFzS5c6YOl1yDXBEiZ582Afxbcd/D0/slBquJ4phRomDISyvJty4hgzBG8qADMC0gwOKkQmLzXGCeCezhCOnc7Fr0xVQgAx4qBALHOYPrHPoxH075gNjBfboLP9Kk8eqAvfOk41c+abP+EWSI2CnzgVn/vw7UA/a5KszXyimESn811n0JuMk7HPYWfwwDVvhhQtNAi3KDQtkE7j68jXo/L06HzrzRYs7YzPSZUWSkG5kcbQfbdKTUNxaJzdDJsNikK8jrD6cPxrDFI7bpS+9DOhLPw3W0JZQV952FKIw4sUXLvSqw/dhNDW4jsOBqwQMJSG7wq7aZtT9kteEZCM/M+1YP+XdKSHBQJw4F6QT/jZO+WzUJlBz1/1gnjOeFwOmFT8ZI/aOQsQnPxe+ySqTKX96hMVllQnvdB9xWvYdATLTOvoPY3mxa+3MwpeKlVWKQtldgeV+8N2zW0mPbSbXjD4Uu3B/8FQA4NBScDoeRhmZFwY4qlzgRqlyGQHyl3zw3h+UDe8j/0pMOn/3Wuez6IeQ4gM69Ewg/ZGShUJArMBEP3qyfv0thq6YbRtVlNxDCoT7eSxuPU+WLW2akXgimBHpLsuY0A3ZIHOdLtXe4s2g/XsA0i2ndOsy73FnEVrtTgPbCRlZ1eETnNMtp6+pHSC8Dew3z99GuxQgZcK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a91b9cc0-df25-4e77-a993-c673ccc9c2a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PageNo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BJECTTITLESHAPEID" val="13"/>
  <p:tag name="THISSHAPESIZEANDPOSITIONDETAILS" val="top=149.04&amp;left=62.64&amp;height=154.8&amp;width=336.9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STRIBUTIONTYPE" val="External"/>
  <p:tag name="PITCHPROSLIDEID" val="256"/>
  <p:tag name="PRESENTATIONID" val="f6697a79-f97a-4327-b638-8b63a488487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SSHAPESIZEANDPOSITIONDETAILS" val="top=165.6&amp;left=37.44&amp;height=572.46&amp;width=717.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172, 166, 162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 136, 191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Map Grey. RGB(221,220,219)">
      <a:srgbClr val="DDDCDB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  <a:custClr name="Neutral Grey. RGB(233,231,229)">
      <a:srgbClr val="E9E7E5"/>
    </a:custClr>
    <a:custClr name="40% of Ice Blue. RGB(208, 224, 232)">
      <a:srgbClr val="D0E0E8"/>
    </a:custClr>
    <a:custClr name="40% Sand. RGB(235, 224, 172)">
      <a:srgbClr val="EBE0AC"/>
    </a:custClr>
    <a:custClr name="40% Lilac. RGB(188, 190, 222)">
      <a:srgbClr val="BCBEDE"/>
    </a:custClr>
    <a:custClr name="H- Glacier Blue. RGB(221,234,237)">
      <a:srgbClr val="DDEAED"/>
    </a:custClr>
  </a:custClrLst>
  <a:extLst>
    <a:ext uri="{05A4C25C-085E-4340-85A3-A5531E510DB2}">
      <thm15:themeFamily xmlns:thm15="http://schemas.microsoft.com/office/thememl/2012/main" name="56b5bb0d-2f61-4d54-8cbf-2c285620e792.potx" id="{F6E0622A-2784-44F4-99C7-15C7C0F5D709}" vid="{0ED3CDAB-2188-4B27-AEDC-194B090485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Template_UnifiedGIB_A4</Template>
  <TotalTime>115</TotalTime>
  <Words>274</Words>
  <Application>Microsoft Office PowerPoint</Application>
  <PresentationFormat>Custom</PresentationFormat>
  <Paragraphs>62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Arial Narrow</vt:lpstr>
      <vt:lpstr>Inter</vt:lpstr>
      <vt:lpstr>KaTeX_Main</vt:lpstr>
      <vt:lpstr>KaTeX_Math</vt:lpstr>
      <vt:lpstr>Times New Roman</vt:lpstr>
      <vt:lpstr>Wingdings</vt:lpstr>
      <vt:lpstr>PP+ UnifiedGIB - A4</vt:lpstr>
      <vt:lpstr>HappyHour Co. Company Profile</vt:lpstr>
      <vt:lpstr>Overview of auction process and key workstreams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HappyHour Co</dc:title>
  <dc:creator>Pasupathy, Gan (CIB IBC, AUS)</dc:creator>
  <cp:lastModifiedBy>KELVIN MUTUKU</cp:lastModifiedBy>
  <cp:revision>24</cp:revision>
  <dcterms:created xsi:type="dcterms:W3CDTF">2020-04-17T12:29:06Z</dcterms:created>
  <dcterms:modified xsi:type="dcterms:W3CDTF">2025-03-05T14:38:18Z</dcterms:modified>
</cp:coreProperties>
</file>