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3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5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8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96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37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2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8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0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7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4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77EFAE-6995-4140-AD12-AB9A99497FD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996733D-EE8D-4BCA-B786-48AA1A53D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D60D-102B-2B38-D600-8A274F37E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74" y="0"/>
            <a:ext cx="9144000" cy="2387600"/>
          </a:xfrm>
        </p:spPr>
        <p:txBody>
          <a:bodyPr/>
          <a:lstStyle/>
          <a:p>
            <a:r>
              <a:rPr lang="en-US" b="0" i="0" dirty="0">
                <a:effectLst/>
                <a:latin typeface="DeepSeek-CJK-patch"/>
              </a:rPr>
              <a:t>Healthcare Information System (HIS)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8124C-D570-7E97-FE25-6F628B980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74" y="2387599"/>
            <a:ext cx="9144000" cy="2082802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DeepSeek-CJK-patch"/>
              </a:rPr>
              <a:t>Streamlit-Based Hospital Management Solution</a:t>
            </a:r>
          </a:p>
          <a:p>
            <a:r>
              <a:rPr lang="en-US" sz="2800" dirty="0">
                <a:latin typeface="DeepSeek-CJK-patch"/>
              </a:rPr>
              <a:t>Designed and developed by:</a:t>
            </a:r>
          </a:p>
          <a:p>
            <a:r>
              <a:rPr lang="en-US" sz="2800" dirty="0">
                <a:latin typeface="DeepSeek-CJK-patch"/>
              </a:rPr>
              <a:t>Kelvin Mutuku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2541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D312-B5C6-C388-431A-BDF6DB14D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485"/>
            <a:ext cx="9144000" cy="752168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3335-2A38-9A2E-684D-02E3890BB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9780"/>
            <a:ext cx="9144000" cy="1869614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Successfully automated hospital workflows with Streamlit + SQLite.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Resolved critical SQL errors through rigorous testing.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Flexible for expansion with new modules.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2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6D7B-6843-87AD-3F10-99405A45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264" y="406400"/>
            <a:ext cx="9144000" cy="96520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D767E-DB2F-6BEB-87A5-BA4E1833F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09368"/>
            <a:ext cx="9144000" cy="4048432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DeepSeek-CJK-patch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Project Overview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Technical Stack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System Architecture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Database Design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Key Features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Challenges &amp; Solutions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Future Enhancements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DeepSeek-CJK-patch"/>
              </a:rPr>
              <a:t>Conclusion</a:t>
            </a:r>
            <a:endParaRPr lang="en-US" b="0" i="0" dirty="0">
              <a:effectLst/>
              <a:latin typeface="DeepSeek-CJK-patc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5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E6E2-6107-ED18-E815-4660FA468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742"/>
            <a:ext cx="9144000" cy="7226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D55D4-E9B6-8B91-A0B6-4636EC729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4619"/>
            <a:ext cx="9144000" cy="4269658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b="1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effectLst/>
                <a:latin typeface="DeepSeek-CJK-patch"/>
              </a:rPr>
              <a:t>Objective: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Digitize hospital workflows (patient, doctor, prescription, and medical test management).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Ensure secure access control and data integrity.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1" i="0" dirty="0">
                <a:effectLst/>
                <a:latin typeface="DeepSeek-CJK-patch"/>
              </a:rPr>
              <a:t>Problem Statement: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Manual record-keeping inefficiencies.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Need for role-based access (admins, doctors, lab staff).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629F-F9E7-AA79-E4B1-12712F15B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724"/>
            <a:ext cx="9144000" cy="942411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5A36A-1DCD-9894-3DD6-9435B4BB4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3428999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b="1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Frontend:</a:t>
            </a:r>
            <a:r>
              <a:rPr lang="en-US" b="0" i="0" dirty="0">
                <a:effectLst/>
                <a:latin typeface="DeepSeek-CJK-patch"/>
              </a:rPr>
              <a:t> Streamlit (Python)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Backend:</a:t>
            </a:r>
            <a:r>
              <a:rPr lang="en-US" b="0" i="0" dirty="0">
                <a:effectLst/>
                <a:latin typeface="DeepSeek-CJK-patch"/>
              </a:rPr>
              <a:t> SQLite Database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Libraries:</a:t>
            </a:r>
            <a:r>
              <a:rPr lang="en-US" b="0" i="0" dirty="0">
                <a:effectLst/>
                <a:latin typeface="DeepSeek-CJK-patch"/>
              </a:rPr>
              <a:t> Pandas, SQLite3, datetime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Security:</a:t>
            </a:r>
            <a:r>
              <a:rPr lang="en-US" b="0" i="0" dirty="0">
                <a:effectLst/>
                <a:latin typeface="DeepSeek-CJK-patch"/>
              </a:rPr>
              <a:t> Password-based authentication, role-based access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7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E84D-56C2-CEAA-AEB6-3D6BE775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969"/>
            <a:ext cx="9144000" cy="794928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14A0-C606-6C93-D6ED-9A1CB6860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4529"/>
            <a:ext cx="9144000" cy="340344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latin typeface="DeepSeek-CJK-patch"/>
              </a:rPr>
              <a:t>1.  User Interface (Streamlit):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DeepSeek-CJK-patch"/>
              </a:rPr>
              <a:t>Modules: Patients, Doctors, Prescriptions, Medical Tests, Health Programs.</a:t>
            </a:r>
          </a:p>
          <a:p>
            <a:pPr algn="l"/>
            <a:endParaRPr lang="en-US" dirty="0">
              <a:latin typeface="DeepSeek-CJK-patch"/>
            </a:endParaRPr>
          </a:p>
          <a:p>
            <a:pPr algn="l"/>
            <a:r>
              <a:rPr lang="en-US" dirty="0">
                <a:latin typeface="DeepSeek-CJK-patch"/>
              </a:rPr>
              <a:t>2.  Backend (SQLite):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DeepSeek-CJK-patch"/>
              </a:rPr>
              <a:t>Tables: patient_record, doctor_record, prescription_record, etc.</a:t>
            </a:r>
          </a:p>
          <a:p>
            <a:pPr algn="l"/>
            <a:endParaRPr lang="en-US" dirty="0">
              <a:latin typeface="DeepSeek-CJK-patch"/>
            </a:endParaRPr>
          </a:p>
          <a:p>
            <a:pPr algn="l"/>
            <a:r>
              <a:rPr lang="en-US" dirty="0">
                <a:latin typeface="DeepSeek-CJK-patch"/>
              </a:rPr>
              <a:t>3.  Authentication Layer: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DeepSeek-CJK-patch"/>
              </a:rPr>
              <a:t>Configurable passwords/access codes in config.py.</a:t>
            </a:r>
          </a:p>
        </p:txBody>
      </p:sp>
    </p:spTree>
    <p:extLst>
      <p:ext uri="{BB962C8B-B14F-4D97-AF65-F5344CB8AC3E}">
        <p14:creationId xmlns:p14="http://schemas.microsoft.com/office/powerpoint/2010/main" val="416399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0E63-F58F-1176-8A4E-CA4C5C1FC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473"/>
            <a:ext cx="9144000" cy="853921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94546-C55D-02CD-F725-7E5515516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63329"/>
            <a:ext cx="9144000" cy="3694471"/>
          </a:xfrm>
        </p:spPr>
        <p:txBody>
          <a:bodyPr>
            <a:normAutofit/>
          </a:bodyPr>
          <a:lstStyle/>
          <a:p>
            <a:r>
              <a:rPr lang="en-US" b="1" dirty="0">
                <a:latin typeface="DeepSeek-CJK-patch"/>
              </a:rPr>
              <a:t>Schema Highlights: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Key Tables: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DeepSeek-CJK-patch"/>
              </a:rPr>
              <a:t>doctor_record: Linked to health_program_record via foreign key.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DeepSeek-CJK-patch"/>
              </a:rPr>
              <a:t>prescription_record: Linked to patient_record and doctor_record.</a:t>
            </a:r>
          </a:p>
          <a:p>
            <a:endParaRPr lang="en-US" dirty="0">
              <a:latin typeface="DeepSeek-CJK-patch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Constraints</a:t>
            </a:r>
            <a:r>
              <a:rPr lang="en-US" dirty="0">
                <a:latin typeface="DeepSeek-CJK-patch"/>
              </a:rPr>
              <a:t>: Foreign keys, unique IDs, NOT NULL fields.</a:t>
            </a:r>
          </a:p>
        </p:txBody>
      </p:sp>
    </p:spTree>
    <p:extLst>
      <p:ext uri="{BB962C8B-B14F-4D97-AF65-F5344CB8AC3E}">
        <p14:creationId xmlns:p14="http://schemas.microsoft.com/office/powerpoint/2010/main" val="408604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246-A942-3612-098D-2FE260F6C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466"/>
            <a:ext cx="9144000" cy="824424"/>
          </a:xfrm>
        </p:spPr>
        <p:txBody>
          <a:bodyPr>
            <a:normAutofit fontScale="90000"/>
          </a:bodyPr>
          <a:lstStyle/>
          <a:p>
            <a:r>
              <a:rPr lang="en-US" dirty="0"/>
              <a:t>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B7853-47EC-CD44-EB04-9920FF269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02890"/>
            <a:ext cx="9144000" cy="425491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CRUD Operations: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DeepSeek-CJK-patch"/>
              </a:rPr>
              <a:t>Add/Update/Delete patients, doctors, prescriptions.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Search Functionality: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DeepSeek-CJK-patch"/>
              </a:rPr>
              <a:t>Find records by ID or name.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Security: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DeepSeek-CJK-patch"/>
              </a:rPr>
              <a:t>Edit mode password (1234), Doctor/MLS access code (0000).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Data Validation: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latin typeface="DeepSeek-CJK-patch"/>
              </a:rPr>
              <a:t>Age calculation, ID verification, input sanitization.</a:t>
            </a:r>
          </a:p>
        </p:txBody>
      </p:sp>
    </p:spTree>
    <p:extLst>
      <p:ext uri="{BB962C8B-B14F-4D97-AF65-F5344CB8AC3E}">
        <p14:creationId xmlns:p14="http://schemas.microsoft.com/office/powerpoint/2010/main" val="395969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2A25-0B70-2207-061D-038DB555E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239"/>
            <a:ext cx="9144000" cy="737419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99DD1-C274-1EE6-0651-936B5F158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3896"/>
            <a:ext cx="9144000" cy="43139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latin typeface="DeepSeek-CJK-patch"/>
              </a:rPr>
              <a:t>Challenge 1</a:t>
            </a:r>
            <a:r>
              <a:rPr lang="en-US" dirty="0">
                <a:latin typeface="DeepSeek-CJK-patch"/>
              </a:rPr>
              <a:t>: SQL Parameter Mismatch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Error: </a:t>
            </a:r>
            <a:r>
              <a:rPr lang="en-US" dirty="0">
                <a:latin typeface="DeepSeek-CJK-patch"/>
              </a:rPr>
              <a:t>sqlite3.OperationalError: 19 values for 18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Root Cause: </a:t>
            </a:r>
            <a:r>
              <a:rPr lang="en-US" dirty="0">
                <a:latin typeface="DeepSeek-CJK-patch"/>
              </a:rPr>
              <a:t>Placeholder-vs-column count mismatch.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Fix:</a:t>
            </a:r>
          </a:p>
          <a:p>
            <a:r>
              <a:rPr lang="en-US" dirty="0">
                <a:latin typeface="DeepSeek-CJK-patch"/>
              </a:rPr>
              <a:t># Before (Error):</a:t>
            </a:r>
          </a:p>
          <a:p>
            <a:r>
              <a:rPr lang="en-US" dirty="0">
                <a:latin typeface="DeepSeek-CJK-patch"/>
              </a:rPr>
              <a:t>VALUES (:id, ..., :experience, :pin)</a:t>
            </a:r>
          </a:p>
          <a:p>
            <a:r>
              <a:rPr lang="en-US" dirty="0">
                <a:latin typeface="DeepSeek-CJK-patch"/>
              </a:rPr>
              <a:t># After (Fixed):</a:t>
            </a:r>
          </a:p>
          <a:p>
            <a:r>
              <a:rPr lang="en-US" dirty="0">
                <a:latin typeface="DeepSeek-CJK-patch"/>
              </a:rPr>
              <a:t>VALUES (:id, ..., :years_of_experience, :pin_code)</a:t>
            </a:r>
          </a:p>
          <a:p>
            <a:pPr algn="l"/>
            <a:r>
              <a:rPr lang="en-US" b="1" dirty="0">
                <a:latin typeface="DeepSeek-CJK-patch"/>
              </a:rPr>
              <a:t>Challenge 2: </a:t>
            </a:r>
            <a:r>
              <a:rPr lang="en-US" dirty="0">
                <a:latin typeface="DeepSeek-CJK-patch"/>
              </a:rPr>
              <a:t>Role-Based Access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DeepSeek-CJK-patch"/>
              </a:rPr>
              <a:t>Solution: </a:t>
            </a:r>
            <a:r>
              <a:rPr lang="en-US" dirty="0">
                <a:latin typeface="DeepSeek-CJK-patch"/>
              </a:rPr>
              <a:t>Separate passwords for edit mode vs. doctor/MLS actions.</a:t>
            </a:r>
          </a:p>
        </p:txBody>
      </p:sp>
    </p:spTree>
    <p:extLst>
      <p:ext uri="{BB962C8B-B14F-4D97-AF65-F5344CB8AC3E}">
        <p14:creationId xmlns:p14="http://schemas.microsoft.com/office/powerpoint/2010/main" val="36877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A0F2-2329-42D0-6156-E8F4F4894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239"/>
            <a:ext cx="9144000" cy="766916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5E73F-0FA4-72ED-FAF4-C39F02C1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2038"/>
            <a:ext cx="9144000" cy="2831691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US" b="1" dirty="0"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Scalability:</a:t>
            </a:r>
            <a:r>
              <a:rPr lang="en-US" b="0" i="0" dirty="0">
                <a:effectLst/>
                <a:latin typeface="DeepSeek-CJK-patch"/>
              </a:rPr>
              <a:t> Migrate to PostgreSQL/MySQL.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UI/UX:</a:t>
            </a:r>
            <a:r>
              <a:rPr lang="en-US" b="0" i="0" dirty="0">
                <a:effectLst/>
                <a:latin typeface="DeepSeek-CJK-patch"/>
              </a:rPr>
              <a:t> Add dashboards, graphs for analytics.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Modules:</a:t>
            </a:r>
            <a:r>
              <a:rPr lang="en-US" b="0" i="0" dirty="0">
                <a:effectLst/>
                <a:latin typeface="DeepSeek-CJK-patch"/>
              </a:rPr>
              <a:t> Billing, appointment scheduling.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0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411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Courier New</vt:lpstr>
      <vt:lpstr>DeepSeek-CJK-patch</vt:lpstr>
      <vt:lpstr>Parallax</vt:lpstr>
      <vt:lpstr>Healthcare Information System (HIS)</vt:lpstr>
      <vt:lpstr>Agenda</vt:lpstr>
      <vt:lpstr>Project overview</vt:lpstr>
      <vt:lpstr>Technical Stack</vt:lpstr>
      <vt:lpstr>System Architecture</vt:lpstr>
      <vt:lpstr>Database Design</vt:lpstr>
      <vt:lpstr>Key Features</vt:lpstr>
      <vt:lpstr>Challenges &amp; Solutions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MUTUKU</dc:creator>
  <cp:lastModifiedBy>KELVIN MUTUKU</cp:lastModifiedBy>
  <cp:revision>2</cp:revision>
  <dcterms:created xsi:type="dcterms:W3CDTF">2025-04-26T10:55:28Z</dcterms:created>
  <dcterms:modified xsi:type="dcterms:W3CDTF">2025-04-26T11:03:32Z</dcterms:modified>
</cp:coreProperties>
</file>