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3" r:id="rId17"/>
    <p:sldId id="284" r:id="rId18"/>
    <p:sldId id="285" r:id="rId19"/>
  </p:sldIdLst>
  <p:sldSz cx="12192000" cy="6858000"/>
  <p:notesSz cx="12192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5DFB574-5FB2-48D1-8BE5-91A0BBFB0B8F}" type="datetimeFigureOut">
              <a:rPr lang="es-EC" smtClean="0"/>
              <a:t>18/7/2023</a:t>
            </a:fld>
            <a:endParaRPr lang="es-EC"/>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DBB63C5-92D3-4210-AE89-5AC520004C7A}" type="slidenum">
              <a:rPr lang="es-EC" smtClean="0"/>
              <a:t>‹Nº›</a:t>
            </a:fld>
            <a:endParaRPr lang="es-EC"/>
          </a:p>
        </p:txBody>
      </p:sp>
    </p:spTree>
    <p:extLst>
      <p:ext uri="{BB962C8B-B14F-4D97-AF65-F5344CB8AC3E}">
        <p14:creationId xmlns:p14="http://schemas.microsoft.com/office/powerpoint/2010/main" val="163007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2DBB63C5-92D3-4210-AE89-5AC520004C7A}" type="slidenum">
              <a:rPr lang="es-EC" smtClean="0"/>
              <a:t>2</a:t>
            </a:fld>
            <a:endParaRPr lang="es-EC"/>
          </a:p>
        </p:txBody>
      </p:sp>
    </p:spTree>
    <p:extLst>
      <p:ext uri="{BB962C8B-B14F-4D97-AF65-F5344CB8AC3E}">
        <p14:creationId xmlns:p14="http://schemas.microsoft.com/office/powerpoint/2010/main" val="317810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es.linkedin.com/pulse/qu%C3%A9-es-c%C3%B3digo-limpio-b-parde"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dirty="0"/>
          </a:p>
        </p:txBody>
      </p:sp>
      <p:sp>
        <p:nvSpPr>
          <p:cNvPr id="14" name="object 14"/>
          <p:cNvSpPr txBox="1"/>
          <p:nvPr/>
        </p:nvSpPr>
        <p:spPr>
          <a:xfrm>
            <a:off x="1557020" y="728229"/>
            <a:ext cx="2263549" cy="393700"/>
          </a:xfrm>
          <a:prstGeom prst="rect">
            <a:avLst/>
          </a:prstGeom>
        </p:spPr>
        <p:txBody>
          <a:bodyPr wrap="square" lIns="0" tIns="19462" rIns="0" bIns="0" rtlCol="0">
            <a:noAutofit/>
          </a:bodyPr>
          <a:lstStyle/>
          <a:p>
            <a:pPr marL="12700">
              <a:lnSpc>
                <a:spcPts val="3065"/>
              </a:lnSpc>
            </a:pPr>
            <a:r>
              <a:rPr sz="2900" spc="-238" dirty="0">
                <a:solidFill>
                  <a:srgbClr val="54A021"/>
                </a:solidFill>
                <a:latin typeface="Arial"/>
                <a:cs typeface="Arial"/>
              </a:rPr>
              <a:t>UNIVERSIDAD</a:t>
            </a:r>
            <a:endParaRPr sz="2900">
              <a:latin typeface="Arial"/>
              <a:cs typeface="Arial"/>
            </a:endParaRPr>
          </a:p>
        </p:txBody>
      </p:sp>
      <p:sp>
        <p:nvSpPr>
          <p:cNvPr id="13" name="object 13"/>
          <p:cNvSpPr txBox="1"/>
          <p:nvPr/>
        </p:nvSpPr>
        <p:spPr>
          <a:xfrm>
            <a:off x="3900932" y="728229"/>
            <a:ext cx="1188010" cy="393700"/>
          </a:xfrm>
          <a:prstGeom prst="rect">
            <a:avLst/>
          </a:prstGeom>
        </p:spPr>
        <p:txBody>
          <a:bodyPr wrap="square" lIns="0" tIns="19462" rIns="0" bIns="0" rtlCol="0">
            <a:noAutofit/>
          </a:bodyPr>
          <a:lstStyle/>
          <a:p>
            <a:pPr marL="12700">
              <a:lnSpc>
                <a:spcPts val="3065"/>
              </a:lnSpc>
            </a:pPr>
            <a:r>
              <a:rPr sz="2900" spc="-340" dirty="0">
                <a:solidFill>
                  <a:srgbClr val="54A021"/>
                </a:solidFill>
                <a:latin typeface="Arial"/>
                <a:cs typeface="Arial"/>
              </a:rPr>
              <a:t>DE  LAS</a:t>
            </a:r>
            <a:endParaRPr sz="2900">
              <a:latin typeface="Arial"/>
              <a:cs typeface="Arial"/>
            </a:endParaRPr>
          </a:p>
        </p:txBody>
      </p:sp>
      <p:sp>
        <p:nvSpPr>
          <p:cNvPr id="12" name="object 12"/>
          <p:cNvSpPr txBox="1"/>
          <p:nvPr/>
        </p:nvSpPr>
        <p:spPr>
          <a:xfrm>
            <a:off x="5168900" y="728229"/>
            <a:ext cx="3224074" cy="393700"/>
          </a:xfrm>
          <a:prstGeom prst="rect">
            <a:avLst/>
          </a:prstGeom>
        </p:spPr>
        <p:txBody>
          <a:bodyPr wrap="square" lIns="0" tIns="19462" rIns="0" bIns="0" rtlCol="0">
            <a:noAutofit/>
          </a:bodyPr>
          <a:lstStyle/>
          <a:p>
            <a:pPr marL="12700">
              <a:lnSpc>
                <a:spcPts val="3065"/>
              </a:lnSpc>
            </a:pPr>
            <a:r>
              <a:rPr sz="2900" spc="-260" dirty="0">
                <a:solidFill>
                  <a:srgbClr val="54A021"/>
                </a:solidFill>
                <a:latin typeface="Arial"/>
                <a:cs typeface="Arial"/>
              </a:rPr>
              <a:t>FUERZAS ARMADAS</a:t>
            </a:r>
            <a:endParaRPr sz="2900" dirty="0">
              <a:latin typeface="Arial"/>
              <a:cs typeface="Arial"/>
            </a:endParaRPr>
          </a:p>
        </p:txBody>
      </p:sp>
      <p:sp>
        <p:nvSpPr>
          <p:cNvPr id="11" name="object 11"/>
          <p:cNvSpPr txBox="1"/>
          <p:nvPr/>
        </p:nvSpPr>
        <p:spPr>
          <a:xfrm>
            <a:off x="8472932" y="728229"/>
            <a:ext cx="840682" cy="393700"/>
          </a:xfrm>
          <a:prstGeom prst="rect">
            <a:avLst/>
          </a:prstGeom>
        </p:spPr>
        <p:txBody>
          <a:bodyPr wrap="square" lIns="0" tIns="19462" rIns="0" bIns="0" rtlCol="0">
            <a:noAutofit/>
          </a:bodyPr>
          <a:lstStyle/>
          <a:p>
            <a:pPr marL="12700">
              <a:lnSpc>
                <a:spcPts val="3065"/>
              </a:lnSpc>
            </a:pPr>
            <a:r>
              <a:rPr sz="2900" spc="-435" dirty="0">
                <a:solidFill>
                  <a:srgbClr val="54A021"/>
                </a:solidFill>
                <a:latin typeface="Arial"/>
                <a:cs typeface="Arial"/>
              </a:rPr>
              <a:t>ESPE</a:t>
            </a:r>
            <a:endParaRPr sz="2900">
              <a:latin typeface="Arial"/>
              <a:cs typeface="Arial"/>
            </a:endParaRPr>
          </a:p>
        </p:txBody>
      </p:sp>
      <p:sp>
        <p:nvSpPr>
          <p:cNvPr id="10" name="object 10"/>
          <p:cNvSpPr txBox="1"/>
          <p:nvPr/>
        </p:nvSpPr>
        <p:spPr>
          <a:xfrm>
            <a:off x="3498595" y="1185429"/>
            <a:ext cx="2116857" cy="393700"/>
          </a:xfrm>
          <a:prstGeom prst="rect">
            <a:avLst/>
          </a:prstGeom>
        </p:spPr>
        <p:txBody>
          <a:bodyPr wrap="square" lIns="0" tIns="19462" rIns="0" bIns="0" rtlCol="0">
            <a:noAutofit/>
          </a:bodyPr>
          <a:lstStyle/>
          <a:p>
            <a:pPr marL="12700">
              <a:lnSpc>
                <a:spcPts val="3065"/>
              </a:lnSpc>
            </a:pPr>
            <a:r>
              <a:rPr sz="2900" spc="-264" dirty="0">
                <a:solidFill>
                  <a:srgbClr val="54A021"/>
                </a:solidFill>
                <a:latin typeface="Arial"/>
                <a:cs typeface="Arial"/>
              </a:rPr>
              <a:t>SEDE SANTO</a:t>
            </a:r>
            <a:endParaRPr sz="2900" dirty="0">
              <a:latin typeface="Arial"/>
              <a:cs typeface="Arial"/>
            </a:endParaRPr>
          </a:p>
        </p:txBody>
      </p:sp>
      <p:sp>
        <p:nvSpPr>
          <p:cNvPr id="9" name="object 9"/>
          <p:cNvSpPr txBox="1"/>
          <p:nvPr/>
        </p:nvSpPr>
        <p:spPr>
          <a:xfrm>
            <a:off x="5696203" y="1185429"/>
            <a:ext cx="1658912" cy="393700"/>
          </a:xfrm>
          <a:prstGeom prst="rect">
            <a:avLst/>
          </a:prstGeom>
        </p:spPr>
        <p:txBody>
          <a:bodyPr wrap="square" lIns="0" tIns="19462" rIns="0" bIns="0" rtlCol="0">
            <a:noAutofit/>
          </a:bodyPr>
          <a:lstStyle/>
          <a:p>
            <a:pPr marL="12700">
              <a:lnSpc>
                <a:spcPts val="3065"/>
              </a:lnSpc>
            </a:pPr>
            <a:r>
              <a:rPr sz="2900" spc="-247" dirty="0">
                <a:solidFill>
                  <a:srgbClr val="54A021"/>
                </a:solidFill>
                <a:latin typeface="Arial"/>
                <a:cs typeface="Arial"/>
              </a:rPr>
              <a:t>DOMINGO</a:t>
            </a:r>
            <a:endParaRPr sz="2900" dirty="0">
              <a:latin typeface="Arial"/>
              <a:cs typeface="Arial"/>
            </a:endParaRPr>
          </a:p>
        </p:txBody>
      </p:sp>
      <p:sp>
        <p:nvSpPr>
          <p:cNvPr id="8" name="object 8"/>
          <p:cNvSpPr txBox="1"/>
          <p:nvPr/>
        </p:nvSpPr>
        <p:spPr>
          <a:xfrm>
            <a:off x="4299021" y="1910661"/>
            <a:ext cx="4003141" cy="268014"/>
          </a:xfrm>
          <a:prstGeom prst="rect">
            <a:avLst/>
          </a:prstGeom>
        </p:spPr>
        <p:txBody>
          <a:bodyPr wrap="square" lIns="0" tIns="16224" rIns="0" bIns="0" rtlCol="0">
            <a:noAutofit/>
          </a:bodyPr>
          <a:lstStyle/>
          <a:p>
            <a:pPr marL="12700">
              <a:lnSpc>
                <a:spcPts val="2555"/>
              </a:lnSpc>
            </a:pPr>
            <a:r>
              <a:rPr lang="es-MX" sz="4500" dirty="0">
                <a:latin typeface="Arial"/>
                <a:cs typeface="Arial"/>
              </a:rPr>
              <a:t>GRUPO 4</a:t>
            </a:r>
            <a:endParaRPr sz="4500" dirty="0">
              <a:latin typeface="Arial"/>
              <a:cs typeface="Arial"/>
            </a:endParaRPr>
          </a:p>
        </p:txBody>
      </p:sp>
      <p:sp>
        <p:nvSpPr>
          <p:cNvPr id="7" name="object 7"/>
          <p:cNvSpPr txBox="1"/>
          <p:nvPr/>
        </p:nvSpPr>
        <p:spPr>
          <a:xfrm>
            <a:off x="3970748" y="2483771"/>
            <a:ext cx="1644704" cy="330200"/>
          </a:xfrm>
          <a:prstGeom prst="rect">
            <a:avLst/>
          </a:prstGeom>
        </p:spPr>
        <p:txBody>
          <a:bodyPr wrap="square" lIns="0" tIns="16224" rIns="0" bIns="0" rtlCol="0">
            <a:noAutofit/>
          </a:bodyPr>
          <a:lstStyle/>
          <a:p>
            <a:pPr marL="12700">
              <a:lnSpc>
                <a:spcPts val="2555"/>
              </a:lnSpc>
            </a:pPr>
            <a:r>
              <a:rPr sz="2400" spc="23" dirty="0">
                <a:latin typeface="Arial"/>
                <a:cs typeface="Arial"/>
              </a:rPr>
              <a:t>Asignatura:</a:t>
            </a:r>
            <a:endParaRPr sz="2400" dirty="0">
              <a:latin typeface="Arial"/>
              <a:cs typeface="Arial"/>
            </a:endParaRPr>
          </a:p>
        </p:txBody>
      </p:sp>
      <p:sp>
        <p:nvSpPr>
          <p:cNvPr id="6" name="object 6"/>
          <p:cNvSpPr txBox="1"/>
          <p:nvPr/>
        </p:nvSpPr>
        <p:spPr>
          <a:xfrm>
            <a:off x="5665723" y="2507900"/>
            <a:ext cx="1543819" cy="330200"/>
          </a:xfrm>
          <a:prstGeom prst="rect">
            <a:avLst/>
          </a:prstGeom>
        </p:spPr>
        <p:txBody>
          <a:bodyPr wrap="square" lIns="0" tIns="16224" rIns="0" bIns="0" rtlCol="0">
            <a:noAutofit/>
          </a:bodyPr>
          <a:lstStyle/>
          <a:p>
            <a:pPr marL="12700">
              <a:lnSpc>
                <a:spcPts val="2555"/>
              </a:lnSpc>
            </a:pPr>
            <a:r>
              <a:rPr sz="2400" spc="-104" dirty="0">
                <a:latin typeface="Arial"/>
                <a:cs typeface="Arial"/>
              </a:rPr>
              <a:t>Poo </a:t>
            </a:r>
            <a:r>
              <a:rPr lang="es-MX" sz="2400" spc="-104" dirty="0">
                <a:latin typeface="Arial"/>
                <a:cs typeface="Arial"/>
              </a:rPr>
              <a:t>10688</a:t>
            </a:r>
            <a:endParaRPr sz="2400" dirty="0">
              <a:latin typeface="Arial"/>
              <a:cs typeface="Arial"/>
            </a:endParaRPr>
          </a:p>
        </p:txBody>
      </p:sp>
      <p:sp>
        <p:nvSpPr>
          <p:cNvPr id="5" name="object 5"/>
          <p:cNvSpPr txBox="1"/>
          <p:nvPr/>
        </p:nvSpPr>
        <p:spPr>
          <a:xfrm>
            <a:off x="4036941" y="3235421"/>
            <a:ext cx="2743996" cy="330200"/>
          </a:xfrm>
          <a:prstGeom prst="rect">
            <a:avLst/>
          </a:prstGeom>
        </p:spPr>
        <p:txBody>
          <a:bodyPr wrap="square" lIns="0" tIns="16224" rIns="0" bIns="0" rtlCol="0">
            <a:noAutofit/>
          </a:bodyPr>
          <a:lstStyle/>
          <a:p>
            <a:pPr marL="12700">
              <a:lnSpc>
                <a:spcPts val="2555"/>
              </a:lnSpc>
            </a:pPr>
            <a:r>
              <a:rPr lang="es-EC" sz="2400" spc="20" dirty="0">
                <a:latin typeface="Arial"/>
                <a:cs typeface="Arial"/>
              </a:rPr>
              <a:t>Fecha:  18/07/2023</a:t>
            </a:r>
            <a:endParaRPr lang="es-EC" sz="2400" dirty="0">
              <a:latin typeface="Arial"/>
              <a:cs typeface="Arial"/>
            </a:endParaRPr>
          </a:p>
        </p:txBody>
      </p:sp>
      <p:sp>
        <p:nvSpPr>
          <p:cNvPr id="4" name="object 4"/>
          <p:cNvSpPr txBox="1"/>
          <p:nvPr/>
        </p:nvSpPr>
        <p:spPr>
          <a:xfrm>
            <a:off x="3647947" y="3870717"/>
            <a:ext cx="1854543" cy="393700"/>
          </a:xfrm>
          <a:prstGeom prst="rect">
            <a:avLst/>
          </a:prstGeom>
        </p:spPr>
        <p:txBody>
          <a:bodyPr wrap="square" lIns="0" tIns="19462" rIns="0" bIns="0" rtlCol="0">
            <a:noAutofit/>
          </a:bodyPr>
          <a:lstStyle/>
          <a:p>
            <a:pPr marL="12700">
              <a:lnSpc>
                <a:spcPts val="3065"/>
              </a:lnSpc>
            </a:pPr>
            <a:r>
              <a:rPr sz="2900" spc="-286" dirty="0">
                <a:solidFill>
                  <a:srgbClr val="54A021"/>
                </a:solidFill>
                <a:latin typeface="Arial"/>
                <a:cs typeface="Arial"/>
              </a:rPr>
              <a:t>PROYECTO</a:t>
            </a:r>
            <a:endParaRPr sz="2900">
              <a:latin typeface="Arial"/>
              <a:cs typeface="Arial"/>
            </a:endParaRPr>
          </a:p>
        </p:txBody>
      </p:sp>
      <p:sp>
        <p:nvSpPr>
          <p:cNvPr id="3" name="object 3"/>
          <p:cNvSpPr txBox="1"/>
          <p:nvPr/>
        </p:nvSpPr>
        <p:spPr>
          <a:xfrm>
            <a:off x="5580380" y="3870717"/>
            <a:ext cx="1324765" cy="393700"/>
          </a:xfrm>
          <a:prstGeom prst="rect">
            <a:avLst/>
          </a:prstGeom>
        </p:spPr>
        <p:txBody>
          <a:bodyPr wrap="square" lIns="0" tIns="19462" rIns="0" bIns="0" rtlCol="0">
            <a:noAutofit/>
          </a:bodyPr>
          <a:lstStyle/>
          <a:p>
            <a:pPr marL="12700">
              <a:lnSpc>
                <a:spcPts val="3065"/>
              </a:lnSpc>
            </a:pPr>
            <a:r>
              <a:rPr sz="2900" spc="-219" dirty="0">
                <a:solidFill>
                  <a:srgbClr val="54A021"/>
                </a:solidFill>
                <a:latin typeface="Arial"/>
                <a:cs typeface="Arial"/>
              </a:rPr>
              <a:t>UNIDAD</a:t>
            </a:r>
            <a:endParaRPr sz="2900" dirty="0">
              <a:latin typeface="Arial"/>
              <a:cs typeface="Arial"/>
            </a:endParaRPr>
          </a:p>
        </p:txBody>
      </p:sp>
      <p:sp>
        <p:nvSpPr>
          <p:cNvPr id="2" name="object 2"/>
          <p:cNvSpPr txBox="1"/>
          <p:nvPr/>
        </p:nvSpPr>
        <p:spPr>
          <a:xfrm>
            <a:off x="6979412" y="3870717"/>
            <a:ext cx="230130" cy="393700"/>
          </a:xfrm>
          <a:prstGeom prst="rect">
            <a:avLst/>
          </a:prstGeom>
        </p:spPr>
        <p:txBody>
          <a:bodyPr wrap="square" lIns="0" tIns="19462" rIns="0" bIns="0" rtlCol="0">
            <a:noAutofit/>
          </a:bodyPr>
          <a:lstStyle/>
          <a:p>
            <a:pPr marL="12700">
              <a:lnSpc>
                <a:spcPts val="3065"/>
              </a:lnSpc>
            </a:pPr>
            <a:r>
              <a:rPr lang="es-MX" sz="2900" spc="-435" dirty="0">
                <a:solidFill>
                  <a:srgbClr val="54A021"/>
                </a:solidFill>
                <a:latin typeface="Arial"/>
                <a:cs typeface="Arial"/>
              </a:rPr>
              <a:t>2</a:t>
            </a:r>
            <a:endParaRPr sz="29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3F9A298E-0915-C220-62AE-CAF47DD0C88F}"/>
              </a:ext>
            </a:extLst>
          </p:cNvPr>
          <p:cNvSpPr txBox="1"/>
          <p:nvPr/>
        </p:nvSpPr>
        <p:spPr>
          <a:xfrm>
            <a:off x="457200" y="877314"/>
            <a:ext cx="8839200" cy="2619435"/>
          </a:xfrm>
          <a:prstGeom prst="rect">
            <a:avLst/>
          </a:prstGeom>
          <a:noFill/>
        </p:spPr>
        <p:txBody>
          <a:bodyPr wrap="square">
            <a:spAutoFit/>
          </a:bodyPr>
          <a:lstStyle/>
          <a:p>
            <a:pPr indent="457200">
              <a:lnSpc>
                <a:spcPct val="115000"/>
              </a:lnSpc>
              <a:spcBef>
                <a:spcPts val="1800"/>
              </a:spcBef>
              <a:spcAft>
                <a:spcPts val="600"/>
              </a:spcAft>
            </a:pPr>
            <a:r>
              <a:rPr lang="es-ES" sz="1800" b="1" dirty="0">
                <a:effectLst/>
                <a:latin typeface="Times New Roman" panose="02020603050405020304" pitchFamily="18" charset="0"/>
              </a:rPr>
              <a:t>3.4.3. El Controlador</a:t>
            </a:r>
            <a:endParaRPr lang="es-EC" sz="1800" b="1"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Mediante el señor (</a:t>
            </a:r>
            <a:r>
              <a:rPr lang="es-ES" sz="1800" dirty="0" err="1">
                <a:effectLst/>
                <a:latin typeface="Times New Roman" panose="02020603050405020304" pitchFamily="18" charset="0"/>
                <a:ea typeface="Times New Roman" panose="02020603050405020304" pitchFamily="18" charset="0"/>
              </a:rPr>
              <a:t>Hernandez</a:t>
            </a:r>
            <a:r>
              <a:rPr lang="es-ES" sz="1800" dirty="0">
                <a:effectLst/>
                <a:latin typeface="Times New Roman" panose="02020603050405020304" pitchFamily="18" charset="0"/>
                <a:ea typeface="Times New Roman" panose="02020603050405020304" pitchFamily="18" charset="0"/>
              </a:rPr>
              <a:t>, 2021) la responsabilidad del controlador es extraer, modificar y proporcionar datos al usuario</a:t>
            </a:r>
            <a:r>
              <a:rPr lang="es-EC"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el controlador es el enlace entre y el modelo a través de las funciones </a:t>
            </a:r>
            <a:r>
              <a:rPr lang="es-ES" sz="1800" dirty="0" err="1">
                <a:effectLst/>
                <a:latin typeface="Times New Roman" panose="02020603050405020304" pitchFamily="18" charset="0"/>
                <a:ea typeface="Times New Roman" panose="02020603050405020304" pitchFamily="18" charset="0"/>
              </a:rPr>
              <a:t>getter</a:t>
            </a:r>
            <a:r>
              <a:rPr lang="es-ES" sz="1800" dirty="0">
                <a:effectLst/>
                <a:latin typeface="Times New Roman" panose="02020603050405020304" pitchFamily="18" charset="0"/>
                <a:ea typeface="Times New Roman" panose="02020603050405020304" pitchFamily="18" charset="0"/>
              </a:rPr>
              <a:t> y setter, el controlador extrae datos del modelo e inicializa las vistas si hay alguna actualización desde las vistas, modifica los datos con una función setter. </a:t>
            </a:r>
            <a:endParaRPr lang="es-EC" sz="1800" dirty="0">
              <a:effectLst/>
              <a:latin typeface="Times New Roman" panose="02020603050405020304" pitchFamily="18" charset="0"/>
              <a:ea typeface="Times New Roman" panose="02020603050405020304" pitchFamily="18" charset="0"/>
            </a:endParaRPr>
          </a:p>
        </p:txBody>
      </p:sp>
      <p:pic>
        <p:nvPicPr>
          <p:cNvPr id="6" name="image5.png">
            <a:extLst>
              <a:ext uri="{FF2B5EF4-FFF2-40B4-BE49-F238E27FC236}">
                <a16:creationId xmlns:a16="http://schemas.microsoft.com/office/drawing/2014/main" id="{A7E3CF94-6DAA-F9A4-19D8-39C733621A61}"/>
              </a:ext>
            </a:extLst>
          </p:cNvPr>
          <p:cNvPicPr/>
          <p:nvPr/>
        </p:nvPicPr>
        <p:blipFill>
          <a:blip r:embed="rId3"/>
          <a:srcRect/>
          <a:stretch>
            <a:fillRect/>
          </a:stretch>
        </p:blipFill>
        <p:spPr>
          <a:xfrm>
            <a:off x="2660015" y="3496749"/>
            <a:ext cx="4433570" cy="2920365"/>
          </a:xfrm>
          <a:prstGeom prst="rect">
            <a:avLst/>
          </a:prstGeom>
          <a:ln/>
        </p:spPr>
      </p:pic>
    </p:spTree>
    <p:extLst>
      <p:ext uri="{BB962C8B-B14F-4D97-AF65-F5344CB8AC3E}">
        <p14:creationId xmlns:p14="http://schemas.microsoft.com/office/powerpoint/2010/main" val="302074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AD488E37-9460-9CDC-31D7-A21E4B94F558}"/>
              </a:ext>
            </a:extLst>
          </p:cNvPr>
          <p:cNvSpPr txBox="1"/>
          <p:nvPr/>
        </p:nvSpPr>
        <p:spPr>
          <a:xfrm>
            <a:off x="294679" y="698239"/>
            <a:ext cx="9098786" cy="6015749"/>
          </a:xfrm>
          <a:prstGeom prst="rect">
            <a:avLst/>
          </a:prstGeom>
          <a:noFill/>
        </p:spPr>
        <p:txBody>
          <a:bodyPr wrap="square">
            <a:spAutoFit/>
          </a:bodyPr>
          <a:lstStyle/>
          <a:p>
            <a:pPr indent="457200" algn="just">
              <a:lnSpc>
                <a:spcPct val="115000"/>
              </a:lnSpc>
              <a:spcBef>
                <a:spcPts val="2000"/>
              </a:spcBef>
              <a:spcAft>
                <a:spcPts val="600"/>
              </a:spcAft>
            </a:pPr>
            <a:r>
              <a:rPr lang="es-ES" sz="1800" b="1" kern="0" dirty="0">
                <a:effectLst/>
                <a:latin typeface="Times New Roman" panose="02020603050405020304" pitchFamily="18" charset="0"/>
              </a:rPr>
              <a:t>3.5. Desarrollo</a:t>
            </a:r>
            <a:endParaRPr lang="es-EC" sz="1800" b="1" kern="0" dirty="0">
              <a:effectLst/>
              <a:latin typeface="Times New Roman" panose="02020603050405020304" pitchFamily="18" charset="0"/>
            </a:endParaRPr>
          </a:p>
          <a:p>
            <a:pPr indent="457200" algn="just">
              <a:lnSpc>
                <a:spcPct val="115000"/>
              </a:lnSpc>
              <a:spcBef>
                <a:spcPts val="1800"/>
              </a:spcBef>
              <a:spcAft>
                <a:spcPts val="600"/>
              </a:spcAft>
            </a:pPr>
            <a:r>
              <a:rPr lang="es-ES" sz="1800" b="1" dirty="0">
                <a:effectLst/>
                <a:latin typeface="Times New Roman" panose="02020603050405020304" pitchFamily="18" charset="0"/>
              </a:rPr>
              <a:t>3.5.1. Reglas del Ejercicio</a:t>
            </a:r>
            <a:endParaRPr lang="es-EC" sz="1800" b="1" dirty="0">
              <a:effectLst/>
              <a:latin typeface="Times New Roman" panose="02020603050405020304" pitchFamily="18" charset="0"/>
            </a:endParaRPr>
          </a:p>
          <a:p>
            <a:pPr indent="457200" algn="just">
              <a:lnSpc>
                <a:spcPct val="200000"/>
              </a:lnSpc>
            </a:pPr>
            <a:r>
              <a:rPr lang="es-ES" sz="1800" b="1" dirty="0">
                <a:effectLst/>
                <a:latin typeface="Times New Roman" panose="02020603050405020304" pitchFamily="18" charset="0"/>
                <a:ea typeface="Times New Roman" panose="02020603050405020304" pitchFamily="18" charset="0"/>
              </a:rPr>
              <a:t>Municipalidad </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b="1" dirty="0">
                <a:effectLst/>
                <a:latin typeface="Times New Roman" panose="02020603050405020304" pitchFamily="18" charset="0"/>
                <a:ea typeface="Times New Roman" panose="02020603050405020304" pitchFamily="18" charset="0"/>
              </a:rPr>
              <a:t>Área administrativa: </a:t>
            </a:r>
            <a:r>
              <a:rPr lang="es-ES" sz="1800" dirty="0">
                <a:effectLst/>
                <a:latin typeface="Times New Roman" panose="02020603050405020304" pitchFamily="18" charset="0"/>
                <a:ea typeface="Times New Roman" panose="02020603050405020304" pitchFamily="18" charset="0"/>
              </a:rPr>
              <a:t>El administrativo realiza tareas administrativas y de oficina de acuerdo con los procedimientos establecidos por cada organización. Los administrativos gestionan, organizan, planifican, atienden y realizan tareas administrativas, de soporte y apoyo a la organización</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b="1" dirty="0">
                <a:effectLst/>
                <a:latin typeface="Times New Roman" panose="02020603050405020304" pitchFamily="18" charset="0"/>
                <a:ea typeface="Times New Roman" panose="02020603050405020304" pitchFamily="18" charset="0"/>
              </a:rPr>
              <a:t>Alcaldía: </a:t>
            </a:r>
            <a:r>
              <a:rPr lang="es-ES" sz="1800" dirty="0">
                <a:effectLst/>
                <a:latin typeface="Times New Roman" panose="02020603050405020304" pitchFamily="18" charset="0"/>
                <a:ea typeface="Times New Roman" panose="02020603050405020304" pitchFamily="18" charset="0"/>
              </a:rPr>
              <a:t>El alcalde dirige la administración municipal, puede reorganizar los gastos de los servicios ordinarios del municipio, decide en qué gastar el dinero que sobra para cubrir los gastos ordinarios, propone cambios en la ley local, preside y representa al ayuntamiento</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b="1" dirty="0">
                <a:effectLst/>
                <a:latin typeface="Times New Roman" panose="02020603050405020304" pitchFamily="18" charset="0"/>
                <a:ea typeface="Times New Roman" panose="02020603050405020304" pitchFamily="18" charset="0"/>
              </a:rPr>
              <a:t> </a:t>
            </a:r>
            <a:endParaRPr lang="es-EC"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062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9" name="CuadroTexto 8">
            <a:extLst>
              <a:ext uri="{FF2B5EF4-FFF2-40B4-BE49-F238E27FC236}">
                <a16:creationId xmlns:a16="http://schemas.microsoft.com/office/drawing/2014/main" id="{16A61ACD-DA0B-7842-6903-16D42ED3A5C2}"/>
              </a:ext>
            </a:extLst>
          </p:cNvPr>
          <p:cNvSpPr txBox="1"/>
          <p:nvPr/>
        </p:nvSpPr>
        <p:spPr>
          <a:xfrm>
            <a:off x="838200" y="1752600"/>
            <a:ext cx="8382000" cy="2223942"/>
          </a:xfrm>
          <a:prstGeom prst="rect">
            <a:avLst/>
          </a:prstGeom>
          <a:noFill/>
        </p:spPr>
        <p:txBody>
          <a:bodyPr wrap="square">
            <a:spAutoFit/>
          </a:bodyPr>
          <a:lstStyle/>
          <a:p>
            <a:pPr indent="457200" algn="just">
              <a:lnSpc>
                <a:spcPct val="200000"/>
              </a:lnSpc>
            </a:pPr>
            <a:r>
              <a:rPr lang="es-ES" sz="1800" b="1" dirty="0">
                <a:effectLst/>
                <a:latin typeface="Times New Roman" panose="02020603050405020304" pitchFamily="18" charset="0"/>
                <a:ea typeface="Times New Roman" panose="02020603050405020304" pitchFamily="18" charset="0"/>
              </a:rPr>
              <a:t>Cobranzas: </a:t>
            </a:r>
            <a:r>
              <a:rPr lang="es-ES" sz="1800" dirty="0">
                <a:effectLst/>
                <a:latin typeface="Times New Roman" panose="02020603050405020304" pitchFamily="18" charset="0"/>
                <a:ea typeface="Times New Roman" panose="02020603050405020304" pitchFamily="18" charset="0"/>
              </a:rPr>
              <a:t>Supervisar las cuentas para identificar las deudas pendientes. Investigar datos históricos de cada deuda o factura, localizar y ponerse en contacto con los clientes para preguntarles por los pagos vencidos, Tomar medidas para propiciar el pago oportuno de la deuda, Tramitar los pagos y reembolsos.</a:t>
            </a:r>
            <a:endParaRPr lang="es-EC"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937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5" name="CuadroTexto 4">
            <a:extLst>
              <a:ext uri="{FF2B5EF4-FFF2-40B4-BE49-F238E27FC236}">
                <a16:creationId xmlns:a16="http://schemas.microsoft.com/office/drawing/2014/main" id="{941931C1-71B6-40A1-1924-BB5EE4906A2E}"/>
              </a:ext>
            </a:extLst>
          </p:cNvPr>
          <p:cNvSpPr txBox="1"/>
          <p:nvPr/>
        </p:nvSpPr>
        <p:spPr>
          <a:xfrm>
            <a:off x="32825" y="152400"/>
            <a:ext cx="6098344" cy="1117870"/>
          </a:xfrm>
          <a:prstGeom prst="rect">
            <a:avLst/>
          </a:prstGeom>
          <a:noFill/>
        </p:spPr>
        <p:txBody>
          <a:bodyPr wrap="square">
            <a:spAutoFit/>
          </a:bodyPr>
          <a:lstStyle/>
          <a:p>
            <a:pPr indent="457200">
              <a:lnSpc>
                <a:spcPct val="115000"/>
              </a:lnSpc>
              <a:spcBef>
                <a:spcPts val="2000"/>
              </a:spcBef>
              <a:spcAft>
                <a:spcPts val="600"/>
              </a:spcAft>
            </a:pPr>
            <a:r>
              <a:rPr lang="es-ES" sz="2400" b="1" kern="0" dirty="0">
                <a:effectLst/>
                <a:latin typeface="Times New Roman" panose="02020603050405020304" pitchFamily="18" charset="0"/>
              </a:rPr>
              <a:t>3.6. Anexos.</a:t>
            </a:r>
            <a:endParaRPr lang="es-EC" sz="2400" b="1" kern="0" dirty="0">
              <a:effectLst/>
              <a:latin typeface="Times New Roman" panose="02020603050405020304" pitchFamily="18" charset="0"/>
            </a:endParaRPr>
          </a:p>
          <a:p>
            <a:pPr indent="457200">
              <a:lnSpc>
                <a:spcPct val="115000"/>
              </a:lnSpc>
              <a:spcBef>
                <a:spcPts val="1800"/>
              </a:spcBef>
              <a:spcAft>
                <a:spcPts val="600"/>
              </a:spcAft>
            </a:pPr>
            <a:r>
              <a:rPr lang="es-ES" sz="1800" b="1" dirty="0">
                <a:effectLst/>
                <a:latin typeface="Times New Roman" panose="02020603050405020304" pitchFamily="18" charset="0"/>
              </a:rPr>
              <a:t>3.6.1. </a:t>
            </a:r>
            <a:r>
              <a:rPr lang="es-ES" b="1" dirty="0">
                <a:latin typeface="Times New Roman" panose="02020603050405020304" pitchFamily="18" charset="0"/>
              </a:rPr>
              <a:t>UML</a:t>
            </a:r>
            <a:endParaRPr lang="es-EC" sz="1800" b="1" dirty="0">
              <a:effectLst/>
              <a:latin typeface="Times New Roman" panose="02020603050405020304" pitchFamily="18" charset="0"/>
            </a:endParaRPr>
          </a:p>
        </p:txBody>
      </p:sp>
      <p:pic>
        <p:nvPicPr>
          <p:cNvPr id="7" name="Imagen 6">
            <a:extLst>
              <a:ext uri="{FF2B5EF4-FFF2-40B4-BE49-F238E27FC236}">
                <a16:creationId xmlns:a16="http://schemas.microsoft.com/office/drawing/2014/main" id="{33DCBE61-9A41-CBD4-B720-3E9F95CEA706}"/>
              </a:ext>
            </a:extLst>
          </p:cNvPr>
          <p:cNvPicPr>
            <a:picLocks noChangeAspect="1"/>
          </p:cNvPicPr>
          <p:nvPr/>
        </p:nvPicPr>
        <p:blipFill rotWithShape="1">
          <a:blip r:embed="rId3">
            <a:extLst>
              <a:ext uri="{28A0092B-C50C-407E-A947-70E740481C1C}">
                <a14:useLocalDpi xmlns:a14="http://schemas.microsoft.com/office/drawing/2010/main" val="0"/>
              </a:ext>
            </a:extLst>
          </a:blip>
          <a:srcRect t="3177" b="2634"/>
          <a:stretch/>
        </p:blipFill>
        <p:spPr>
          <a:xfrm>
            <a:off x="2257425" y="175846"/>
            <a:ext cx="7677150" cy="6019800"/>
          </a:xfrm>
          <a:prstGeom prst="rect">
            <a:avLst/>
          </a:prstGeom>
        </p:spPr>
      </p:pic>
    </p:spTree>
    <p:extLst>
      <p:ext uri="{BB962C8B-B14F-4D97-AF65-F5344CB8AC3E}">
        <p14:creationId xmlns:p14="http://schemas.microsoft.com/office/powerpoint/2010/main" val="133641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28037E7A-E7E3-6B2F-8EFB-33D6D657AA54}"/>
              </a:ext>
            </a:extLst>
          </p:cNvPr>
          <p:cNvSpPr txBox="1"/>
          <p:nvPr/>
        </p:nvSpPr>
        <p:spPr>
          <a:xfrm>
            <a:off x="121414" y="876142"/>
            <a:ext cx="9251186" cy="2619435"/>
          </a:xfrm>
          <a:prstGeom prst="rect">
            <a:avLst/>
          </a:prstGeom>
          <a:noFill/>
        </p:spPr>
        <p:txBody>
          <a:bodyPr wrap="square">
            <a:spAutoFit/>
          </a:bodyPr>
          <a:lstStyle/>
          <a:p>
            <a:pPr indent="457200" algn="just">
              <a:lnSpc>
                <a:spcPct val="115000"/>
              </a:lnSpc>
              <a:spcBef>
                <a:spcPts val="1800"/>
              </a:spcBef>
              <a:spcAft>
                <a:spcPts val="600"/>
              </a:spcAft>
            </a:pPr>
            <a:r>
              <a:rPr lang="es-ES" sz="1800" b="1" dirty="0">
                <a:effectLst/>
                <a:latin typeface="Times New Roman" panose="02020603050405020304" pitchFamily="18" charset="0"/>
              </a:rPr>
              <a:t>3.6.2. Diagrama de Caso de Uso</a:t>
            </a:r>
            <a:endParaRPr lang="es-EC" sz="1800" b="1"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Mediante este diagrama de caso uso de la municipalidad daremos a conocer unas áreas que están relacionados que son la alcaldía, administrativos y cobranzas en la cual se va desarrollar ejercicios aplicando herencia, encapsulamiento, constructores, métodos, arreglos en la cual nos ayudará mucho en nuestro ejercicio.  </a:t>
            </a:r>
            <a:endParaRPr lang="es-EC" sz="1800" dirty="0">
              <a:effectLst/>
              <a:latin typeface="Times New Roman" panose="02020603050405020304" pitchFamily="18" charset="0"/>
              <a:ea typeface="Times New Roman" panose="02020603050405020304" pitchFamily="18" charset="0"/>
            </a:endParaRPr>
          </a:p>
        </p:txBody>
      </p:sp>
      <p:pic>
        <p:nvPicPr>
          <p:cNvPr id="6" name="image3.png">
            <a:extLst>
              <a:ext uri="{FF2B5EF4-FFF2-40B4-BE49-F238E27FC236}">
                <a16:creationId xmlns:a16="http://schemas.microsoft.com/office/drawing/2014/main" id="{43D181EC-F354-EA1A-39F6-DBB7E796DB9D}"/>
              </a:ext>
            </a:extLst>
          </p:cNvPr>
          <p:cNvPicPr/>
          <p:nvPr/>
        </p:nvPicPr>
        <p:blipFill>
          <a:blip r:embed="rId3"/>
          <a:srcRect/>
          <a:stretch>
            <a:fillRect/>
          </a:stretch>
        </p:blipFill>
        <p:spPr>
          <a:xfrm>
            <a:off x="4114800" y="2956000"/>
            <a:ext cx="3962400" cy="3735427"/>
          </a:xfrm>
          <a:prstGeom prst="rect">
            <a:avLst/>
          </a:prstGeom>
          <a:ln/>
        </p:spPr>
      </p:pic>
    </p:spTree>
    <p:extLst>
      <p:ext uri="{BB962C8B-B14F-4D97-AF65-F5344CB8AC3E}">
        <p14:creationId xmlns:p14="http://schemas.microsoft.com/office/powerpoint/2010/main" val="380578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10551"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4" name="Rectangle 2">
            <a:extLst>
              <a:ext uri="{FF2B5EF4-FFF2-40B4-BE49-F238E27FC236}">
                <a16:creationId xmlns:a16="http://schemas.microsoft.com/office/drawing/2014/main" id="{2CF7AE36-623B-4589-683D-0AA603902707}"/>
              </a:ext>
            </a:extLst>
          </p:cNvPr>
          <p:cNvSpPr>
            <a:spLocks noChangeArrowheads="1"/>
          </p:cNvSpPr>
          <p:nvPr/>
        </p:nvSpPr>
        <p:spPr bwMode="auto">
          <a:xfrm>
            <a:off x="498095" y="152400"/>
            <a:ext cx="3059492" cy="86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76176"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ES" altLang="es-EC"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3.6.3. Cuadro estadístico</a:t>
            </a:r>
            <a:endParaRPr kumimoji="0" lang="es-EC" altLang="es-EC"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1025" name="image10.png">
            <a:extLst>
              <a:ext uri="{FF2B5EF4-FFF2-40B4-BE49-F238E27FC236}">
                <a16:creationId xmlns:a16="http://schemas.microsoft.com/office/drawing/2014/main" id="{28765CA6-CC00-DB8A-1639-A492D50F4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77028"/>
            <a:ext cx="9526869" cy="4294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64CF816-9383-23CB-B44F-3F3C550841C8}"/>
              </a:ext>
            </a:extLst>
          </p:cNvPr>
          <p:cNvSpPr>
            <a:spLocks noChangeArrowheads="1"/>
          </p:cNvSpPr>
          <p:nvPr/>
        </p:nvSpPr>
        <p:spPr bwMode="auto">
          <a:xfrm>
            <a:off x="609600" y="4333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Tree>
    <p:extLst>
      <p:ext uri="{BB962C8B-B14F-4D97-AF65-F5344CB8AC3E}">
        <p14:creationId xmlns:p14="http://schemas.microsoft.com/office/powerpoint/2010/main" val="377552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5" name="CuadroTexto 4">
            <a:extLst>
              <a:ext uri="{FF2B5EF4-FFF2-40B4-BE49-F238E27FC236}">
                <a16:creationId xmlns:a16="http://schemas.microsoft.com/office/drawing/2014/main" id="{EE893FC3-8B70-F89F-F909-F9A21C88EBB5}"/>
              </a:ext>
            </a:extLst>
          </p:cNvPr>
          <p:cNvSpPr txBox="1"/>
          <p:nvPr/>
        </p:nvSpPr>
        <p:spPr>
          <a:xfrm>
            <a:off x="838200" y="812065"/>
            <a:ext cx="8839200" cy="5233869"/>
          </a:xfrm>
          <a:prstGeom prst="rect">
            <a:avLst/>
          </a:prstGeom>
          <a:noFill/>
        </p:spPr>
        <p:txBody>
          <a:bodyPr wrap="square">
            <a:spAutoFit/>
          </a:bodyPr>
          <a:lstStyle/>
          <a:p>
            <a:pPr marL="342900" lvl="0" indent="-342900">
              <a:lnSpc>
                <a:spcPct val="115000"/>
              </a:lnSpc>
              <a:spcBef>
                <a:spcPts val="2000"/>
              </a:spcBef>
              <a:spcAft>
                <a:spcPts val="600"/>
              </a:spcAft>
              <a:buFont typeface="+mj-lt"/>
              <a:buAutoNum type="arabicPeriod"/>
            </a:pPr>
            <a:r>
              <a:rPr lang="es-ES" sz="1800" b="1" kern="0" dirty="0">
                <a:effectLst/>
                <a:latin typeface="Times New Roman" panose="02020603050405020304" pitchFamily="18" charset="0"/>
              </a:rPr>
              <a:t>Conclusiones</a:t>
            </a:r>
            <a:endParaRPr lang="es-EC" sz="1800" b="1" kern="0" dirty="0">
              <a:effectLst/>
              <a:latin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 El desarrollo del programa básico en Java se realizó con éxito, además nos permitió familiarizarnos aún más con los conceptos fundamentales de la programación orientada a objetos</a:t>
            </a:r>
            <a:endParaRPr lang="es-EC"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La utilización de diagramas UML fue de gran ayuda para comprender y visualizar la estructura del programa. Así como la implementación de buenas prácticas de programación, como el código limpio, nos ayudó a mejorar la legibilidad y mantenibilidad de nuestro programa </a:t>
            </a:r>
            <a:endParaRPr lang="es-EC" sz="1800" u="none" strike="noStrike"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2000"/>
              </a:spcBef>
              <a:spcAft>
                <a:spcPts val="600"/>
              </a:spcAft>
              <a:buFont typeface="+mj-lt"/>
              <a:buAutoNum type="arabicPeriod"/>
            </a:pPr>
            <a:r>
              <a:rPr lang="es-ES" sz="1800" u="none" strike="noStrike" dirty="0">
                <a:effectLst/>
                <a:latin typeface="Times New Roman" panose="02020603050405020304" pitchFamily="18" charset="0"/>
                <a:ea typeface="Times New Roman" panose="02020603050405020304" pitchFamily="18" charset="0"/>
              </a:rPr>
              <a:t>como de su funcionamiento general, facilitará la comprensión del propio código en el futuro.</a:t>
            </a:r>
            <a:endParaRPr lang="es-EC" sz="180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930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5" name="CuadroTexto 4">
            <a:extLst>
              <a:ext uri="{FF2B5EF4-FFF2-40B4-BE49-F238E27FC236}">
                <a16:creationId xmlns:a16="http://schemas.microsoft.com/office/drawing/2014/main" id="{CFF267F5-E9B6-FA50-255C-5F6108574592}"/>
              </a:ext>
            </a:extLst>
          </p:cNvPr>
          <p:cNvSpPr txBox="1"/>
          <p:nvPr/>
        </p:nvSpPr>
        <p:spPr>
          <a:xfrm>
            <a:off x="990600" y="1562623"/>
            <a:ext cx="8458200" cy="3732753"/>
          </a:xfrm>
          <a:prstGeom prst="rect">
            <a:avLst/>
          </a:prstGeom>
          <a:noFill/>
        </p:spPr>
        <p:txBody>
          <a:bodyPr wrap="square">
            <a:spAutoFit/>
          </a:bodyPr>
          <a:lstStyle/>
          <a:p>
            <a:pPr marL="342900" lvl="0" indent="-342900">
              <a:lnSpc>
                <a:spcPct val="115000"/>
              </a:lnSpc>
              <a:spcBef>
                <a:spcPts val="2000"/>
              </a:spcBef>
              <a:spcAft>
                <a:spcPts val="600"/>
              </a:spcAft>
              <a:buFont typeface="+mj-lt"/>
              <a:buAutoNum type="arabicPeriod"/>
            </a:pPr>
            <a:r>
              <a:rPr lang="es-ES" sz="1800" b="1" kern="0" dirty="0">
                <a:effectLst/>
                <a:latin typeface="Times New Roman" panose="02020603050405020304" pitchFamily="18" charset="0"/>
              </a:rPr>
              <a:t>Recomendaciones</a:t>
            </a:r>
            <a:endParaRPr lang="es-EC" sz="1800" b="1" kern="0" dirty="0">
              <a:effectLst/>
              <a:latin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Continuar explorando y profundizando en los conceptos y temas de programación orientada a objetos más allá de los requeridos para este proyecto. Esto permitirá seguir fortaleciendo las habilidades y comprensión, lo que se reflejará en proyectos futuros.</a:t>
            </a:r>
            <a:endParaRPr lang="es-EC"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Mantener la práctica de documentar el código de manera clara y concisa. Establecer el hábito de incluir comentarios y explicaciones detalladas de las partes clave del código, así </a:t>
            </a:r>
            <a:endParaRPr lang="es-EC" dirty="0"/>
          </a:p>
        </p:txBody>
      </p:sp>
    </p:spTree>
    <p:extLst>
      <p:ext uri="{BB962C8B-B14F-4D97-AF65-F5344CB8AC3E}">
        <p14:creationId xmlns:p14="http://schemas.microsoft.com/office/powerpoint/2010/main" val="14752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5" name="CuadroTexto 4">
            <a:extLst>
              <a:ext uri="{FF2B5EF4-FFF2-40B4-BE49-F238E27FC236}">
                <a16:creationId xmlns:a16="http://schemas.microsoft.com/office/drawing/2014/main" id="{2CD1C620-1056-74FA-9209-CDB7E9D9BD9F}"/>
              </a:ext>
            </a:extLst>
          </p:cNvPr>
          <p:cNvSpPr txBox="1"/>
          <p:nvPr/>
        </p:nvSpPr>
        <p:spPr>
          <a:xfrm>
            <a:off x="762000" y="228600"/>
            <a:ext cx="8458200" cy="6530249"/>
          </a:xfrm>
          <a:prstGeom prst="rect">
            <a:avLst/>
          </a:prstGeom>
          <a:noFill/>
        </p:spPr>
        <p:txBody>
          <a:bodyPr wrap="square">
            <a:spAutoFit/>
          </a:bodyPr>
          <a:lstStyle/>
          <a:p>
            <a:pPr marL="342900" lvl="0" indent="-342900">
              <a:lnSpc>
                <a:spcPct val="115000"/>
              </a:lnSpc>
              <a:spcBef>
                <a:spcPts val="2000"/>
              </a:spcBef>
              <a:spcAft>
                <a:spcPts val="600"/>
              </a:spcAft>
              <a:buFont typeface="+mj-lt"/>
              <a:buAutoNum type="arabicPeriod"/>
            </a:pPr>
            <a:r>
              <a:rPr lang="es-ES" b="1" kern="0" dirty="0">
                <a:effectLst/>
                <a:latin typeface="Times New Roman" panose="02020603050405020304" pitchFamily="18" charset="0"/>
              </a:rPr>
              <a:t>Bibliografía  </a:t>
            </a:r>
            <a:endParaRPr lang="es-EC" b="1" kern="0" dirty="0">
              <a:effectLst/>
              <a:latin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Cabrera, I. (2022, </a:t>
            </a:r>
            <a:r>
              <a:rPr lang="es-ES" sz="1100" dirty="0" err="1">
                <a:effectLst/>
                <a:latin typeface="Times New Roman" panose="02020603050405020304" pitchFamily="18" charset="0"/>
                <a:ea typeface="Times New Roman" panose="02020603050405020304" pitchFamily="18" charset="0"/>
              </a:rPr>
              <a:t>January</a:t>
            </a:r>
            <a:r>
              <a:rPr lang="es-ES" sz="1100" dirty="0">
                <a:effectLst/>
                <a:latin typeface="Times New Roman" panose="02020603050405020304" pitchFamily="18" charset="0"/>
                <a:ea typeface="Times New Roman" panose="02020603050405020304" pitchFamily="18" charset="0"/>
              </a:rPr>
              <a:t> 12). </a:t>
            </a:r>
            <a:r>
              <a:rPr lang="es-ES" sz="1100" i="1" dirty="0">
                <a:effectLst/>
                <a:latin typeface="Times New Roman" panose="02020603050405020304" pitchFamily="18" charset="0"/>
                <a:ea typeface="Times New Roman" panose="02020603050405020304" pitchFamily="18" charset="0"/>
              </a:rPr>
              <a:t>Todo lo que necesitas saber sobre el diagrama de caso de uso</a:t>
            </a:r>
            <a:r>
              <a:rPr lang="es-E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Venngage</a:t>
            </a:r>
            <a:r>
              <a:rPr lang="en-US" sz="1100" dirty="0">
                <a:effectLst/>
                <a:latin typeface="Times New Roman" panose="02020603050405020304" pitchFamily="18" charset="0"/>
                <a:ea typeface="Times New Roman" panose="02020603050405020304" pitchFamily="18" charset="0"/>
              </a:rPr>
              <a:t>. Retrieved May 30, 2023, from https://es.venngage.com/blog/diagrama-de-caso-de-uso/</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Lara, D. (2015, </a:t>
            </a:r>
            <a:r>
              <a:rPr lang="es-ES" sz="1100" dirty="0" err="1">
                <a:effectLst/>
                <a:latin typeface="Times New Roman" panose="02020603050405020304" pitchFamily="18" charset="0"/>
                <a:ea typeface="Times New Roman" panose="02020603050405020304" pitchFamily="18" charset="0"/>
              </a:rPr>
              <a:t>July</a:t>
            </a:r>
            <a:r>
              <a:rPr lang="es-ES" sz="1100" dirty="0">
                <a:effectLst/>
                <a:latin typeface="Times New Roman" panose="02020603050405020304" pitchFamily="18" charset="0"/>
                <a:ea typeface="Times New Roman" panose="02020603050405020304" pitchFamily="18" charset="0"/>
              </a:rPr>
              <a:t> 7). </a:t>
            </a:r>
            <a:r>
              <a:rPr lang="es-ES" sz="1100" i="1" dirty="0">
                <a:effectLst/>
                <a:latin typeface="Times New Roman" panose="02020603050405020304" pitchFamily="18" charset="0"/>
                <a:ea typeface="Times New Roman" panose="02020603050405020304" pitchFamily="18" charset="0"/>
              </a:rPr>
              <a:t>Encapsulamiento en la programación orientada a objetos</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Styde.net. Retrieved May 30, 2023, from https://styde.net/encapsulamiento-en-la-programacion-orientada-a-objetos/</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err="1">
                <a:effectLst/>
                <a:latin typeface="Times New Roman" panose="02020603050405020304" pitchFamily="18" charset="0"/>
                <a:ea typeface="Times New Roman" panose="02020603050405020304" pitchFamily="18" charset="0"/>
              </a:rPr>
              <a:t>Mancuzo</a:t>
            </a:r>
            <a:r>
              <a:rPr lang="es-ES" sz="1100" dirty="0">
                <a:effectLst/>
                <a:latin typeface="Times New Roman" panose="02020603050405020304" pitchFamily="18" charset="0"/>
                <a:ea typeface="Times New Roman" panose="02020603050405020304" pitchFamily="18" charset="0"/>
              </a:rPr>
              <a:t>, G. (2021, June 24). </a:t>
            </a:r>
            <a:r>
              <a:rPr lang="es-ES" sz="1100" i="1" dirty="0">
                <a:effectLst/>
                <a:latin typeface="Times New Roman" panose="02020603050405020304" pitchFamily="18" charset="0"/>
                <a:ea typeface="Times New Roman" panose="02020603050405020304" pitchFamily="18" charset="0"/>
              </a:rPr>
              <a:t>Qué son los Diagramas de UML? </a:t>
            </a:r>
            <a:r>
              <a:rPr lang="en-US" sz="1100" i="1" dirty="0">
                <a:effectLst/>
                <a:latin typeface="Times New Roman" panose="02020603050405020304" pitchFamily="18" charset="0"/>
                <a:ea typeface="Times New Roman" panose="02020603050405020304" pitchFamily="18" charset="0"/>
              </a:rPr>
              <a:t>+ </a:t>
            </a:r>
            <a:r>
              <a:rPr lang="en-US" sz="1100" i="1" dirty="0" err="1">
                <a:effectLst/>
                <a:latin typeface="Times New Roman" panose="02020603050405020304" pitchFamily="18" charset="0"/>
                <a:ea typeface="Times New Roman" panose="02020603050405020304" pitchFamily="18" charset="0"/>
              </a:rPr>
              <a:t>Tipos</a:t>
            </a:r>
            <a:r>
              <a:rPr lang="en-US" sz="1100" i="1" dirty="0">
                <a:effectLst/>
                <a:latin typeface="Times New Roman" panose="02020603050405020304" pitchFamily="18" charset="0"/>
                <a:ea typeface="Times New Roman" panose="02020603050405020304" pitchFamily="18" charset="0"/>
              </a:rPr>
              <a:t> + </a:t>
            </a:r>
            <a:r>
              <a:rPr lang="en-US" sz="1100" i="1" dirty="0" err="1">
                <a:effectLst/>
                <a:latin typeface="Times New Roman" panose="02020603050405020304" pitchFamily="18" charset="0"/>
                <a:ea typeface="Times New Roman" panose="02020603050405020304" pitchFamily="18" charset="0"/>
              </a:rPr>
              <a:t>Importancia</a:t>
            </a:r>
            <a:r>
              <a:rPr lang="en-US" sz="1100" dirty="0">
                <a:effectLst/>
                <a:latin typeface="Times New Roman" panose="02020603050405020304" pitchFamily="18" charset="0"/>
                <a:ea typeface="Times New Roman" panose="02020603050405020304" pitchFamily="18" charset="0"/>
              </a:rPr>
              <a:t>. Blog – </a:t>
            </a:r>
            <a:r>
              <a:rPr lang="en-US" sz="1100" dirty="0" err="1">
                <a:effectLst/>
                <a:latin typeface="Times New Roman" panose="02020603050405020304" pitchFamily="18" charset="0"/>
                <a:ea typeface="Times New Roman" panose="02020603050405020304" pitchFamily="18" charset="0"/>
              </a:rPr>
              <a:t>ComparaSoftware</a:t>
            </a:r>
            <a:r>
              <a:rPr lang="en-US" sz="1100" dirty="0">
                <a:effectLst/>
                <a:latin typeface="Times New Roman" panose="02020603050405020304" pitchFamily="18" charset="0"/>
                <a:ea typeface="Times New Roman" panose="02020603050405020304" pitchFamily="18" charset="0"/>
              </a:rPr>
              <a:t>. Retrieved May 30, 2023, from https://blog.comparasoftware.com/diagramas-de-uml-que-significa-esta-metodologia/</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Martínez, M. (2020, </a:t>
            </a:r>
            <a:r>
              <a:rPr lang="es-ES" sz="1100" dirty="0" err="1">
                <a:effectLst/>
                <a:latin typeface="Times New Roman" panose="02020603050405020304" pitchFamily="18" charset="0"/>
                <a:ea typeface="Times New Roman" panose="02020603050405020304" pitchFamily="18" charset="0"/>
              </a:rPr>
              <a:t>November</a:t>
            </a:r>
            <a:r>
              <a:rPr lang="es-ES" sz="1100" dirty="0">
                <a:effectLst/>
                <a:latin typeface="Times New Roman" panose="02020603050405020304" pitchFamily="18" charset="0"/>
                <a:ea typeface="Times New Roman" panose="02020603050405020304" pitchFamily="18" charset="0"/>
              </a:rPr>
              <a:t> 2). </a:t>
            </a:r>
            <a:r>
              <a:rPr lang="es-ES" sz="1100" i="1" dirty="0">
                <a:effectLst/>
                <a:latin typeface="Times New Roman" panose="02020603050405020304" pitchFamily="18" charset="0"/>
                <a:ea typeface="Times New Roman" panose="02020603050405020304" pitchFamily="18" charset="0"/>
              </a:rPr>
              <a:t>¿Qué es la Programación Orientada a Objetos?</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Profile. Retrieved May 30, 2023, from https://profile.es/blog/que-es-la-programacion-orientada-a-objetos/</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Paredes, B. (2022, </a:t>
            </a:r>
            <a:r>
              <a:rPr lang="es-ES" sz="1100" dirty="0" err="1">
                <a:effectLst/>
                <a:latin typeface="Times New Roman" panose="02020603050405020304" pitchFamily="18" charset="0"/>
                <a:ea typeface="Times New Roman" panose="02020603050405020304" pitchFamily="18" charset="0"/>
              </a:rPr>
              <a:t>January</a:t>
            </a:r>
            <a:r>
              <a:rPr lang="es-ES" sz="1100" dirty="0">
                <a:effectLst/>
                <a:latin typeface="Times New Roman" panose="02020603050405020304" pitchFamily="18" charset="0"/>
                <a:ea typeface="Times New Roman" panose="02020603050405020304" pitchFamily="18" charset="0"/>
              </a:rPr>
              <a:t> 26). </a:t>
            </a:r>
            <a:r>
              <a:rPr lang="es-ES" sz="1100" i="1" dirty="0">
                <a:effectLst/>
                <a:latin typeface="Times New Roman" panose="02020603050405020304" pitchFamily="18" charset="0"/>
                <a:ea typeface="Times New Roman" panose="02020603050405020304" pitchFamily="18" charset="0"/>
              </a:rPr>
              <a:t>¿Qué es código limpio?</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LinkedIn. Retrieved May 30, 2023, from </a:t>
            </a:r>
            <a:r>
              <a:rPr lang="en-US" sz="1100" dirty="0">
                <a:solidFill>
                  <a:srgbClr val="1155CC"/>
                </a:solidFill>
                <a:effectLst/>
                <a:latin typeface="Times New Roman" panose="02020603050405020304" pitchFamily="18" charset="0"/>
                <a:ea typeface="Times New Roman" panose="02020603050405020304" pitchFamily="18" charset="0"/>
                <a:hlinkClick r:id="rId3"/>
              </a:rPr>
              <a:t>https://es.linkedin.com/pulse/qu%C3%A9-es-c%C3%B3digo-limpio-b-parde</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err="1">
                <a:effectLst/>
                <a:latin typeface="Times New Roman" panose="02020603050405020304" pitchFamily="18" charset="0"/>
                <a:ea typeface="Times New Roman" panose="02020603050405020304" pitchFamily="18" charset="0"/>
              </a:rPr>
              <a:t>Burbeck</a:t>
            </a:r>
            <a:r>
              <a:rPr lang="es-ES" sz="1100" dirty="0">
                <a:effectLst/>
                <a:latin typeface="Times New Roman" panose="02020603050405020304" pitchFamily="18" charset="0"/>
                <a:ea typeface="Times New Roman" panose="02020603050405020304" pitchFamily="18" charset="0"/>
              </a:rPr>
              <a:t>, S. (2023, </a:t>
            </a:r>
            <a:r>
              <a:rPr lang="es-ES" sz="1100" dirty="0" err="1">
                <a:effectLst/>
                <a:latin typeface="Times New Roman" panose="02020603050405020304" pitchFamily="18" charset="0"/>
                <a:ea typeface="Times New Roman" panose="02020603050405020304" pitchFamily="18" charset="0"/>
              </a:rPr>
              <a:t>January</a:t>
            </a:r>
            <a:r>
              <a:rPr lang="es-ES" sz="1100" dirty="0">
                <a:effectLst/>
                <a:latin typeface="Times New Roman" panose="02020603050405020304" pitchFamily="18" charset="0"/>
                <a:ea typeface="Times New Roman" panose="02020603050405020304" pitchFamily="18" charset="0"/>
              </a:rPr>
              <a:t> 6). </a:t>
            </a:r>
            <a:r>
              <a:rPr lang="es-ES" sz="1100" i="1" dirty="0">
                <a:effectLst/>
                <a:latin typeface="Times New Roman" panose="02020603050405020304" pitchFamily="18" charset="0"/>
                <a:ea typeface="Times New Roman" panose="02020603050405020304" pitchFamily="18" charset="0"/>
              </a:rPr>
              <a:t>Programación de Aplicaciones</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Model-View-Controller. Retrieved June 24, 2023, from http://st-www.cs.uiuc.edu/users/smarch/st-docs/mvc.html.</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Diácono, J. (2023, </a:t>
            </a:r>
            <a:r>
              <a:rPr lang="es-ES" sz="1100" dirty="0" err="1">
                <a:effectLst/>
                <a:latin typeface="Times New Roman" panose="02020603050405020304" pitchFamily="18" charset="0"/>
                <a:ea typeface="Times New Roman" panose="02020603050405020304" pitchFamily="18" charset="0"/>
              </a:rPr>
              <a:t>January</a:t>
            </a:r>
            <a:r>
              <a:rPr lang="es-ES" sz="1100" dirty="0">
                <a:effectLst/>
                <a:latin typeface="Times New Roman" panose="02020603050405020304" pitchFamily="18" charset="0"/>
                <a:ea typeface="Times New Roman" panose="02020603050405020304" pitchFamily="18" charset="0"/>
              </a:rPr>
              <a:t> 6). </a:t>
            </a:r>
            <a:r>
              <a:rPr lang="es-ES" sz="1100" i="1" dirty="0">
                <a:effectLst/>
                <a:latin typeface="Times New Roman" panose="02020603050405020304" pitchFamily="18" charset="0"/>
                <a:ea typeface="Times New Roman" panose="02020603050405020304" pitchFamily="18" charset="0"/>
              </a:rPr>
              <a:t>Arquitectura Modelo-Vista-Controlador (MVC)</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Retrieved June 24, 2023, from http://www.jdl.co.uk/briefings/mvc.pdf</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err="1">
                <a:effectLst/>
                <a:latin typeface="Times New Roman" panose="02020603050405020304" pitchFamily="18" charset="0"/>
                <a:ea typeface="Times New Roman" panose="02020603050405020304" pitchFamily="18" charset="0"/>
              </a:rPr>
              <a:t>Hernandez</a:t>
            </a:r>
            <a:r>
              <a:rPr lang="es-ES" sz="1100" dirty="0">
                <a:effectLst/>
                <a:latin typeface="Times New Roman" panose="02020603050405020304" pitchFamily="18" charset="0"/>
                <a:ea typeface="Times New Roman" panose="02020603050405020304" pitchFamily="18" charset="0"/>
              </a:rPr>
              <a:t>, R. D. (2021, June 28). </a:t>
            </a:r>
            <a:r>
              <a:rPr lang="es-ES" sz="1100" i="1" dirty="0">
                <a:effectLst/>
                <a:latin typeface="Times New Roman" panose="02020603050405020304" pitchFamily="18" charset="0"/>
                <a:ea typeface="Times New Roman" panose="02020603050405020304" pitchFamily="18" charset="0"/>
              </a:rPr>
              <a:t>El patrón modelo-vista-controlador: Arquitectura y </a:t>
            </a:r>
            <a:r>
              <a:rPr lang="es-ES" sz="1100" i="1" dirty="0" err="1">
                <a:effectLst/>
                <a:latin typeface="Times New Roman" panose="02020603050405020304" pitchFamily="18" charset="0"/>
                <a:ea typeface="Times New Roman" panose="02020603050405020304" pitchFamily="18" charset="0"/>
              </a:rPr>
              <a:t>frameworks</a:t>
            </a:r>
            <a:r>
              <a:rPr lang="es-ES" sz="1100" i="1" dirty="0">
                <a:effectLst/>
                <a:latin typeface="Times New Roman" panose="02020603050405020304" pitchFamily="18" charset="0"/>
                <a:ea typeface="Times New Roman" panose="02020603050405020304" pitchFamily="18" charset="0"/>
              </a:rPr>
              <a:t> explicados</a:t>
            </a:r>
            <a:r>
              <a:rPr lang="es-ES" sz="1100" dirty="0">
                <a:effectLst/>
                <a:latin typeface="Times New Roman" panose="02020603050405020304" pitchFamily="18" charset="0"/>
                <a:ea typeface="Times New Roman" panose="02020603050405020304" pitchFamily="18" charset="0"/>
              </a:rPr>
              <a:t>. </a:t>
            </a:r>
            <a:r>
              <a:rPr lang="es-ES" sz="1100" dirty="0" err="1">
                <a:effectLst/>
                <a:latin typeface="Times New Roman" panose="02020603050405020304" pitchFamily="18" charset="0"/>
                <a:ea typeface="Times New Roman" panose="02020603050405020304" pitchFamily="18" charset="0"/>
              </a:rPr>
              <a:t>freeCodeCamp</a:t>
            </a:r>
            <a:r>
              <a:rPr lang="es-ES" sz="110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Retrieved June 24, 2023, from https://www.freecodecamp.org/espanol/news/el-modelo-de-arquitectura-view-controller-pattern/</a:t>
            </a:r>
            <a:endParaRPr lang="es-EC" sz="1100" dirty="0">
              <a:effectLst/>
              <a:latin typeface="Times New Roman" panose="02020603050405020304" pitchFamily="18" charset="0"/>
              <a:ea typeface="Times New Roman" panose="02020603050405020304" pitchFamily="18" charset="0"/>
            </a:endParaRPr>
          </a:p>
          <a:p>
            <a:pPr marL="457200" indent="-457200">
              <a:lnSpc>
                <a:spcPct val="200000"/>
              </a:lnSpc>
            </a:pPr>
            <a:r>
              <a:rPr lang="es-ES" sz="1100" dirty="0">
                <a:effectLst/>
                <a:latin typeface="Times New Roman" panose="02020603050405020304" pitchFamily="18" charset="0"/>
                <a:ea typeface="Times New Roman" panose="02020603050405020304" pitchFamily="18" charset="0"/>
              </a:rPr>
              <a:t>Pantoja, B. (2004). </a:t>
            </a:r>
            <a:r>
              <a:rPr lang="es-ES" sz="1100" i="1" dirty="0">
                <a:effectLst/>
                <a:latin typeface="Times New Roman" panose="02020603050405020304" pitchFamily="18" charset="0"/>
                <a:ea typeface="Times New Roman" panose="02020603050405020304" pitchFamily="18" charset="0"/>
              </a:rPr>
              <a:t>El patrón de diseño Modelo-Vista-Controlador (MVC) y su implementación en Java Swing</a:t>
            </a:r>
            <a:r>
              <a:rPr lang="es-E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SciELO</a:t>
            </a:r>
            <a:r>
              <a:rPr lang="en-US" sz="1100" dirty="0">
                <a:effectLst/>
                <a:latin typeface="Times New Roman" panose="02020603050405020304" pitchFamily="18" charset="0"/>
                <a:ea typeface="Times New Roman" panose="02020603050405020304" pitchFamily="18" charset="0"/>
              </a:rPr>
              <a:t> Bolivia. Retrieved June 24, 2023, from http://www.scielo.org.bo/scielo.php?pid=S1683-07892004000100005&amp;script=sci_arttext</a:t>
            </a:r>
            <a:endParaRPr lang="es-EC"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694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400" y="-18757"/>
            <a:ext cx="12192000" cy="685800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0" y="152400"/>
            <a:ext cx="11887200" cy="6096000"/>
          </a:xfrm>
          <a:prstGeom prst="rect">
            <a:avLst/>
          </a:prstGeom>
        </p:spPr>
        <p:txBody>
          <a:bodyPr wrap="square" lIns="0" tIns="16192" rIns="0" bIns="0" rtlCol="0">
            <a:noAutofit/>
          </a:bodyPr>
          <a:lstStyle/>
          <a:p>
            <a:pPr marL="335788" marR="24539">
              <a:lnSpc>
                <a:spcPts val="2550"/>
              </a:lnSpc>
            </a:pPr>
            <a:r>
              <a:rPr sz="2400" b="1" spc="30" dirty="0">
                <a:solidFill>
                  <a:srgbClr val="040404"/>
                </a:solidFill>
                <a:latin typeface="Times New Roman"/>
                <a:cs typeface="Times New Roman"/>
              </a:rPr>
              <a:t>Introducción</a:t>
            </a:r>
            <a:endParaRPr sz="2400" dirty="0">
              <a:latin typeface="Times New Roman"/>
              <a:cs typeface="Times New Roman"/>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En este informe, se presentará un programa desarrollado en el lenguaje de programación Java que integra todos los temas aprendidos en relación a la POO como clases, objetos, herencia, polimorfismo, encapsulación y abstracción.. Además, se incluirán los correspondientes diagramas UML, que proporcionarán una representación visual del diseño y la estructura del programa.</a:t>
            </a:r>
            <a:endParaRPr lang="es-EC" sz="15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Además se realizó una breve consulta de los temas tratados que nos ayuda a realizar nuestro proyecto de  programación Orientado a Objetos como:</a:t>
            </a:r>
            <a:endParaRPr lang="es-EC" sz="15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Diagramas UML es un lenguaje de modelado visual general, semántica y sintácticamente rico para la arquitectura, el diseño y la utilización de la composición y la conducta de los sistemas de programa complicados. </a:t>
            </a:r>
            <a:endParaRPr lang="es-EC" sz="15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Encapsulamiento es el proceso de guardar en una misma parte los recursos de una abstracción que componen su composición y comportamiento; se usa para dividir la interfaz contractual de una abstracción de su utilización. </a:t>
            </a:r>
            <a:endParaRPr lang="es-EC" sz="15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Los Constructores son un factor de clase cuyo identificador corresponde a la clase en cuestión y cuyo objetivo es llevar a cabo y mantener el control de cómo se inicializan las instancias de una clase dada, debido a que Java no posibilita que las cambiantes integrante de novedosas instancias permanezcan inicializadas. </a:t>
            </a:r>
            <a:endParaRPr lang="es-EC" sz="15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500" dirty="0">
                <a:effectLst/>
                <a:latin typeface="Times New Roman" panose="02020603050405020304" pitchFamily="18" charset="0"/>
                <a:ea typeface="Times New Roman" panose="02020603050405020304" pitchFamily="18" charset="0"/>
              </a:rPr>
              <a:t>Métodos.- Un método Java es una pieza de código que hace una labor relacionada con un objeto, un procedimiento es prácticamente una funcionalidad que forma parte de un objeto o una clase. Código Limpio.- El código limpio es un grupo de principios que ayudan a producir un código intuitivo y de forma fácil modificable. </a:t>
            </a:r>
            <a:endParaRPr lang="es-EC" sz="1500" dirty="0">
              <a:effectLst/>
              <a:latin typeface="Times New Roman" panose="02020603050405020304" pitchFamily="18" charset="0"/>
              <a:ea typeface="Times New Roman" panose="02020603050405020304" pitchFamily="18" charset="0"/>
            </a:endParaRPr>
          </a:p>
          <a:p>
            <a:pPr marL="18796" marR="24539">
              <a:lnSpc>
                <a:spcPct val="95825"/>
              </a:lnSpc>
              <a:spcBef>
                <a:spcPts val="541"/>
              </a:spcBef>
            </a:pPr>
            <a:endParaRPr sz="17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0" y="-37514"/>
            <a:ext cx="12192000" cy="6858000"/>
          </a:xfrm>
          <a:prstGeom prst="rect">
            <a:avLst/>
          </a:prstGeom>
          <a:blipFill>
            <a:blip r:embed="rId2" cstate="print"/>
            <a:stretch>
              <a:fillRect/>
            </a:stretch>
          </a:blipFill>
        </p:spPr>
        <p:txBody>
          <a:bodyPr wrap="square" lIns="0" tIns="0" rIns="0" bIns="0" rtlCol="0">
            <a:noAutofit/>
          </a:bodyPr>
          <a:lstStyle/>
          <a:p>
            <a:endParaRPr lang="es-EC" dirty="0"/>
          </a:p>
        </p:txBody>
      </p:sp>
      <p:sp>
        <p:nvSpPr>
          <p:cNvPr id="6" name="object 6"/>
          <p:cNvSpPr txBox="1"/>
          <p:nvPr/>
        </p:nvSpPr>
        <p:spPr>
          <a:xfrm>
            <a:off x="1075435" y="3393895"/>
            <a:ext cx="188277" cy="254000"/>
          </a:xfrm>
          <a:prstGeom prst="rect">
            <a:avLst/>
          </a:prstGeom>
        </p:spPr>
        <p:txBody>
          <a:bodyPr wrap="square" lIns="0" tIns="12319" rIns="0" bIns="0" rtlCol="0">
            <a:noAutofit/>
          </a:bodyPr>
          <a:lstStyle/>
          <a:p>
            <a:pPr marL="12700">
              <a:lnSpc>
                <a:spcPts val="1939"/>
              </a:lnSpc>
            </a:pPr>
            <a:r>
              <a:rPr sz="1800" spc="-169" dirty="0">
                <a:solidFill>
                  <a:srgbClr val="121212"/>
                </a:solidFill>
                <a:latin typeface="Times New Roman"/>
                <a:cs typeface="Times New Roman"/>
              </a:rPr>
              <a:t>.</a:t>
            </a:r>
            <a:endParaRPr sz="1800" dirty="0">
              <a:latin typeface="Times New Roman"/>
              <a:cs typeface="Times New Roman"/>
            </a:endParaRPr>
          </a:p>
        </p:txBody>
      </p:sp>
      <p:sp>
        <p:nvSpPr>
          <p:cNvPr id="4" name="object 4"/>
          <p:cNvSpPr txBox="1"/>
          <p:nvPr/>
        </p:nvSpPr>
        <p:spPr>
          <a:xfrm>
            <a:off x="1054099" y="3939487"/>
            <a:ext cx="209613" cy="254000"/>
          </a:xfrm>
          <a:prstGeom prst="rect">
            <a:avLst/>
          </a:prstGeom>
        </p:spPr>
        <p:txBody>
          <a:bodyPr wrap="square" lIns="0" tIns="12319" rIns="0" bIns="0" rtlCol="0">
            <a:noAutofit/>
          </a:bodyPr>
          <a:lstStyle/>
          <a:p>
            <a:pPr marL="12700">
              <a:lnSpc>
                <a:spcPts val="1939"/>
              </a:lnSpc>
            </a:pPr>
            <a:r>
              <a:rPr sz="1800" spc="-83" dirty="0">
                <a:solidFill>
                  <a:srgbClr val="121212"/>
                </a:solidFill>
                <a:latin typeface="Times New Roman"/>
                <a:cs typeface="Times New Roman"/>
              </a:rPr>
              <a:t>.</a:t>
            </a:r>
            <a:endParaRPr sz="1800" dirty="0">
              <a:latin typeface="Times New Roman"/>
              <a:cs typeface="Times New Roman"/>
            </a:endParaRPr>
          </a:p>
        </p:txBody>
      </p:sp>
      <p:sp>
        <p:nvSpPr>
          <p:cNvPr id="15" name="CuadroTexto 14">
            <a:extLst>
              <a:ext uri="{FF2B5EF4-FFF2-40B4-BE49-F238E27FC236}">
                <a16:creationId xmlns:a16="http://schemas.microsoft.com/office/drawing/2014/main" id="{7DBA4CCC-EA97-BDD3-ABDD-D8C7BB104EFF}"/>
              </a:ext>
            </a:extLst>
          </p:cNvPr>
          <p:cNvSpPr txBox="1"/>
          <p:nvPr/>
        </p:nvSpPr>
        <p:spPr>
          <a:xfrm>
            <a:off x="228600" y="228600"/>
            <a:ext cx="10210800" cy="5764911"/>
          </a:xfrm>
          <a:prstGeom prst="rect">
            <a:avLst/>
          </a:prstGeom>
          <a:noFill/>
        </p:spPr>
        <p:txBody>
          <a:bodyPr wrap="square">
            <a:spAutoFit/>
          </a:bodyPr>
          <a:lstStyle/>
          <a:p>
            <a:pPr marL="342900" lvl="0" indent="-342900" algn="just">
              <a:lnSpc>
                <a:spcPct val="115000"/>
              </a:lnSpc>
              <a:spcBef>
                <a:spcPts val="2000"/>
              </a:spcBef>
              <a:spcAft>
                <a:spcPts val="600"/>
              </a:spcAft>
              <a:buFont typeface="+mj-lt"/>
              <a:buAutoNum type="arabicPeriod"/>
            </a:pPr>
            <a:r>
              <a:rPr lang="es-ES" b="1" kern="0" dirty="0">
                <a:effectLst/>
                <a:latin typeface="Times New Roman" panose="02020603050405020304" pitchFamily="18" charset="0"/>
              </a:rPr>
              <a:t>Objetivos</a:t>
            </a:r>
            <a:endParaRPr lang="es-EC" b="1" kern="0" dirty="0">
              <a:effectLst/>
              <a:latin typeface="Times New Roman" panose="02020603050405020304" pitchFamily="18" charset="0"/>
            </a:endParaRPr>
          </a:p>
          <a:p>
            <a:pPr marL="742950" lvl="1" indent="-285750" algn="just">
              <a:lnSpc>
                <a:spcPct val="115000"/>
              </a:lnSpc>
              <a:spcBef>
                <a:spcPts val="1800"/>
              </a:spcBef>
              <a:spcAft>
                <a:spcPts val="600"/>
              </a:spcAft>
              <a:buFont typeface="+mj-lt"/>
              <a:buAutoNum type="arabicPeriod"/>
            </a:pPr>
            <a:r>
              <a:rPr lang="es-ES" b="1" dirty="0">
                <a:effectLst/>
                <a:latin typeface="Times New Roman" panose="02020603050405020304" pitchFamily="18" charset="0"/>
              </a:rPr>
              <a:t>Objetivos Generales</a:t>
            </a:r>
            <a:endParaRPr lang="es-EC" b="1" dirty="0">
              <a:effectLst/>
              <a:latin typeface="Times New Roman" panose="02020603050405020304" pitchFamily="18" charset="0"/>
            </a:endParaRPr>
          </a:p>
          <a:p>
            <a:pPr marL="342900" lvl="0" indent="-342900" algn="just">
              <a:lnSpc>
                <a:spcPct val="200000"/>
              </a:lnSpc>
              <a:spcBef>
                <a:spcPts val="600"/>
              </a:spcBef>
              <a:spcAft>
                <a:spcPts val="1200"/>
              </a:spcAft>
              <a:buFont typeface="Arial" panose="020B0604020202020204" pitchFamily="34" charset="0"/>
              <a:buChar char="●"/>
            </a:pPr>
            <a:r>
              <a:rPr lang="es-ES" u="none" strike="noStrike" dirty="0">
                <a:effectLst/>
                <a:latin typeface="Times New Roman" panose="02020603050405020304" pitchFamily="18" charset="0"/>
                <a:ea typeface="Times New Roman" panose="02020603050405020304" pitchFamily="18" charset="0"/>
              </a:rPr>
              <a:t>Desarrollar un programa en Java que integre todos los conceptos y temas aprendidos en programación orientada a objetos, demostrando comprensión y habilidad en la implementación de estos conceptos en un proyecto práctico.</a:t>
            </a:r>
            <a:endParaRPr lang="es-EC" u="none" strike="noStrike" dirty="0">
              <a:effectLst/>
              <a:latin typeface="Times New Roman" panose="02020603050405020304" pitchFamily="18" charset="0"/>
              <a:ea typeface="Times New Roman" panose="02020603050405020304" pitchFamily="18" charset="0"/>
            </a:endParaRPr>
          </a:p>
          <a:p>
            <a:pPr marL="742950" lvl="1" indent="-285750" algn="just">
              <a:lnSpc>
                <a:spcPct val="115000"/>
              </a:lnSpc>
              <a:spcBef>
                <a:spcPts val="1800"/>
              </a:spcBef>
              <a:spcAft>
                <a:spcPts val="600"/>
              </a:spcAft>
              <a:buFont typeface="+mj-lt"/>
              <a:buAutoNum type="arabicPeriod"/>
            </a:pPr>
            <a:r>
              <a:rPr lang="es-ES" b="1" dirty="0">
                <a:effectLst/>
                <a:latin typeface="Times New Roman" panose="02020603050405020304" pitchFamily="18" charset="0"/>
              </a:rPr>
              <a:t>Objetivos Específicos</a:t>
            </a:r>
            <a:endParaRPr lang="es-EC" b="1" dirty="0">
              <a:effectLst/>
              <a:latin typeface="Times New Roman" panose="02020603050405020304" pitchFamily="18" charset="0"/>
            </a:endParaRPr>
          </a:p>
          <a:p>
            <a:pPr marL="342900" lvl="0" indent="-342900" algn="just">
              <a:lnSpc>
                <a:spcPct val="200000"/>
              </a:lnSpc>
              <a:buFont typeface="Arial" panose="020B0604020202020204" pitchFamily="34" charset="0"/>
              <a:buChar char="●"/>
            </a:pPr>
            <a:r>
              <a:rPr lang="es-ES" u="none" strike="noStrike" dirty="0">
                <a:effectLst/>
                <a:latin typeface="Times New Roman" panose="02020603050405020304" pitchFamily="18" charset="0"/>
                <a:ea typeface="Times New Roman" panose="02020603050405020304" pitchFamily="18" charset="0"/>
              </a:rPr>
              <a:t>Documentar de manera clara y concisa el código del programa desarrollado, incluyendo comentarios y explicaciones detalladas de su funcionamiento, para facilitar su comprensión.</a:t>
            </a:r>
            <a:endParaRPr lang="es-EC"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u="none" strike="noStrike" dirty="0">
                <a:effectLst/>
                <a:latin typeface="Times New Roman" panose="02020603050405020304" pitchFamily="18" charset="0"/>
                <a:ea typeface="Times New Roman" panose="02020603050405020304" pitchFamily="18" charset="0"/>
              </a:rPr>
              <a:t>Implementar el uso de diagramas UML para mejor entendimiento del programa. </a:t>
            </a:r>
            <a:endParaRPr lang="es-EC"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u="none" strike="noStrike" dirty="0">
                <a:effectLst/>
                <a:latin typeface="Times New Roman" panose="02020603050405020304" pitchFamily="18" charset="0"/>
                <a:ea typeface="Times New Roman" panose="02020603050405020304" pitchFamily="18" charset="0"/>
              </a:rPr>
              <a:t>Usar código limpio como buenas prácticas de programación</a:t>
            </a:r>
            <a:endParaRPr lang="es-EC" u="none" strike="noStrike"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7749EE31-B940-C95F-3EC5-CEC71B87D652}"/>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CuadroTexto 2">
            <a:extLst>
              <a:ext uri="{FF2B5EF4-FFF2-40B4-BE49-F238E27FC236}">
                <a16:creationId xmlns:a16="http://schemas.microsoft.com/office/drawing/2014/main" id="{78747626-348E-4A89-3813-5C0507F00FE2}"/>
              </a:ext>
            </a:extLst>
          </p:cNvPr>
          <p:cNvSpPr txBox="1"/>
          <p:nvPr/>
        </p:nvSpPr>
        <p:spPr>
          <a:xfrm>
            <a:off x="533400" y="3276600"/>
            <a:ext cx="9220200" cy="2070760"/>
          </a:xfrm>
          <a:prstGeom prst="rect">
            <a:avLst/>
          </a:prstGeom>
          <a:noFill/>
        </p:spPr>
        <p:txBody>
          <a:bodyPr wrap="square">
            <a:spAutoFit/>
          </a:bodyPr>
          <a:lstStyle/>
          <a:p>
            <a:pPr indent="457200">
              <a:lnSpc>
                <a:spcPct val="115000"/>
              </a:lnSpc>
              <a:spcBef>
                <a:spcPts val="1800"/>
              </a:spcBef>
              <a:spcAft>
                <a:spcPts val="600"/>
              </a:spcAft>
            </a:pPr>
            <a:r>
              <a:rPr lang="es-ES" sz="1800" b="1" dirty="0">
                <a:effectLst/>
                <a:latin typeface="Times New Roman" panose="02020603050405020304" pitchFamily="18" charset="0"/>
              </a:rPr>
              <a:t>3.1.2. Diagramas de UML</a:t>
            </a:r>
            <a:endParaRPr lang="es-EC" sz="1800" b="1" dirty="0">
              <a:effectLst/>
              <a:latin typeface="Times New Roman" panose="02020603050405020304" pitchFamily="18" charset="0"/>
            </a:endParaRPr>
          </a:p>
          <a:p>
            <a:pPr algn="just">
              <a:lnSpc>
                <a:spcPct val="200000"/>
              </a:lnSpc>
            </a:pPr>
            <a:r>
              <a:rPr lang="es-ES"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Mediante el señor (</a:t>
            </a:r>
            <a:r>
              <a:rPr lang="es-ES" sz="1800" dirty="0" err="1">
                <a:effectLst/>
                <a:latin typeface="Times New Roman" panose="02020603050405020304" pitchFamily="18" charset="0"/>
                <a:ea typeface="Times New Roman" panose="02020603050405020304" pitchFamily="18" charset="0"/>
              </a:rPr>
              <a:t>Mancuzo</a:t>
            </a:r>
            <a:r>
              <a:rPr lang="es-ES" sz="1800" dirty="0">
                <a:effectLst/>
                <a:latin typeface="Times New Roman" panose="02020603050405020304" pitchFamily="18" charset="0"/>
                <a:ea typeface="Times New Roman" panose="02020603050405020304" pitchFamily="18" charset="0"/>
              </a:rPr>
              <a:t>, 2021) determinamos que los diagramas UML son una manera grafica y eficaz de representar el funcionamiento del programa. O muchas veces usado como guía para avanzar el mismo. </a:t>
            </a:r>
            <a:endParaRPr lang="es-EC" dirty="0"/>
          </a:p>
        </p:txBody>
      </p:sp>
      <p:sp>
        <p:nvSpPr>
          <p:cNvPr id="4" name="CuadroTexto 3">
            <a:extLst>
              <a:ext uri="{FF2B5EF4-FFF2-40B4-BE49-F238E27FC236}">
                <a16:creationId xmlns:a16="http://schemas.microsoft.com/office/drawing/2014/main" id="{B4F8E128-B4C0-2E3B-BC3B-6689DC42FFEC}"/>
              </a:ext>
            </a:extLst>
          </p:cNvPr>
          <p:cNvSpPr txBox="1"/>
          <p:nvPr/>
        </p:nvSpPr>
        <p:spPr>
          <a:xfrm>
            <a:off x="498231" y="1066800"/>
            <a:ext cx="9220200" cy="2065437"/>
          </a:xfrm>
          <a:prstGeom prst="rect">
            <a:avLst/>
          </a:prstGeom>
          <a:noFill/>
        </p:spPr>
        <p:txBody>
          <a:bodyPr wrap="square">
            <a:spAutoFit/>
          </a:bodyPr>
          <a:lstStyle/>
          <a:p>
            <a:pPr indent="457200" algn="just">
              <a:lnSpc>
                <a:spcPct val="115000"/>
              </a:lnSpc>
              <a:spcBef>
                <a:spcPts val="2000"/>
              </a:spcBef>
              <a:spcAft>
                <a:spcPts val="600"/>
              </a:spcAft>
            </a:pPr>
            <a:r>
              <a:rPr lang="es-ES" sz="1800" b="1" kern="0" dirty="0">
                <a:effectLst/>
                <a:latin typeface="Times New Roman" panose="02020603050405020304" pitchFamily="18" charset="0"/>
              </a:rPr>
              <a:t>3.1. Programación Orientado a Objeto</a:t>
            </a:r>
            <a:endParaRPr lang="es-EC" sz="1800" b="1" kern="0"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Según (Martínez, 2020) la programación orientada a objetos (POO) es un paradigma de programación, un patrón o estilo de programación que nos dice cómo usarlo. Se basa en los conceptos de clases y objetos. </a:t>
            </a:r>
            <a:endParaRPr lang="es-EC" sz="1800" dirty="0">
              <a:effectLst/>
              <a:latin typeface="Times New Roman" panose="02020603050405020304" pitchFamily="18" charset="0"/>
              <a:ea typeface="Times New Roman" panose="02020603050405020304" pitchFamily="18" charset="0"/>
            </a:endParaRPr>
          </a:p>
        </p:txBody>
      </p:sp>
      <p:sp>
        <p:nvSpPr>
          <p:cNvPr id="5" name="object 19">
            <a:extLst>
              <a:ext uri="{FF2B5EF4-FFF2-40B4-BE49-F238E27FC236}">
                <a16:creationId xmlns:a16="http://schemas.microsoft.com/office/drawing/2014/main" id="{B85D2250-B82D-6B07-86F3-5BE202D3FA6E}"/>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Tree>
    <p:extLst>
      <p:ext uri="{BB962C8B-B14F-4D97-AF65-F5344CB8AC3E}">
        <p14:creationId xmlns:p14="http://schemas.microsoft.com/office/powerpoint/2010/main" val="306131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90DE936A-4056-3C7C-4E69-3714512EE458}"/>
              </a:ext>
            </a:extLst>
          </p:cNvPr>
          <p:cNvSpPr/>
          <p:nvPr/>
        </p:nvSpPr>
        <p:spPr>
          <a:xfrm>
            <a:off x="8206"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81E19D0F-024B-B479-7697-040B7C6EA0AE}"/>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29CDB07E-B9ED-45AE-27F5-A9197B04A5F2}"/>
              </a:ext>
            </a:extLst>
          </p:cNvPr>
          <p:cNvSpPr txBox="1"/>
          <p:nvPr/>
        </p:nvSpPr>
        <p:spPr>
          <a:xfrm>
            <a:off x="308746" y="734288"/>
            <a:ext cx="9216253" cy="3173433"/>
          </a:xfrm>
          <a:prstGeom prst="rect">
            <a:avLst/>
          </a:prstGeom>
          <a:noFill/>
        </p:spPr>
        <p:txBody>
          <a:bodyPr wrap="square">
            <a:spAutoFit/>
          </a:bodyPr>
          <a:lstStyle/>
          <a:p>
            <a:pPr indent="457200" algn="just">
              <a:lnSpc>
                <a:spcPct val="115000"/>
              </a:lnSpc>
              <a:spcBef>
                <a:spcPts val="1800"/>
              </a:spcBef>
              <a:spcAft>
                <a:spcPts val="600"/>
              </a:spcAft>
            </a:pPr>
            <a:r>
              <a:rPr lang="es-ES" sz="1800" b="1" dirty="0">
                <a:effectLst/>
                <a:latin typeface="Times New Roman" panose="02020603050405020304" pitchFamily="18" charset="0"/>
              </a:rPr>
              <a:t>3.1.3. Encapsulamiento</a:t>
            </a:r>
            <a:endParaRPr lang="es-EC" sz="1800" b="1"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(Lara, 2015) se utiliza para separar la interfaz contractual de una abstracción de su implementación. Existen tres niveles de acceso para el encapsulamiento, los cuales son: </a:t>
            </a:r>
            <a:endParaRPr lang="es-EC" sz="1800"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público(</a:t>
            </a:r>
            <a:r>
              <a:rPr lang="es-ES" sz="1800" u="none" strike="noStrike" dirty="0" err="1">
                <a:effectLst/>
                <a:latin typeface="Times New Roman" panose="02020603050405020304" pitchFamily="18" charset="0"/>
                <a:ea typeface="Times New Roman" panose="02020603050405020304" pitchFamily="18" charset="0"/>
              </a:rPr>
              <a:t>public</a:t>
            </a:r>
            <a:r>
              <a:rPr lang="es-ES" sz="1800" u="none" strike="noStrike" dirty="0">
                <a:effectLst/>
                <a:latin typeface="Times New Roman" panose="02020603050405020304" pitchFamily="18" charset="0"/>
                <a:ea typeface="Times New Roman" panose="02020603050405020304" pitchFamily="18" charset="0"/>
              </a:rPr>
              <a:t>) </a:t>
            </a:r>
            <a:endParaRPr lang="es-EC"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protegido(</a:t>
            </a:r>
            <a:r>
              <a:rPr lang="es-ES" sz="1800" u="none" strike="noStrike" dirty="0" err="1">
                <a:effectLst/>
                <a:latin typeface="Times New Roman" panose="02020603050405020304" pitchFamily="18" charset="0"/>
                <a:ea typeface="Times New Roman" panose="02020603050405020304" pitchFamily="18" charset="0"/>
              </a:rPr>
              <a:t>protected</a:t>
            </a:r>
            <a:r>
              <a:rPr lang="es-ES" sz="1800" u="none" strike="noStrike" dirty="0">
                <a:effectLst/>
                <a:latin typeface="Times New Roman" panose="02020603050405020304" pitchFamily="18" charset="0"/>
                <a:ea typeface="Times New Roman" panose="02020603050405020304" pitchFamily="18" charset="0"/>
              </a:rPr>
              <a:t>) </a:t>
            </a:r>
            <a:endParaRPr lang="es-EC" sz="1800" u="none" strike="noStrike" dirty="0">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Arial" panose="020B0604020202020204" pitchFamily="34" charset="0"/>
              <a:buChar char="●"/>
            </a:pPr>
            <a:r>
              <a:rPr lang="es-ES" sz="1800" u="none" strike="noStrike" dirty="0">
                <a:effectLst/>
                <a:latin typeface="Times New Roman" panose="02020603050405020304" pitchFamily="18" charset="0"/>
                <a:ea typeface="Times New Roman" panose="02020603050405020304" pitchFamily="18" charset="0"/>
              </a:rPr>
              <a:t>privado(</a:t>
            </a:r>
            <a:r>
              <a:rPr lang="es-ES" sz="1800" u="none" strike="noStrike" dirty="0" err="1">
                <a:effectLst/>
                <a:latin typeface="Times New Roman" panose="02020603050405020304" pitchFamily="18" charset="0"/>
                <a:ea typeface="Times New Roman" panose="02020603050405020304" pitchFamily="18" charset="0"/>
              </a:rPr>
              <a:t>private</a:t>
            </a:r>
            <a:r>
              <a:rPr lang="es-ES" sz="1800" u="none" strike="noStrike" dirty="0">
                <a:effectLst/>
                <a:latin typeface="Times New Roman" panose="02020603050405020304" pitchFamily="18" charset="0"/>
                <a:ea typeface="Times New Roman" panose="02020603050405020304" pitchFamily="18" charset="0"/>
              </a:rPr>
              <a:t>)</a:t>
            </a:r>
            <a:endParaRPr lang="es-EC" sz="1800" u="none" strike="noStrike" dirty="0">
              <a:effectLst/>
              <a:latin typeface="Times New Roman" panose="02020603050405020304" pitchFamily="18" charset="0"/>
              <a:ea typeface="Times New Roman" panose="02020603050405020304" pitchFamily="18" charset="0"/>
            </a:endParaRPr>
          </a:p>
        </p:txBody>
      </p:sp>
      <p:sp>
        <p:nvSpPr>
          <p:cNvPr id="7" name="CuadroTexto 6">
            <a:extLst>
              <a:ext uri="{FF2B5EF4-FFF2-40B4-BE49-F238E27FC236}">
                <a16:creationId xmlns:a16="http://schemas.microsoft.com/office/drawing/2014/main" id="{0CCEF2FA-8EE9-9262-64E2-8B321E56D9BD}"/>
              </a:ext>
            </a:extLst>
          </p:cNvPr>
          <p:cNvSpPr txBox="1"/>
          <p:nvPr/>
        </p:nvSpPr>
        <p:spPr>
          <a:xfrm>
            <a:off x="533400" y="4019788"/>
            <a:ext cx="6098344" cy="1595821"/>
          </a:xfrm>
          <a:prstGeom prst="rect">
            <a:avLst/>
          </a:prstGeom>
          <a:noFill/>
        </p:spPr>
        <p:txBody>
          <a:bodyPr wrap="square">
            <a:spAutoFit/>
          </a:bodyPr>
          <a:lstStyle/>
          <a:p>
            <a:pPr indent="457200">
              <a:lnSpc>
                <a:spcPct val="115000"/>
              </a:lnSpc>
              <a:spcBef>
                <a:spcPts val="1800"/>
              </a:spcBef>
              <a:spcAft>
                <a:spcPts val="600"/>
              </a:spcAft>
            </a:pPr>
            <a:r>
              <a:rPr lang="es-ES" sz="1800" b="1" dirty="0">
                <a:effectLst/>
                <a:latin typeface="Times New Roman" panose="02020603050405020304" pitchFamily="18" charset="0"/>
              </a:rPr>
              <a:t>3.1.4. Constructores</a:t>
            </a:r>
            <a:endParaRPr lang="es-EC" sz="1800" b="1" dirty="0">
              <a:effectLst/>
              <a:latin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Un constructor es un elemento de clase cuyo identificador corresponde a la clase en cuestión y cuyo propósito es implementar y controlar cómo se inicializan las instancias de una clase </a:t>
            </a:r>
            <a:endParaRPr lang="es-EC" dirty="0"/>
          </a:p>
        </p:txBody>
      </p:sp>
      <p:pic>
        <p:nvPicPr>
          <p:cNvPr id="8" name="image2.png">
            <a:extLst>
              <a:ext uri="{FF2B5EF4-FFF2-40B4-BE49-F238E27FC236}">
                <a16:creationId xmlns:a16="http://schemas.microsoft.com/office/drawing/2014/main" id="{35894DD6-E13F-EFB9-241F-2DFB3F06688D}"/>
              </a:ext>
            </a:extLst>
          </p:cNvPr>
          <p:cNvPicPr/>
          <p:nvPr/>
        </p:nvPicPr>
        <p:blipFill>
          <a:blip r:embed="rId3"/>
          <a:srcRect/>
          <a:stretch>
            <a:fillRect/>
          </a:stretch>
        </p:blipFill>
        <p:spPr>
          <a:xfrm>
            <a:off x="4491354" y="2715260"/>
            <a:ext cx="5033645" cy="1427480"/>
          </a:xfrm>
          <a:prstGeom prst="rect">
            <a:avLst/>
          </a:prstGeom>
          <a:ln/>
        </p:spPr>
      </p:pic>
      <p:cxnSp>
        <p:nvCxnSpPr>
          <p:cNvPr id="10" name="Conector recto de flecha 9">
            <a:extLst>
              <a:ext uri="{FF2B5EF4-FFF2-40B4-BE49-F238E27FC236}">
                <a16:creationId xmlns:a16="http://schemas.microsoft.com/office/drawing/2014/main" id="{BC6EB67B-1DE4-FDF9-05EE-4B0D174C2952}"/>
              </a:ext>
            </a:extLst>
          </p:cNvPr>
          <p:cNvCxnSpPr/>
          <p:nvPr/>
        </p:nvCxnSpPr>
        <p:spPr>
          <a:xfrm flipV="1">
            <a:off x="3170586" y="3429000"/>
            <a:ext cx="1249014"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3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669A8525-40C0-565C-E267-BFBDD8885E96}"/>
              </a:ext>
            </a:extLst>
          </p:cNvPr>
          <p:cNvSpPr txBox="1"/>
          <p:nvPr/>
        </p:nvSpPr>
        <p:spPr>
          <a:xfrm>
            <a:off x="328676" y="876142"/>
            <a:ext cx="10948924" cy="3173433"/>
          </a:xfrm>
          <a:prstGeom prst="rect">
            <a:avLst/>
          </a:prstGeom>
          <a:noFill/>
        </p:spPr>
        <p:txBody>
          <a:bodyPr wrap="square">
            <a:spAutoFit/>
          </a:bodyPr>
          <a:lstStyle/>
          <a:p>
            <a:pPr indent="457200" algn="just">
              <a:lnSpc>
                <a:spcPct val="115000"/>
              </a:lnSpc>
              <a:spcBef>
                <a:spcPts val="1800"/>
              </a:spcBef>
              <a:spcAft>
                <a:spcPts val="600"/>
              </a:spcAft>
            </a:pPr>
            <a:r>
              <a:rPr lang="es-ES" sz="1800" b="1" dirty="0">
                <a:effectLst/>
                <a:latin typeface="Times New Roman" panose="02020603050405020304" pitchFamily="18" charset="0"/>
              </a:rPr>
              <a:t>3.1.5. Métodos</a:t>
            </a:r>
            <a:endParaRPr lang="es-EC" sz="1800" b="1" dirty="0">
              <a:effectLst/>
              <a:latin typeface="Times New Roman" panose="02020603050405020304" pitchFamily="18" charset="0"/>
            </a:endParaRPr>
          </a:p>
          <a:p>
            <a:pPr indent="457200" algn="just">
              <a:lnSpc>
                <a:spcPct val="200000"/>
              </a:lnSpc>
            </a:pPr>
            <a:r>
              <a:rPr lang="es-ES" dirty="0">
                <a:latin typeface="Times New Roman" panose="02020603050405020304" pitchFamily="18" charset="0"/>
                <a:ea typeface="Times New Roman" panose="02020603050405020304" pitchFamily="18" charset="0"/>
              </a:rPr>
              <a:t>E</a:t>
            </a:r>
            <a:r>
              <a:rPr lang="es-ES" sz="1800" dirty="0">
                <a:effectLst/>
                <a:latin typeface="Times New Roman" panose="02020603050405020304" pitchFamily="18" charset="0"/>
                <a:ea typeface="Times New Roman" panose="02020603050405020304" pitchFamily="18" charset="0"/>
              </a:rPr>
              <a:t>s una pieza de código que realiza una tarea relacionada con un objeto, un método es básicamente una función que pertenece a un objeto o una clase. </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b="1" dirty="0">
                <a:effectLst/>
                <a:latin typeface="Times New Roman" panose="02020603050405020304" pitchFamily="18" charset="0"/>
                <a:ea typeface="Times New Roman" panose="02020603050405020304" pitchFamily="18" charset="0"/>
              </a:rPr>
              <a:t>Set:</a:t>
            </a:r>
            <a:r>
              <a:rPr lang="es-ES" sz="1800" dirty="0">
                <a:effectLst/>
                <a:latin typeface="Times New Roman" panose="02020603050405020304" pitchFamily="18" charset="0"/>
                <a:ea typeface="Times New Roman" panose="02020603050405020304" pitchFamily="18" charset="0"/>
              </a:rPr>
              <a:t> </a:t>
            </a:r>
            <a:r>
              <a:rPr lang="es-MX" dirty="0">
                <a:latin typeface="Times New Roman" panose="02020603050405020304" pitchFamily="18" charset="0"/>
                <a:ea typeface="Times New Roman" panose="02020603050405020304" pitchFamily="18" charset="0"/>
              </a:rPr>
              <a:t>Asigna el valor</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b="1" dirty="0" err="1">
                <a:effectLst/>
                <a:latin typeface="Times New Roman" panose="02020603050405020304" pitchFamily="18" charset="0"/>
                <a:ea typeface="Times New Roman" panose="02020603050405020304" pitchFamily="18" charset="0"/>
              </a:rPr>
              <a:t>Get</a:t>
            </a:r>
            <a:r>
              <a:rPr lang="es-ES" sz="1800" b="1" dirty="0">
                <a:effectLst/>
                <a:latin typeface="Times New Roman" panose="02020603050405020304" pitchFamily="18" charset="0"/>
                <a:ea typeface="Times New Roman" panose="02020603050405020304" pitchFamily="18" charset="0"/>
              </a:rPr>
              <a:t>:</a:t>
            </a:r>
            <a:r>
              <a:rPr lang="es-ES" sz="1800" dirty="0">
                <a:effectLst/>
                <a:latin typeface="Times New Roman" panose="02020603050405020304" pitchFamily="18" charset="0"/>
                <a:ea typeface="Times New Roman" panose="02020603050405020304" pitchFamily="18" charset="0"/>
              </a:rPr>
              <a:t> </a:t>
            </a:r>
            <a:r>
              <a:rPr lang="es-MX" sz="1800" dirty="0">
                <a:effectLst/>
                <a:latin typeface="Times New Roman" panose="02020603050405020304" pitchFamily="18" charset="0"/>
                <a:ea typeface="Times New Roman" panose="02020603050405020304" pitchFamily="18" charset="0"/>
              </a:rPr>
              <a:t>Accede al contenido</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 </a:t>
            </a:r>
            <a:endParaRPr lang="es-EC" sz="1800" dirty="0">
              <a:effectLst/>
              <a:latin typeface="Times New Roman" panose="02020603050405020304" pitchFamily="18" charset="0"/>
              <a:ea typeface="Times New Roman" panose="02020603050405020304" pitchFamily="18" charset="0"/>
            </a:endParaRPr>
          </a:p>
        </p:txBody>
      </p:sp>
      <p:pic>
        <p:nvPicPr>
          <p:cNvPr id="6" name="image4.png">
            <a:extLst>
              <a:ext uri="{FF2B5EF4-FFF2-40B4-BE49-F238E27FC236}">
                <a16:creationId xmlns:a16="http://schemas.microsoft.com/office/drawing/2014/main" id="{2736AC6D-076B-3F4F-08AB-D6C30501BDF8}"/>
              </a:ext>
            </a:extLst>
          </p:cNvPr>
          <p:cNvPicPr/>
          <p:nvPr/>
        </p:nvPicPr>
        <p:blipFill>
          <a:blip r:embed="rId3"/>
          <a:srcRect/>
          <a:stretch>
            <a:fillRect/>
          </a:stretch>
        </p:blipFill>
        <p:spPr>
          <a:xfrm>
            <a:off x="4038600" y="1900897"/>
            <a:ext cx="5029200" cy="1528103"/>
          </a:xfrm>
          <a:prstGeom prst="rect">
            <a:avLst/>
          </a:prstGeom>
          <a:ln/>
        </p:spPr>
      </p:pic>
    </p:spTree>
    <p:extLst>
      <p:ext uri="{BB962C8B-B14F-4D97-AF65-F5344CB8AC3E}">
        <p14:creationId xmlns:p14="http://schemas.microsoft.com/office/powerpoint/2010/main" val="263059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338DAB9C-064B-5A51-665B-DAADF0D4FD07}"/>
              </a:ext>
            </a:extLst>
          </p:cNvPr>
          <p:cNvSpPr txBox="1"/>
          <p:nvPr/>
        </p:nvSpPr>
        <p:spPr>
          <a:xfrm>
            <a:off x="240538" y="504893"/>
            <a:ext cx="9446026" cy="2537041"/>
          </a:xfrm>
          <a:prstGeom prst="rect">
            <a:avLst/>
          </a:prstGeom>
          <a:noFill/>
        </p:spPr>
        <p:txBody>
          <a:bodyPr wrap="square">
            <a:spAutoFit/>
          </a:bodyPr>
          <a:lstStyle/>
          <a:p>
            <a:pPr indent="457200" algn="just">
              <a:lnSpc>
                <a:spcPct val="200000"/>
              </a:lnSpc>
              <a:spcBef>
                <a:spcPts val="1200"/>
              </a:spcBef>
              <a:spcAft>
                <a:spcPts val="1200"/>
              </a:spcAft>
            </a:pPr>
            <a:r>
              <a:rPr lang="es-ES" sz="1800" b="1" dirty="0">
                <a:effectLst/>
                <a:latin typeface="Times New Roman" panose="02020603050405020304" pitchFamily="18" charset="0"/>
                <a:ea typeface="Times New Roman" panose="02020603050405020304" pitchFamily="18" charset="0"/>
              </a:rPr>
              <a:t>La Herencia</a:t>
            </a:r>
            <a:endParaRPr lang="es-EC" sz="1800" dirty="0">
              <a:effectLst/>
              <a:latin typeface="Times New Roman" panose="02020603050405020304" pitchFamily="18" charset="0"/>
              <a:ea typeface="Times New Roman" panose="02020603050405020304" pitchFamily="18" charset="0"/>
            </a:endParaRPr>
          </a:p>
          <a:p>
            <a:pPr indent="457200" algn="just">
              <a:lnSpc>
                <a:spcPct val="200000"/>
              </a:lnSpc>
              <a:spcBef>
                <a:spcPts val="1200"/>
              </a:spcBef>
              <a:spcAft>
                <a:spcPts val="1200"/>
              </a:spcAft>
            </a:pPr>
            <a:r>
              <a:rPr lang="es-MX" dirty="0">
                <a:latin typeface="Times New Roman" panose="02020603050405020304" pitchFamily="18" charset="0"/>
                <a:cs typeface="Times New Roman" panose="02020603050405020304" pitchFamily="18" charset="0"/>
              </a:rPr>
              <a:t>Permite crear nuevas clases basadas en clases existentes. En POO, las clases pueden heredar propiedades y comportamientos de otras clases, lo que facilita la reutilización del código y la creación de jerarquías de clases.</a:t>
            </a:r>
            <a:endParaRPr lang="es-EC"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61CB6C79-072A-71AB-AACD-B2198BD2507E}"/>
              </a:ext>
            </a:extLst>
          </p:cNvPr>
          <p:cNvSpPr txBox="1"/>
          <p:nvPr/>
        </p:nvSpPr>
        <p:spPr>
          <a:xfrm>
            <a:off x="328676" y="3041934"/>
            <a:ext cx="9269750" cy="2778646"/>
          </a:xfrm>
          <a:prstGeom prst="rect">
            <a:avLst/>
          </a:prstGeom>
          <a:noFill/>
        </p:spPr>
        <p:txBody>
          <a:bodyPr wrap="square">
            <a:spAutoFit/>
          </a:bodyPr>
          <a:lstStyle/>
          <a:p>
            <a:pPr indent="457200" algn="just">
              <a:lnSpc>
                <a:spcPct val="115000"/>
              </a:lnSpc>
              <a:spcBef>
                <a:spcPts val="1800"/>
              </a:spcBef>
              <a:spcAft>
                <a:spcPts val="600"/>
              </a:spcAft>
            </a:pPr>
            <a:r>
              <a:rPr lang="es-ES" sz="1800" b="1" dirty="0">
                <a:effectLst/>
                <a:latin typeface="Times New Roman" panose="02020603050405020304" pitchFamily="18" charset="0"/>
              </a:rPr>
              <a:t>3.2.1. Implementación </a:t>
            </a:r>
            <a:endParaRPr lang="es-EC" sz="1800" b="1" dirty="0">
              <a:effectLst/>
              <a:latin typeface="Times New Roman" panose="02020603050405020304" pitchFamily="18" charset="0"/>
            </a:endParaRPr>
          </a:p>
          <a:p>
            <a:pPr indent="457200" algn="just">
              <a:lnSpc>
                <a:spcPct val="200000"/>
              </a:lnSpc>
              <a:spcBef>
                <a:spcPts val="1200"/>
              </a:spcBef>
              <a:spcAft>
                <a:spcPts val="1200"/>
              </a:spcAft>
            </a:pPr>
            <a:r>
              <a:rPr lang="es-ES" sz="1800" dirty="0">
                <a:effectLst/>
                <a:latin typeface="Times New Roman" panose="02020603050405020304" pitchFamily="18" charset="0"/>
                <a:ea typeface="Times New Roman" panose="02020603050405020304" pitchFamily="18" charset="0"/>
              </a:rPr>
              <a:t>Según (Solís, 2015</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b="0" i="0" dirty="0">
                <a:effectLst/>
                <a:latin typeface="Times New Roman" panose="02020603050405020304" pitchFamily="18" charset="0"/>
                <a:cs typeface="Times New Roman" panose="02020603050405020304" pitchFamily="18" charset="0"/>
              </a:rPr>
              <a:t>implica la creación de clases que definen las propiedades y los comportamientos de los objetos. Estos objetos se utilizan para modelar entidades del mundo real y se benefician de los principios de encapsulación, herencia, polimorfismo y abstracción para facilitar el diseño, la organización y la reutilización del código.</a:t>
            </a:r>
            <a:endParaRPr lang="es-EC"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54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6" name="CuadroTexto 5">
            <a:extLst>
              <a:ext uri="{FF2B5EF4-FFF2-40B4-BE49-F238E27FC236}">
                <a16:creationId xmlns:a16="http://schemas.microsoft.com/office/drawing/2014/main" id="{1C79231E-2B65-ADC8-9165-243493B92C05}"/>
              </a:ext>
            </a:extLst>
          </p:cNvPr>
          <p:cNvSpPr txBox="1"/>
          <p:nvPr/>
        </p:nvSpPr>
        <p:spPr>
          <a:xfrm>
            <a:off x="328676" y="903105"/>
            <a:ext cx="8891524" cy="2070760"/>
          </a:xfrm>
          <a:prstGeom prst="rect">
            <a:avLst/>
          </a:prstGeom>
          <a:noFill/>
        </p:spPr>
        <p:txBody>
          <a:bodyPr wrap="square">
            <a:spAutoFit/>
          </a:bodyPr>
          <a:lstStyle/>
          <a:p>
            <a:pPr indent="457200" algn="just">
              <a:lnSpc>
                <a:spcPct val="115000"/>
              </a:lnSpc>
              <a:spcBef>
                <a:spcPts val="1800"/>
              </a:spcBef>
              <a:spcAft>
                <a:spcPts val="600"/>
              </a:spcAft>
            </a:pPr>
            <a:r>
              <a:rPr lang="es-ES" sz="1800" b="1" dirty="0">
                <a:effectLst/>
                <a:latin typeface="Times New Roman" panose="02020603050405020304" pitchFamily="18" charset="0"/>
              </a:rPr>
              <a:t>3.3.2. Polimorfismo</a:t>
            </a:r>
            <a:endParaRPr lang="es-EC" sz="1800" b="1" dirty="0">
              <a:effectLst/>
              <a:latin typeface="Times New Roman" panose="02020603050405020304" pitchFamily="18" charset="0"/>
            </a:endParaRPr>
          </a:p>
          <a:p>
            <a:pPr indent="457200" algn="just">
              <a:lnSpc>
                <a:spcPct val="200000"/>
              </a:lnSpc>
            </a:pPr>
            <a:r>
              <a:rPr lang="es-MX" dirty="0">
                <a:latin typeface="Times New Roman" panose="02020603050405020304" pitchFamily="18" charset="0"/>
                <a:cs typeface="Times New Roman" panose="02020603050405020304" pitchFamily="18" charset="0"/>
              </a:rPr>
              <a:t>I</a:t>
            </a:r>
            <a:r>
              <a:rPr lang="es-MX" b="0" i="0" dirty="0">
                <a:effectLst/>
                <a:latin typeface="Times New Roman" panose="02020603050405020304" pitchFamily="18" charset="0"/>
                <a:cs typeface="Times New Roman" panose="02020603050405020304" pitchFamily="18" charset="0"/>
              </a:rPr>
              <a:t>mplica que un objeto puede presentar diferentes comportamientos o respuestas según el contexto en el que se utilice. Esto se logra a través de la herencia y la implementación de interfaces</a:t>
            </a:r>
            <a:endParaRPr lang="es-EC"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image8.png">
            <a:extLst>
              <a:ext uri="{FF2B5EF4-FFF2-40B4-BE49-F238E27FC236}">
                <a16:creationId xmlns:a16="http://schemas.microsoft.com/office/drawing/2014/main" id="{E28035F2-3E3A-8FE3-FFDB-0AF11721D881}"/>
              </a:ext>
            </a:extLst>
          </p:cNvPr>
          <p:cNvPicPr/>
          <p:nvPr/>
        </p:nvPicPr>
        <p:blipFill>
          <a:blip r:embed="rId3"/>
          <a:srcRect/>
          <a:stretch>
            <a:fillRect/>
          </a:stretch>
        </p:blipFill>
        <p:spPr>
          <a:xfrm>
            <a:off x="2112200" y="2819400"/>
            <a:ext cx="5324475" cy="1828800"/>
          </a:xfrm>
          <a:prstGeom prst="rect">
            <a:avLst/>
          </a:prstGeom>
          <a:ln/>
        </p:spPr>
      </p:pic>
    </p:spTree>
    <p:extLst>
      <p:ext uri="{BB962C8B-B14F-4D97-AF65-F5344CB8AC3E}">
        <p14:creationId xmlns:p14="http://schemas.microsoft.com/office/powerpoint/2010/main" val="225071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0">
            <a:extLst>
              <a:ext uri="{FF2B5EF4-FFF2-40B4-BE49-F238E27FC236}">
                <a16:creationId xmlns:a16="http://schemas.microsoft.com/office/drawing/2014/main" id="{62793410-F725-8432-6965-76BDE10EC531}"/>
              </a:ext>
            </a:extLst>
          </p:cNvPr>
          <p:cNvSpPr/>
          <p:nvPr/>
        </p:nvSpPr>
        <p:spPr>
          <a:xfrm>
            <a:off x="0" y="0"/>
            <a:ext cx="12192000" cy="6858000"/>
          </a:xfrm>
          <a:prstGeom prst="rect">
            <a:avLst/>
          </a:prstGeom>
          <a:blipFill>
            <a:blip r:embed="rId2" cstate="print"/>
            <a:stretch>
              <a:fillRect/>
            </a:stretch>
          </a:blipFill>
        </p:spPr>
        <p:txBody>
          <a:bodyPr wrap="square" lIns="0" tIns="0" rIns="0" bIns="0" rtlCol="0">
            <a:noAutofit/>
          </a:bodyPr>
          <a:lstStyle/>
          <a:p>
            <a:endParaRPr lang="es-EC"/>
          </a:p>
        </p:txBody>
      </p:sp>
      <p:sp>
        <p:nvSpPr>
          <p:cNvPr id="3" name="object 19">
            <a:extLst>
              <a:ext uri="{FF2B5EF4-FFF2-40B4-BE49-F238E27FC236}">
                <a16:creationId xmlns:a16="http://schemas.microsoft.com/office/drawing/2014/main" id="{29A3AC3E-BC3D-2B6C-D825-32A7B36287C1}"/>
              </a:ext>
            </a:extLst>
          </p:cNvPr>
          <p:cNvSpPr txBox="1"/>
          <p:nvPr/>
        </p:nvSpPr>
        <p:spPr>
          <a:xfrm>
            <a:off x="328676" y="253921"/>
            <a:ext cx="5683821" cy="368300"/>
          </a:xfrm>
          <a:prstGeom prst="rect">
            <a:avLst/>
          </a:prstGeom>
        </p:spPr>
        <p:txBody>
          <a:bodyPr wrap="square" lIns="0" tIns="18129" rIns="0" bIns="0" rtlCol="0">
            <a:noAutofit/>
          </a:bodyPr>
          <a:lstStyle/>
          <a:p>
            <a:pPr marL="12700">
              <a:lnSpc>
                <a:spcPts val="2855"/>
              </a:lnSpc>
            </a:pPr>
            <a:r>
              <a:rPr sz="2700" b="1" spc="69" dirty="0">
                <a:solidFill>
                  <a:srgbClr val="020202"/>
                </a:solidFill>
                <a:latin typeface="Times New Roman"/>
                <a:cs typeface="Times New Roman"/>
              </a:rPr>
              <a:t>Desarrollo/ Marco Teórico/ Práctica</a:t>
            </a:r>
            <a:endParaRPr sz="2700" dirty="0">
              <a:latin typeface="Times New Roman"/>
              <a:cs typeface="Times New Roman"/>
            </a:endParaRPr>
          </a:p>
        </p:txBody>
      </p:sp>
      <p:sp>
        <p:nvSpPr>
          <p:cNvPr id="5" name="CuadroTexto 4">
            <a:extLst>
              <a:ext uri="{FF2B5EF4-FFF2-40B4-BE49-F238E27FC236}">
                <a16:creationId xmlns:a16="http://schemas.microsoft.com/office/drawing/2014/main" id="{CE5619A0-E3E7-40EB-03FD-6E2BC846F42C}"/>
              </a:ext>
            </a:extLst>
          </p:cNvPr>
          <p:cNvSpPr txBox="1"/>
          <p:nvPr/>
        </p:nvSpPr>
        <p:spPr>
          <a:xfrm>
            <a:off x="328676" y="879385"/>
            <a:ext cx="9220200" cy="4426083"/>
          </a:xfrm>
          <a:prstGeom prst="rect">
            <a:avLst/>
          </a:prstGeom>
          <a:noFill/>
        </p:spPr>
        <p:txBody>
          <a:bodyPr wrap="square">
            <a:spAutoFit/>
          </a:bodyPr>
          <a:lstStyle/>
          <a:p>
            <a:pPr indent="457200">
              <a:lnSpc>
                <a:spcPct val="115000"/>
              </a:lnSpc>
              <a:spcBef>
                <a:spcPts val="2000"/>
              </a:spcBef>
              <a:spcAft>
                <a:spcPts val="600"/>
              </a:spcAft>
            </a:pPr>
            <a:r>
              <a:rPr lang="es-ES" sz="1800" b="1" kern="0" dirty="0">
                <a:effectLst/>
                <a:latin typeface="Times New Roman" panose="02020603050405020304" pitchFamily="18" charset="0"/>
              </a:rPr>
              <a:t>3.4. Modelo Vista controlador </a:t>
            </a:r>
            <a:endParaRPr lang="es-EC" sz="1800" b="1" kern="0" dirty="0">
              <a:effectLst/>
              <a:latin typeface="Times New Roman" panose="02020603050405020304" pitchFamily="18" charset="0"/>
            </a:endParaRPr>
          </a:p>
          <a:p>
            <a:pPr indent="457200">
              <a:lnSpc>
                <a:spcPct val="115000"/>
              </a:lnSpc>
              <a:spcBef>
                <a:spcPts val="1800"/>
              </a:spcBef>
              <a:spcAft>
                <a:spcPts val="600"/>
              </a:spcAft>
            </a:pPr>
            <a:r>
              <a:rPr lang="es-ES" sz="1800" b="1" dirty="0">
                <a:effectLst/>
                <a:latin typeface="Times New Roman" panose="02020603050405020304" pitchFamily="18" charset="0"/>
              </a:rPr>
              <a:t>3.4.1. Modelo</a:t>
            </a:r>
            <a:endParaRPr lang="es-EC" sz="1800" b="1"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El señor (Pantoja, 2004) el modelo es un conjunto de clases que representa la información del mundo real que debe procesar el sistema.</a:t>
            </a:r>
            <a:endParaRPr lang="es-EC" sz="1800" dirty="0">
              <a:effectLst/>
              <a:latin typeface="Times New Roman" panose="02020603050405020304" pitchFamily="18" charset="0"/>
              <a:ea typeface="Times New Roman" panose="02020603050405020304" pitchFamily="18" charset="0"/>
            </a:endParaRPr>
          </a:p>
          <a:p>
            <a:pPr indent="457200">
              <a:lnSpc>
                <a:spcPct val="115000"/>
              </a:lnSpc>
              <a:spcBef>
                <a:spcPts val="1800"/>
              </a:spcBef>
              <a:spcAft>
                <a:spcPts val="600"/>
              </a:spcAft>
            </a:pPr>
            <a:r>
              <a:rPr lang="es-ES" sz="1800" b="1" dirty="0">
                <a:effectLst/>
                <a:latin typeface="Times New Roman" panose="02020603050405020304" pitchFamily="18" charset="0"/>
              </a:rPr>
              <a:t>3.4.2. La Vista </a:t>
            </a:r>
            <a:endParaRPr lang="es-EC" sz="1800" b="1" dirty="0">
              <a:effectLst/>
              <a:latin typeface="Times New Roman" panose="02020603050405020304" pitchFamily="18" charset="0"/>
            </a:endParaRPr>
          </a:p>
          <a:p>
            <a:pPr indent="457200" algn="just">
              <a:lnSpc>
                <a:spcPct val="200000"/>
              </a:lnSpc>
            </a:pPr>
            <a:r>
              <a:rPr lang="es-ES" sz="1800" dirty="0">
                <a:effectLst/>
                <a:latin typeface="Times New Roman" panose="02020603050405020304" pitchFamily="18" charset="0"/>
                <a:ea typeface="Times New Roman" panose="02020603050405020304" pitchFamily="18" charset="0"/>
              </a:rPr>
              <a:t>Las vistas se encargan de mostrar al usuario los datos del modelo. Las vistas y el modelo tienen una relación de muchos a uno, lo que significa que cada vista tiene un modelo asociado, aunque puede haber varias vistas vinculadas a un solo modelo.</a:t>
            </a:r>
            <a:endParaRPr lang="es-EC"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4115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1714</Words>
  <Application>Microsoft Office PowerPoint</Application>
  <PresentationFormat>Panorámica</PresentationFormat>
  <Paragraphs>98</Paragraphs>
  <Slides>18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dc:creator>
  <cp:lastModifiedBy>King G</cp:lastModifiedBy>
  <cp:revision>2</cp:revision>
  <dcterms:modified xsi:type="dcterms:W3CDTF">2023-07-19T02:53:25Z</dcterms:modified>
</cp:coreProperties>
</file>