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55"/>
  </p:notesMasterIdLst>
  <p:sldIdLst>
    <p:sldId id="257" r:id="rId2"/>
    <p:sldId id="693" r:id="rId3"/>
    <p:sldId id="694" r:id="rId4"/>
    <p:sldId id="725" r:id="rId5"/>
    <p:sldId id="256" r:id="rId6"/>
    <p:sldId id="695" r:id="rId7"/>
    <p:sldId id="697" r:id="rId8"/>
    <p:sldId id="696" r:id="rId9"/>
    <p:sldId id="698" r:id="rId10"/>
    <p:sldId id="699" r:id="rId11"/>
    <p:sldId id="700" r:id="rId12"/>
    <p:sldId id="701" r:id="rId13"/>
    <p:sldId id="703" r:id="rId14"/>
    <p:sldId id="704" r:id="rId15"/>
    <p:sldId id="705" r:id="rId16"/>
    <p:sldId id="706" r:id="rId17"/>
    <p:sldId id="707" r:id="rId18"/>
    <p:sldId id="708" r:id="rId19"/>
    <p:sldId id="709" r:id="rId20"/>
    <p:sldId id="710" r:id="rId21"/>
    <p:sldId id="713" r:id="rId22"/>
    <p:sldId id="712" r:id="rId23"/>
    <p:sldId id="714" r:id="rId24"/>
    <p:sldId id="716" r:id="rId25"/>
    <p:sldId id="717" r:id="rId26"/>
    <p:sldId id="718" r:id="rId27"/>
    <p:sldId id="715" r:id="rId28"/>
    <p:sldId id="719" r:id="rId29"/>
    <p:sldId id="720" r:id="rId30"/>
    <p:sldId id="721" r:id="rId31"/>
    <p:sldId id="722" r:id="rId32"/>
    <p:sldId id="728" r:id="rId33"/>
    <p:sldId id="729" r:id="rId34"/>
    <p:sldId id="730" r:id="rId35"/>
    <p:sldId id="723" r:id="rId36"/>
    <p:sldId id="724" r:id="rId37"/>
    <p:sldId id="726" r:id="rId38"/>
    <p:sldId id="742" r:id="rId39"/>
    <p:sldId id="743" r:id="rId40"/>
    <p:sldId id="744" r:id="rId41"/>
    <p:sldId id="745" r:id="rId42"/>
    <p:sldId id="731" r:id="rId43"/>
    <p:sldId id="732" r:id="rId44"/>
    <p:sldId id="733" r:id="rId45"/>
    <p:sldId id="734" r:id="rId46"/>
    <p:sldId id="735" r:id="rId47"/>
    <p:sldId id="736" r:id="rId48"/>
    <p:sldId id="737" r:id="rId49"/>
    <p:sldId id="738" r:id="rId50"/>
    <p:sldId id="739" r:id="rId51"/>
    <p:sldId id="740" r:id="rId52"/>
    <p:sldId id="711" r:id="rId53"/>
    <p:sldId id="741"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AB7DB8-AB15-463F-B8B9-E5331DAAD07A}" type="datetimeFigureOut">
              <a:rPr lang="en-CA" smtClean="0"/>
              <a:t>2023-04-16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16EEC3-4E1F-44BE-A254-DAA6437D217C}" type="slidenum">
              <a:rPr lang="en-CA" smtClean="0"/>
              <a:t>‹#›</a:t>
            </a:fld>
            <a:endParaRPr lang="en-CA"/>
          </a:p>
        </p:txBody>
      </p:sp>
    </p:spTree>
    <p:extLst>
      <p:ext uri="{BB962C8B-B14F-4D97-AF65-F5344CB8AC3E}">
        <p14:creationId xmlns:p14="http://schemas.microsoft.com/office/powerpoint/2010/main" val="2646028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1</a:t>
            </a:fld>
            <a:endParaRPr lang="en-CA"/>
          </a:p>
        </p:txBody>
      </p:sp>
    </p:spTree>
    <p:extLst>
      <p:ext uri="{BB962C8B-B14F-4D97-AF65-F5344CB8AC3E}">
        <p14:creationId xmlns:p14="http://schemas.microsoft.com/office/powerpoint/2010/main" val="1857240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13</a:t>
            </a:fld>
            <a:endParaRPr lang="en-CA"/>
          </a:p>
        </p:txBody>
      </p:sp>
    </p:spTree>
    <p:extLst>
      <p:ext uri="{BB962C8B-B14F-4D97-AF65-F5344CB8AC3E}">
        <p14:creationId xmlns:p14="http://schemas.microsoft.com/office/powerpoint/2010/main" val="199830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15</a:t>
            </a:fld>
            <a:endParaRPr lang="en-CA"/>
          </a:p>
        </p:txBody>
      </p:sp>
    </p:spTree>
    <p:extLst>
      <p:ext uri="{BB962C8B-B14F-4D97-AF65-F5344CB8AC3E}">
        <p14:creationId xmlns:p14="http://schemas.microsoft.com/office/powerpoint/2010/main" val="2750990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16</a:t>
            </a:fld>
            <a:endParaRPr lang="en-CA"/>
          </a:p>
        </p:txBody>
      </p:sp>
    </p:spTree>
    <p:extLst>
      <p:ext uri="{BB962C8B-B14F-4D97-AF65-F5344CB8AC3E}">
        <p14:creationId xmlns:p14="http://schemas.microsoft.com/office/powerpoint/2010/main" val="3927814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17</a:t>
            </a:fld>
            <a:endParaRPr lang="en-CA"/>
          </a:p>
        </p:txBody>
      </p:sp>
    </p:spTree>
    <p:extLst>
      <p:ext uri="{BB962C8B-B14F-4D97-AF65-F5344CB8AC3E}">
        <p14:creationId xmlns:p14="http://schemas.microsoft.com/office/powerpoint/2010/main" val="1290171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18</a:t>
            </a:fld>
            <a:endParaRPr lang="en-CA"/>
          </a:p>
        </p:txBody>
      </p:sp>
    </p:spTree>
    <p:extLst>
      <p:ext uri="{BB962C8B-B14F-4D97-AF65-F5344CB8AC3E}">
        <p14:creationId xmlns:p14="http://schemas.microsoft.com/office/powerpoint/2010/main" val="210047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19</a:t>
            </a:fld>
            <a:endParaRPr lang="en-CA"/>
          </a:p>
        </p:txBody>
      </p:sp>
    </p:spTree>
    <p:extLst>
      <p:ext uri="{BB962C8B-B14F-4D97-AF65-F5344CB8AC3E}">
        <p14:creationId xmlns:p14="http://schemas.microsoft.com/office/powerpoint/2010/main" val="1338587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20</a:t>
            </a:fld>
            <a:endParaRPr lang="en-CA"/>
          </a:p>
        </p:txBody>
      </p:sp>
    </p:spTree>
    <p:extLst>
      <p:ext uri="{BB962C8B-B14F-4D97-AF65-F5344CB8AC3E}">
        <p14:creationId xmlns:p14="http://schemas.microsoft.com/office/powerpoint/2010/main" val="374298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22</a:t>
            </a:fld>
            <a:endParaRPr lang="en-CA"/>
          </a:p>
        </p:txBody>
      </p:sp>
    </p:spTree>
    <p:extLst>
      <p:ext uri="{BB962C8B-B14F-4D97-AF65-F5344CB8AC3E}">
        <p14:creationId xmlns:p14="http://schemas.microsoft.com/office/powerpoint/2010/main" val="1018457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23</a:t>
            </a:fld>
            <a:endParaRPr lang="en-CA"/>
          </a:p>
        </p:txBody>
      </p:sp>
    </p:spTree>
    <p:extLst>
      <p:ext uri="{BB962C8B-B14F-4D97-AF65-F5344CB8AC3E}">
        <p14:creationId xmlns:p14="http://schemas.microsoft.com/office/powerpoint/2010/main" val="866519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24</a:t>
            </a:fld>
            <a:endParaRPr lang="en-CA"/>
          </a:p>
        </p:txBody>
      </p:sp>
    </p:spTree>
    <p:extLst>
      <p:ext uri="{BB962C8B-B14F-4D97-AF65-F5344CB8AC3E}">
        <p14:creationId xmlns:p14="http://schemas.microsoft.com/office/powerpoint/2010/main" val="388077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098760-AC29-42FF-AED4-025EDDB04E2C}" type="slidenum">
              <a:rPr lang="en-US" smtClean="0"/>
              <a:t>3</a:t>
            </a:fld>
            <a:endParaRPr lang="en-US"/>
          </a:p>
        </p:txBody>
      </p:sp>
    </p:spTree>
    <p:extLst>
      <p:ext uri="{BB962C8B-B14F-4D97-AF65-F5344CB8AC3E}">
        <p14:creationId xmlns:p14="http://schemas.microsoft.com/office/powerpoint/2010/main" val="2247328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25</a:t>
            </a:fld>
            <a:endParaRPr lang="en-CA"/>
          </a:p>
        </p:txBody>
      </p:sp>
    </p:spTree>
    <p:extLst>
      <p:ext uri="{BB962C8B-B14F-4D97-AF65-F5344CB8AC3E}">
        <p14:creationId xmlns:p14="http://schemas.microsoft.com/office/powerpoint/2010/main" val="2384299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26</a:t>
            </a:fld>
            <a:endParaRPr lang="en-CA"/>
          </a:p>
        </p:txBody>
      </p:sp>
    </p:spTree>
    <p:extLst>
      <p:ext uri="{BB962C8B-B14F-4D97-AF65-F5344CB8AC3E}">
        <p14:creationId xmlns:p14="http://schemas.microsoft.com/office/powerpoint/2010/main" val="4270394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27</a:t>
            </a:fld>
            <a:endParaRPr lang="en-CA"/>
          </a:p>
        </p:txBody>
      </p:sp>
    </p:spTree>
    <p:extLst>
      <p:ext uri="{BB962C8B-B14F-4D97-AF65-F5344CB8AC3E}">
        <p14:creationId xmlns:p14="http://schemas.microsoft.com/office/powerpoint/2010/main" val="610382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28</a:t>
            </a:fld>
            <a:endParaRPr lang="en-CA"/>
          </a:p>
        </p:txBody>
      </p:sp>
    </p:spTree>
    <p:extLst>
      <p:ext uri="{BB962C8B-B14F-4D97-AF65-F5344CB8AC3E}">
        <p14:creationId xmlns:p14="http://schemas.microsoft.com/office/powerpoint/2010/main" val="15609235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29</a:t>
            </a:fld>
            <a:endParaRPr lang="en-CA"/>
          </a:p>
        </p:txBody>
      </p:sp>
    </p:spTree>
    <p:extLst>
      <p:ext uri="{BB962C8B-B14F-4D97-AF65-F5344CB8AC3E}">
        <p14:creationId xmlns:p14="http://schemas.microsoft.com/office/powerpoint/2010/main" val="1810995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30</a:t>
            </a:fld>
            <a:endParaRPr lang="en-CA"/>
          </a:p>
        </p:txBody>
      </p:sp>
    </p:spTree>
    <p:extLst>
      <p:ext uri="{BB962C8B-B14F-4D97-AF65-F5344CB8AC3E}">
        <p14:creationId xmlns:p14="http://schemas.microsoft.com/office/powerpoint/2010/main" val="2941539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31</a:t>
            </a:fld>
            <a:endParaRPr lang="en-CA"/>
          </a:p>
        </p:txBody>
      </p:sp>
    </p:spTree>
    <p:extLst>
      <p:ext uri="{BB962C8B-B14F-4D97-AF65-F5344CB8AC3E}">
        <p14:creationId xmlns:p14="http://schemas.microsoft.com/office/powerpoint/2010/main" val="30777251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32</a:t>
            </a:fld>
            <a:endParaRPr lang="en-CA"/>
          </a:p>
        </p:txBody>
      </p:sp>
    </p:spTree>
    <p:extLst>
      <p:ext uri="{BB962C8B-B14F-4D97-AF65-F5344CB8AC3E}">
        <p14:creationId xmlns:p14="http://schemas.microsoft.com/office/powerpoint/2010/main" val="18480374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33</a:t>
            </a:fld>
            <a:endParaRPr lang="en-CA"/>
          </a:p>
        </p:txBody>
      </p:sp>
    </p:spTree>
    <p:extLst>
      <p:ext uri="{BB962C8B-B14F-4D97-AF65-F5344CB8AC3E}">
        <p14:creationId xmlns:p14="http://schemas.microsoft.com/office/powerpoint/2010/main" val="18939533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34</a:t>
            </a:fld>
            <a:endParaRPr lang="en-CA"/>
          </a:p>
        </p:txBody>
      </p:sp>
    </p:spTree>
    <p:extLst>
      <p:ext uri="{BB962C8B-B14F-4D97-AF65-F5344CB8AC3E}">
        <p14:creationId xmlns:p14="http://schemas.microsoft.com/office/powerpoint/2010/main" val="168973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5</a:t>
            </a:fld>
            <a:endParaRPr lang="en-CA"/>
          </a:p>
        </p:txBody>
      </p:sp>
    </p:spTree>
    <p:extLst>
      <p:ext uri="{BB962C8B-B14F-4D97-AF65-F5344CB8AC3E}">
        <p14:creationId xmlns:p14="http://schemas.microsoft.com/office/powerpoint/2010/main" val="30491545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35</a:t>
            </a:fld>
            <a:endParaRPr lang="en-CA"/>
          </a:p>
        </p:txBody>
      </p:sp>
    </p:spTree>
    <p:extLst>
      <p:ext uri="{BB962C8B-B14F-4D97-AF65-F5344CB8AC3E}">
        <p14:creationId xmlns:p14="http://schemas.microsoft.com/office/powerpoint/2010/main" val="31696206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36</a:t>
            </a:fld>
            <a:endParaRPr lang="en-CA"/>
          </a:p>
        </p:txBody>
      </p:sp>
    </p:spTree>
    <p:extLst>
      <p:ext uri="{BB962C8B-B14F-4D97-AF65-F5344CB8AC3E}">
        <p14:creationId xmlns:p14="http://schemas.microsoft.com/office/powerpoint/2010/main" val="30449503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52</a:t>
            </a:fld>
            <a:endParaRPr lang="en-CA"/>
          </a:p>
        </p:txBody>
      </p:sp>
    </p:spTree>
    <p:extLst>
      <p:ext uri="{BB962C8B-B14F-4D97-AF65-F5344CB8AC3E}">
        <p14:creationId xmlns:p14="http://schemas.microsoft.com/office/powerpoint/2010/main" val="36299766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53</a:t>
            </a:fld>
            <a:endParaRPr lang="en-CA"/>
          </a:p>
        </p:txBody>
      </p:sp>
    </p:spTree>
    <p:extLst>
      <p:ext uri="{BB962C8B-B14F-4D97-AF65-F5344CB8AC3E}">
        <p14:creationId xmlns:p14="http://schemas.microsoft.com/office/powerpoint/2010/main" val="2632131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6</a:t>
            </a:fld>
            <a:endParaRPr lang="en-CA"/>
          </a:p>
        </p:txBody>
      </p:sp>
    </p:spTree>
    <p:extLst>
      <p:ext uri="{BB962C8B-B14F-4D97-AF65-F5344CB8AC3E}">
        <p14:creationId xmlns:p14="http://schemas.microsoft.com/office/powerpoint/2010/main" val="4089544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8</a:t>
            </a:fld>
            <a:endParaRPr lang="en-CA"/>
          </a:p>
        </p:txBody>
      </p:sp>
    </p:spTree>
    <p:extLst>
      <p:ext uri="{BB962C8B-B14F-4D97-AF65-F5344CB8AC3E}">
        <p14:creationId xmlns:p14="http://schemas.microsoft.com/office/powerpoint/2010/main" val="420543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9</a:t>
            </a:fld>
            <a:endParaRPr lang="en-CA"/>
          </a:p>
        </p:txBody>
      </p:sp>
    </p:spTree>
    <p:extLst>
      <p:ext uri="{BB962C8B-B14F-4D97-AF65-F5344CB8AC3E}">
        <p14:creationId xmlns:p14="http://schemas.microsoft.com/office/powerpoint/2010/main" val="1707205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10</a:t>
            </a:fld>
            <a:endParaRPr lang="en-CA"/>
          </a:p>
        </p:txBody>
      </p:sp>
    </p:spTree>
    <p:extLst>
      <p:ext uri="{BB962C8B-B14F-4D97-AF65-F5344CB8AC3E}">
        <p14:creationId xmlns:p14="http://schemas.microsoft.com/office/powerpoint/2010/main" val="4096142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11</a:t>
            </a:fld>
            <a:endParaRPr lang="en-CA"/>
          </a:p>
        </p:txBody>
      </p:sp>
    </p:spTree>
    <p:extLst>
      <p:ext uri="{BB962C8B-B14F-4D97-AF65-F5344CB8AC3E}">
        <p14:creationId xmlns:p14="http://schemas.microsoft.com/office/powerpoint/2010/main" val="656664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12</a:t>
            </a:fld>
            <a:endParaRPr lang="en-CA"/>
          </a:p>
        </p:txBody>
      </p:sp>
    </p:spTree>
    <p:extLst>
      <p:ext uri="{BB962C8B-B14F-4D97-AF65-F5344CB8AC3E}">
        <p14:creationId xmlns:p14="http://schemas.microsoft.com/office/powerpoint/2010/main" val="6906347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17894A9-E19B-4E2B-815C-1EB87929EDD4}" type="datetimeFigureOut">
              <a:rPr lang="en-CA" smtClean="0"/>
              <a:t>2023-04-16</a:t>
            </a:fld>
            <a:endParaRPr lang="en-CA"/>
          </a:p>
        </p:txBody>
      </p:sp>
      <p:sp>
        <p:nvSpPr>
          <p:cNvPr id="5" name="Footer Placeholder 4"/>
          <p:cNvSpPr>
            <a:spLocks noGrp="1"/>
          </p:cNvSpPr>
          <p:nvPr>
            <p:ph type="ftr" sz="quarter" idx="11"/>
          </p:nvPr>
        </p:nvSpPr>
        <p:spPr>
          <a:xfrm>
            <a:off x="1876424" y="5410201"/>
            <a:ext cx="5124886" cy="365125"/>
          </a:xfrm>
        </p:spPr>
        <p:txBody>
          <a:bodyPr/>
          <a:lstStyle/>
          <a:p>
            <a:endParaRPr lang="en-CA"/>
          </a:p>
        </p:txBody>
      </p:sp>
      <p:sp>
        <p:nvSpPr>
          <p:cNvPr id="6" name="Slide Number Placeholder 5"/>
          <p:cNvSpPr>
            <a:spLocks noGrp="1"/>
          </p:cNvSpPr>
          <p:nvPr>
            <p:ph type="sldNum" sz="quarter" idx="12"/>
          </p:nvPr>
        </p:nvSpPr>
        <p:spPr>
          <a:xfrm>
            <a:off x="9896911" y="5410199"/>
            <a:ext cx="771089" cy="365125"/>
          </a:xfrm>
        </p:spPr>
        <p:txBody>
          <a:bodyPr/>
          <a:lstStyle/>
          <a:p>
            <a:fld id="{9C6EB1E5-120A-4345-9C75-A4AD9C15323C}" type="slidenum">
              <a:rPr lang="en-CA" smtClean="0"/>
              <a:t>‹#›</a:t>
            </a:fld>
            <a:endParaRPr lang="en-CA"/>
          </a:p>
        </p:txBody>
      </p:sp>
    </p:spTree>
    <p:extLst>
      <p:ext uri="{BB962C8B-B14F-4D97-AF65-F5344CB8AC3E}">
        <p14:creationId xmlns:p14="http://schemas.microsoft.com/office/powerpoint/2010/main" val="3817749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7894A9-E19B-4E2B-815C-1EB87929EDD4}" type="datetimeFigureOut">
              <a:rPr lang="en-CA" smtClean="0"/>
              <a:t>2023-04-16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6EB1E5-120A-4345-9C75-A4AD9C15323C}" type="slidenum">
              <a:rPr lang="en-CA" smtClean="0"/>
              <a:t>‹#›</a:t>
            </a:fld>
            <a:endParaRPr lang="en-CA"/>
          </a:p>
        </p:txBody>
      </p:sp>
    </p:spTree>
    <p:extLst>
      <p:ext uri="{BB962C8B-B14F-4D97-AF65-F5344CB8AC3E}">
        <p14:creationId xmlns:p14="http://schemas.microsoft.com/office/powerpoint/2010/main" val="3414056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7894A9-E19B-4E2B-815C-1EB87929EDD4}" type="datetimeFigureOut">
              <a:rPr lang="en-CA" smtClean="0"/>
              <a:t>2023-04-16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6EB1E5-120A-4345-9C75-A4AD9C15323C}" type="slidenum">
              <a:rPr lang="en-CA" smtClean="0"/>
              <a:t>‹#›</a:t>
            </a:fld>
            <a:endParaRPr lang="en-CA"/>
          </a:p>
        </p:txBody>
      </p:sp>
    </p:spTree>
    <p:extLst>
      <p:ext uri="{BB962C8B-B14F-4D97-AF65-F5344CB8AC3E}">
        <p14:creationId xmlns:p14="http://schemas.microsoft.com/office/powerpoint/2010/main" val="1726728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7894A9-E19B-4E2B-815C-1EB87929EDD4}" type="datetimeFigureOut">
              <a:rPr lang="en-CA" smtClean="0"/>
              <a:t>2023-04-16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6EB1E5-120A-4345-9C75-A4AD9C15323C}" type="slidenum">
              <a:rPr lang="en-CA" smtClean="0"/>
              <a:t>‹#›</a:t>
            </a:fld>
            <a:endParaRPr lang="en-CA"/>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88267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7894A9-E19B-4E2B-815C-1EB87929EDD4}" type="datetimeFigureOut">
              <a:rPr lang="en-CA" smtClean="0"/>
              <a:t>2023-04-16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6EB1E5-120A-4345-9C75-A4AD9C15323C}" type="slidenum">
              <a:rPr lang="en-CA" smtClean="0"/>
              <a:t>‹#›</a:t>
            </a:fld>
            <a:endParaRPr lang="en-CA"/>
          </a:p>
        </p:txBody>
      </p:sp>
    </p:spTree>
    <p:extLst>
      <p:ext uri="{BB962C8B-B14F-4D97-AF65-F5344CB8AC3E}">
        <p14:creationId xmlns:p14="http://schemas.microsoft.com/office/powerpoint/2010/main" val="1963417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17894A9-E19B-4E2B-815C-1EB87929EDD4}" type="datetimeFigureOut">
              <a:rPr lang="en-CA" smtClean="0"/>
              <a:t>2023-04-16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C6EB1E5-120A-4345-9C75-A4AD9C15323C}" type="slidenum">
              <a:rPr lang="en-CA" smtClean="0"/>
              <a:t>‹#›</a:t>
            </a:fld>
            <a:endParaRPr lang="en-CA"/>
          </a:p>
        </p:txBody>
      </p:sp>
    </p:spTree>
    <p:extLst>
      <p:ext uri="{BB962C8B-B14F-4D97-AF65-F5344CB8AC3E}">
        <p14:creationId xmlns:p14="http://schemas.microsoft.com/office/powerpoint/2010/main" val="3729117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17894A9-E19B-4E2B-815C-1EB87929EDD4}" type="datetimeFigureOut">
              <a:rPr lang="en-CA" smtClean="0"/>
              <a:t>2023-04-16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C6EB1E5-120A-4345-9C75-A4AD9C15323C}" type="slidenum">
              <a:rPr lang="en-CA" smtClean="0"/>
              <a:t>‹#›</a:t>
            </a:fld>
            <a:endParaRPr lang="en-CA"/>
          </a:p>
        </p:txBody>
      </p:sp>
    </p:spTree>
    <p:extLst>
      <p:ext uri="{BB962C8B-B14F-4D97-AF65-F5344CB8AC3E}">
        <p14:creationId xmlns:p14="http://schemas.microsoft.com/office/powerpoint/2010/main" val="464495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7894A9-E19B-4E2B-815C-1EB87929EDD4}" type="datetimeFigureOut">
              <a:rPr lang="en-CA" smtClean="0"/>
              <a:t>2023-04-16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6EB1E5-120A-4345-9C75-A4AD9C15323C}" type="slidenum">
              <a:rPr lang="en-CA" smtClean="0"/>
              <a:t>‹#›</a:t>
            </a:fld>
            <a:endParaRPr lang="en-CA"/>
          </a:p>
        </p:txBody>
      </p:sp>
    </p:spTree>
    <p:extLst>
      <p:ext uri="{BB962C8B-B14F-4D97-AF65-F5344CB8AC3E}">
        <p14:creationId xmlns:p14="http://schemas.microsoft.com/office/powerpoint/2010/main" val="2734956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7894A9-E19B-4E2B-815C-1EB87929EDD4}" type="datetimeFigureOut">
              <a:rPr lang="en-CA" smtClean="0"/>
              <a:t>2023-04-16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6EB1E5-120A-4345-9C75-A4AD9C15323C}" type="slidenum">
              <a:rPr lang="en-CA" smtClean="0"/>
              <a:t>‹#›</a:t>
            </a:fld>
            <a:endParaRPr lang="en-CA"/>
          </a:p>
        </p:txBody>
      </p:sp>
    </p:spTree>
    <p:extLst>
      <p:ext uri="{BB962C8B-B14F-4D97-AF65-F5344CB8AC3E}">
        <p14:creationId xmlns:p14="http://schemas.microsoft.com/office/powerpoint/2010/main" val="1830667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7894A9-E19B-4E2B-815C-1EB87929EDD4}" type="datetimeFigureOut">
              <a:rPr lang="en-CA" smtClean="0"/>
              <a:t>2023-04-16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6EB1E5-120A-4345-9C75-A4AD9C15323C}" type="slidenum">
              <a:rPr lang="en-CA" smtClean="0"/>
              <a:t>‹#›</a:t>
            </a:fld>
            <a:endParaRPr lang="en-CA"/>
          </a:p>
        </p:txBody>
      </p:sp>
    </p:spTree>
    <p:extLst>
      <p:ext uri="{BB962C8B-B14F-4D97-AF65-F5344CB8AC3E}">
        <p14:creationId xmlns:p14="http://schemas.microsoft.com/office/powerpoint/2010/main" val="546322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7894A9-E19B-4E2B-815C-1EB87929EDD4}" type="datetimeFigureOut">
              <a:rPr lang="en-CA" smtClean="0"/>
              <a:t>2023-04-16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6EB1E5-120A-4345-9C75-A4AD9C15323C}" type="slidenum">
              <a:rPr lang="en-CA" smtClean="0"/>
              <a:t>‹#›</a:t>
            </a:fld>
            <a:endParaRPr lang="en-CA"/>
          </a:p>
        </p:txBody>
      </p:sp>
    </p:spTree>
    <p:extLst>
      <p:ext uri="{BB962C8B-B14F-4D97-AF65-F5344CB8AC3E}">
        <p14:creationId xmlns:p14="http://schemas.microsoft.com/office/powerpoint/2010/main" val="880482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7894A9-E19B-4E2B-815C-1EB87929EDD4}" type="datetimeFigureOut">
              <a:rPr lang="en-CA" smtClean="0"/>
              <a:t>2023-04-16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6EB1E5-120A-4345-9C75-A4AD9C15323C}" type="slidenum">
              <a:rPr lang="en-CA" smtClean="0"/>
              <a:t>‹#›</a:t>
            </a:fld>
            <a:endParaRPr lang="en-CA"/>
          </a:p>
        </p:txBody>
      </p:sp>
    </p:spTree>
    <p:extLst>
      <p:ext uri="{BB962C8B-B14F-4D97-AF65-F5344CB8AC3E}">
        <p14:creationId xmlns:p14="http://schemas.microsoft.com/office/powerpoint/2010/main" val="2216907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7894A9-E19B-4E2B-815C-1EB87929EDD4}" type="datetimeFigureOut">
              <a:rPr lang="en-CA" smtClean="0"/>
              <a:t>2023-04-16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C6EB1E5-120A-4345-9C75-A4AD9C15323C}" type="slidenum">
              <a:rPr lang="en-CA" smtClean="0"/>
              <a:t>‹#›</a:t>
            </a:fld>
            <a:endParaRPr lang="en-CA"/>
          </a:p>
        </p:txBody>
      </p:sp>
    </p:spTree>
    <p:extLst>
      <p:ext uri="{BB962C8B-B14F-4D97-AF65-F5344CB8AC3E}">
        <p14:creationId xmlns:p14="http://schemas.microsoft.com/office/powerpoint/2010/main" val="368184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7894A9-E19B-4E2B-815C-1EB87929EDD4}" type="datetimeFigureOut">
              <a:rPr lang="en-CA" smtClean="0"/>
              <a:t>2023-04-16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C6EB1E5-120A-4345-9C75-A4AD9C15323C}" type="slidenum">
              <a:rPr lang="en-CA" smtClean="0"/>
              <a:t>‹#›</a:t>
            </a:fld>
            <a:endParaRPr lang="en-CA"/>
          </a:p>
        </p:txBody>
      </p:sp>
    </p:spTree>
    <p:extLst>
      <p:ext uri="{BB962C8B-B14F-4D97-AF65-F5344CB8AC3E}">
        <p14:creationId xmlns:p14="http://schemas.microsoft.com/office/powerpoint/2010/main" val="388076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7894A9-E19B-4E2B-815C-1EB87929EDD4}" type="datetimeFigureOut">
              <a:rPr lang="en-CA" smtClean="0"/>
              <a:t>2023-04-16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C6EB1E5-120A-4345-9C75-A4AD9C15323C}" type="slidenum">
              <a:rPr lang="en-CA" smtClean="0"/>
              <a:t>‹#›</a:t>
            </a:fld>
            <a:endParaRPr lang="en-CA"/>
          </a:p>
        </p:txBody>
      </p:sp>
    </p:spTree>
    <p:extLst>
      <p:ext uri="{BB962C8B-B14F-4D97-AF65-F5344CB8AC3E}">
        <p14:creationId xmlns:p14="http://schemas.microsoft.com/office/powerpoint/2010/main" val="2190952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7894A9-E19B-4E2B-815C-1EB87929EDD4}" type="datetimeFigureOut">
              <a:rPr lang="en-CA" smtClean="0"/>
              <a:t>2023-04-16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6EB1E5-120A-4345-9C75-A4AD9C15323C}" type="slidenum">
              <a:rPr lang="en-CA" smtClean="0"/>
              <a:t>‹#›</a:t>
            </a:fld>
            <a:endParaRPr lang="en-CA"/>
          </a:p>
        </p:txBody>
      </p:sp>
    </p:spTree>
    <p:extLst>
      <p:ext uri="{BB962C8B-B14F-4D97-AF65-F5344CB8AC3E}">
        <p14:creationId xmlns:p14="http://schemas.microsoft.com/office/powerpoint/2010/main" val="3185921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7894A9-E19B-4E2B-815C-1EB87929EDD4}" type="datetimeFigureOut">
              <a:rPr lang="en-CA" smtClean="0"/>
              <a:t>2023-04-16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6EB1E5-120A-4345-9C75-A4AD9C15323C}" type="slidenum">
              <a:rPr lang="en-CA" smtClean="0"/>
              <a:t>‹#›</a:t>
            </a:fld>
            <a:endParaRPr lang="en-CA"/>
          </a:p>
        </p:txBody>
      </p:sp>
    </p:spTree>
    <p:extLst>
      <p:ext uri="{BB962C8B-B14F-4D97-AF65-F5344CB8AC3E}">
        <p14:creationId xmlns:p14="http://schemas.microsoft.com/office/powerpoint/2010/main" val="2900190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17894A9-E19B-4E2B-815C-1EB87929EDD4}" type="datetimeFigureOut">
              <a:rPr lang="en-CA" smtClean="0"/>
              <a:t>2023-04-16</a:t>
            </a:fld>
            <a:endParaRPr lang="en-CA"/>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C6EB1E5-120A-4345-9C75-A4AD9C15323C}" type="slidenum">
              <a:rPr lang="en-CA" smtClean="0"/>
              <a:t>‹#›</a:t>
            </a:fld>
            <a:endParaRPr lang="en-CA"/>
          </a:p>
        </p:txBody>
      </p:sp>
    </p:spTree>
    <p:extLst>
      <p:ext uri="{BB962C8B-B14F-4D97-AF65-F5344CB8AC3E}">
        <p14:creationId xmlns:p14="http://schemas.microsoft.com/office/powerpoint/2010/main" val="1262424624"/>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Image%20reference%20:%20https:/cdn.analyticsvidhya.com/wp-content/uploads/2018/04/recommendation-system.png" TargetMode="External"/><Relationship Id="rId3" Type="http://schemas.openxmlformats.org/officeDocument/2006/relationships/hyperlink" Target="https://www.kaggle.com/datasets/thomaskonstantin/top-270-rated-computer-science-programing-books?select=prog_book.csv" TargetMode="External"/><Relationship Id="rId7" Type="http://schemas.openxmlformats.org/officeDocument/2006/relationships/hyperlink" Target="https://nafeea3000.medium.com/recommender-systems-c8db209dd0d3#:~:text=Content%20based%20Recommender%20System%3A&amp;text=Given%20the%20user%2C%20we%20compute,using%20the%20Cosine%20Similarity%20technique.&amp;text=We%20then%20pick%20the%20item,recommend%20those%20to%20the%20user."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www.analyticsvidhya.com/blog/2018/06/comprehensive-guide-recommendation-engine-python/" TargetMode="External"/><Relationship Id="rId5" Type="http://schemas.openxmlformats.org/officeDocument/2006/relationships/hyperlink" Target="https://www.appier.com/en/blog/what-is-a-recommendation-engine-and-how-does-it-work#:~:text=A%20recommendation%20engine%20is%20a,be%20collected%20implicitly%20or%20explicitly." TargetMode="External"/><Relationship Id="rId4" Type="http://schemas.openxmlformats.org/officeDocument/2006/relationships/hyperlink" Target="https://github.com/KelvinSimon09/RecommendationEngin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A63BE-15E5-F7B1-7A06-3A300B5AB008}"/>
              </a:ext>
            </a:extLst>
          </p:cNvPr>
          <p:cNvSpPr>
            <a:spLocks noGrp="1"/>
          </p:cNvSpPr>
          <p:nvPr>
            <p:ph type="title"/>
          </p:nvPr>
        </p:nvSpPr>
        <p:spPr>
          <a:xfrm>
            <a:off x="691547" y="4519749"/>
            <a:ext cx="10805790" cy="1270279"/>
          </a:xfrm>
        </p:spPr>
        <p:txBody>
          <a:bodyPr vert="horz" lIns="91440" tIns="45720" rIns="91440" bIns="45720" rtlCol="0" anchor="b">
            <a:normAutofit/>
          </a:bodyPr>
          <a:lstStyle/>
          <a:p>
            <a:pPr algn="ctr"/>
            <a:r>
              <a:rPr lang="en-US" sz="6100" b="1" dirty="0"/>
              <a:t>  Recommendation Engine</a:t>
            </a:r>
          </a:p>
        </p:txBody>
      </p:sp>
      <p:pic>
        <p:nvPicPr>
          <p:cNvPr id="4" name="Picture 3" descr="A picture containing text&#10;&#10;Description automatically generated">
            <a:extLst>
              <a:ext uri="{FF2B5EF4-FFF2-40B4-BE49-F238E27FC236}">
                <a16:creationId xmlns:a16="http://schemas.microsoft.com/office/drawing/2014/main" id="{DE404557-776B-82C7-82CD-2B41B0AF511C}"/>
              </a:ext>
            </a:extLst>
          </p:cNvPr>
          <p:cNvPicPr>
            <a:picLocks noChangeAspect="1"/>
          </p:cNvPicPr>
          <p:nvPr/>
        </p:nvPicPr>
        <p:blipFill rotWithShape="1">
          <a:blip r:embed="rId4">
            <a:extLst>
              <a:ext uri="{28A0092B-C50C-407E-A947-70E740481C1C}">
                <a14:useLocalDpi xmlns:a14="http://schemas.microsoft.com/office/drawing/2010/main" val="0"/>
              </a:ext>
            </a:extLst>
          </a:blip>
          <a:srcRect l="12612" r="8170"/>
          <a:stretch/>
        </p:blipFill>
        <p:spPr>
          <a:xfrm>
            <a:off x="4008846" y="691546"/>
            <a:ext cx="4171191" cy="3514694"/>
          </a:xfrm>
          <a:prstGeom prst="rect">
            <a:avLst/>
          </a:prstGeom>
        </p:spPr>
      </p:pic>
    </p:spTree>
    <p:extLst>
      <p:ext uri="{BB962C8B-B14F-4D97-AF65-F5344CB8AC3E}">
        <p14:creationId xmlns:p14="http://schemas.microsoft.com/office/powerpoint/2010/main" val="1160244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7E2C40-901B-F330-81C2-36E7C179BA76}"/>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Types of Recommendation Engines</a:t>
            </a:r>
          </a:p>
        </p:txBody>
      </p:sp>
      <p:sp>
        <p:nvSpPr>
          <p:cNvPr id="6" name="Content Placeholder 5">
            <a:extLst>
              <a:ext uri="{FF2B5EF4-FFF2-40B4-BE49-F238E27FC236}">
                <a16:creationId xmlns:a16="http://schemas.microsoft.com/office/drawing/2014/main" id="{CDD86931-4D10-B0F7-3A7E-0E51722A9DBB}"/>
              </a:ext>
            </a:extLst>
          </p:cNvPr>
          <p:cNvSpPr>
            <a:spLocks noGrp="1"/>
          </p:cNvSpPr>
          <p:nvPr>
            <p:ph idx="1"/>
          </p:nvPr>
        </p:nvSpPr>
        <p:spPr/>
        <p:txBody>
          <a:bodyPr>
            <a:normAutofit fontScale="92500" lnSpcReduction="10000"/>
          </a:bodyPr>
          <a:lstStyle/>
          <a:p>
            <a:pPr marL="0" indent="0">
              <a:buNone/>
            </a:pPr>
            <a:r>
              <a:rPr lang="en-US" b="1" dirty="0"/>
              <a:t>Content-based filtering</a:t>
            </a:r>
          </a:p>
          <a:p>
            <a:r>
              <a:rPr lang="en-US" dirty="0"/>
              <a:t>The idea behind content-based filtering is that if you enjoy one item, you'll probably enjoy this other one as well.</a:t>
            </a:r>
          </a:p>
          <a:p>
            <a:r>
              <a:rPr lang="en-US" dirty="0"/>
              <a:t> In order to generate recommendations, algorithms compare items using cosine and Euclidean distances based on a customer preference profile and a description of the item (genre, product type, </a:t>
            </a:r>
            <a:r>
              <a:rPr lang="en-US" dirty="0" err="1"/>
              <a:t>colour</a:t>
            </a:r>
            <a:r>
              <a:rPr lang="en-US" dirty="0"/>
              <a:t>, word length).</a:t>
            </a:r>
          </a:p>
          <a:p>
            <a:r>
              <a:rPr lang="en-US" dirty="0"/>
              <a:t>The disadvantage of content-based filtering is that it can only suggest goods or content that are similar to what the user is already using or purchasing.</a:t>
            </a:r>
            <a:endParaRPr lang="en-CA" dirty="0"/>
          </a:p>
        </p:txBody>
      </p:sp>
    </p:spTree>
    <p:extLst>
      <p:ext uri="{BB962C8B-B14F-4D97-AF65-F5344CB8AC3E}">
        <p14:creationId xmlns:p14="http://schemas.microsoft.com/office/powerpoint/2010/main" val="3310638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7E2C40-901B-F330-81C2-36E7C179BA76}"/>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Types of Recommendation Engines</a:t>
            </a:r>
          </a:p>
        </p:txBody>
      </p:sp>
      <p:sp>
        <p:nvSpPr>
          <p:cNvPr id="6" name="Content Placeholder 5">
            <a:extLst>
              <a:ext uri="{FF2B5EF4-FFF2-40B4-BE49-F238E27FC236}">
                <a16:creationId xmlns:a16="http://schemas.microsoft.com/office/drawing/2014/main" id="{CDD86931-4D10-B0F7-3A7E-0E51722A9DBB}"/>
              </a:ext>
            </a:extLst>
          </p:cNvPr>
          <p:cNvSpPr>
            <a:spLocks noGrp="1"/>
          </p:cNvSpPr>
          <p:nvPr>
            <p:ph idx="1"/>
          </p:nvPr>
        </p:nvSpPr>
        <p:spPr/>
        <p:txBody>
          <a:bodyPr/>
          <a:lstStyle/>
          <a:p>
            <a:pPr marL="0" indent="0">
              <a:buNone/>
            </a:pPr>
            <a:r>
              <a:rPr lang="en-US" b="1" dirty="0"/>
              <a:t>Content-based filtering</a:t>
            </a:r>
          </a:p>
          <a:p>
            <a:r>
              <a:rPr lang="en-US" dirty="0"/>
              <a:t>It cannot recommend additional goods or content beyond this. For instance, if the customer had only brought homeware, it was unable to recommend any other items.</a:t>
            </a:r>
            <a:endParaRPr lang="en-CA" dirty="0"/>
          </a:p>
        </p:txBody>
      </p:sp>
    </p:spTree>
    <p:extLst>
      <p:ext uri="{BB962C8B-B14F-4D97-AF65-F5344CB8AC3E}">
        <p14:creationId xmlns:p14="http://schemas.microsoft.com/office/powerpoint/2010/main" val="1380550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Types of Recommendation Engines</a:t>
            </a:r>
            <a:endParaRPr lang="en-CA" dirty="0"/>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p:txBody>
          <a:bodyPr/>
          <a:lstStyle/>
          <a:p>
            <a:pPr marL="0" indent="0">
              <a:buNone/>
            </a:pPr>
            <a:r>
              <a:rPr lang="en-US" b="1" dirty="0"/>
              <a:t>Hybrid model</a:t>
            </a:r>
          </a:p>
          <a:p>
            <a:r>
              <a:rPr lang="en-US" dirty="0"/>
              <a:t>A hybrid recommendation engine examines both the transactional (content-based) data and the meta (collaborative) data. This is why it performs better than both.</a:t>
            </a:r>
          </a:p>
          <a:p>
            <a:r>
              <a:rPr lang="en-US" dirty="0"/>
              <a:t>A hybrid recommendation engine uses vector equations to determine the degree of similarity between products and can generate natural language processing tags for each product or item (movie, song), as well.</a:t>
            </a:r>
            <a:endParaRPr lang="en-CA" dirty="0"/>
          </a:p>
        </p:txBody>
      </p:sp>
    </p:spTree>
    <p:extLst>
      <p:ext uri="{BB962C8B-B14F-4D97-AF65-F5344CB8AC3E}">
        <p14:creationId xmlns:p14="http://schemas.microsoft.com/office/powerpoint/2010/main" val="3763737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Types of Recommendation Engines</a:t>
            </a:r>
            <a:endParaRPr lang="en-CA" dirty="0"/>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p:txBody>
          <a:bodyPr/>
          <a:lstStyle/>
          <a:p>
            <a:pPr marL="0" indent="0">
              <a:buNone/>
            </a:pPr>
            <a:r>
              <a:rPr lang="en-US" b="1" dirty="0"/>
              <a:t>Hybrid model</a:t>
            </a:r>
          </a:p>
          <a:p>
            <a:r>
              <a:rPr lang="en-US" dirty="0"/>
              <a:t>Using a collaborative filtering matrix, users can then be given recommendations for products based on their actions, pursuits, and preferences. </a:t>
            </a:r>
          </a:p>
          <a:p>
            <a:r>
              <a:rPr lang="en-US" dirty="0"/>
              <a:t>The ideal illustration of a hybrid recommendation engine is Netflix. It considers both the user's preferences (collaborative) and the details or characteristics of the film or television program (content-based).</a:t>
            </a:r>
            <a:endParaRPr lang="en-CA" dirty="0"/>
          </a:p>
        </p:txBody>
      </p:sp>
    </p:spTree>
    <p:extLst>
      <p:ext uri="{BB962C8B-B14F-4D97-AF65-F5344CB8AC3E}">
        <p14:creationId xmlns:p14="http://schemas.microsoft.com/office/powerpoint/2010/main" val="2964044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a:xfrm>
            <a:off x="1072662" y="1971187"/>
            <a:ext cx="10515600" cy="1325563"/>
          </a:xfrm>
        </p:spPr>
        <p:txBody>
          <a:bodyPr>
            <a:normAutofit fontScale="90000"/>
          </a:bodyPr>
          <a:lstStyle/>
          <a:p>
            <a:pPr algn="ctr"/>
            <a:r>
              <a:rPr lang="en-CA" sz="4400" dirty="0">
                <a:solidFill>
                  <a:srgbClr val="FF0000"/>
                </a:solidFill>
                <a:latin typeface="Times New Roman" panose="02020603050405020304" pitchFamily="18" charset="0"/>
                <a:cs typeface="Times New Roman" panose="02020603050405020304" pitchFamily="18" charset="0"/>
              </a:rPr>
              <a:t>Working process of Recommendation Engine</a:t>
            </a:r>
            <a:br>
              <a:rPr lang="en-CA" sz="4400" dirty="0">
                <a:latin typeface="Times New Roman" panose="02020603050405020304" pitchFamily="18" charset="0"/>
                <a:cs typeface="Times New Roman" panose="02020603050405020304" pitchFamily="18" charset="0"/>
              </a:rPr>
            </a:br>
            <a:endParaRPr lang="en-US" b="1" dirty="0"/>
          </a:p>
        </p:txBody>
      </p:sp>
    </p:spTree>
    <p:extLst>
      <p:ext uri="{BB962C8B-B14F-4D97-AF65-F5344CB8AC3E}">
        <p14:creationId xmlns:p14="http://schemas.microsoft.com/office/powerpoint/2010/main" val="2794396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Working process of Recommendation Engine</a:t>
            </a:r>
            <a:endParaRPr lang="en-CA" dirty="0"/>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p:txBody>
          <a:bodyPr/>
          <a:lstStyle/>
          <a:p>
            <a:r>
              <a:rPr lang="en-US" dirty="0"/>
              <a:t>Data and machine learning technology are combined to operate a recommendation engine. </a:t>
            </a:r>
          </a:p>
          <a:p>
            <a:r>
              <a:rPr lang="en-US" dirty="0"/>
              <a:t>Data is essential in the creation of a recommendation engine because it serves as the foundation from which patterns can be derived. </a:t>
            </a:r>
          </a:p>
          <a:p>
            <a:r>
              <a:rPr lang="en-US" dirty="0"/>
              <a:t>It will be more efficient and effective at providing pertinent suggestions for generating revenue the more data it has.</a:t>
            </a:r>
          </a:p>
          <a:p>
            <a:r>
              <a:rPr lang="en-US" dirty="0"/>
              <a:t>A prevalent four-step process is completed by recommendation engines:</a:t>
            </a:r>
            <a:endParaRPr lang="en-CA" dirty="0"/>
          </a:p>
        </p:txBody>
      </p:sp>
    </p:spTree>
    <p:extLst>
      <p:ext uri="{BB962C8B-B14F-4D97-AF65-F5344CB8AC3E}">
        <p14:creationId xmlns:p14="http://schemas.microsoft.com/office/powerpoint/2010/main" val="990366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Working process of Recommendation Engine</a:t>
            </a:r>
            <a:endParaRPr lang="en-CA" dirty="0"/>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p:txBody>
          <a:bodyPr>
            <a:normAutofit lnSpcReduction="10000"/>
          </a:bodyPr>
          <a:lstStyle/>
          <a:p>
            <a:pPr marL="0" indent="0">
              <a:buNone/>
            </a:pPr>
            <a:r>
              <a:rPr lang="en-US" b="1" dirty="0"/>
              <a:t>Step 1 : Data collection</a:t>
            </a:r>
          </a:p>
          <a:p>
            <a:r>
              <a:rPr lang="en-US" dirty="0"/>
              <a:t>Collecting data is the first and most crucial step in the creation of a recommendation engine. </a:t>
            </a:r>
          </a:p>
          <a:p>
            <a:r>
              <a:rPr lang="en-US" dirty="0"/>
              <a:t>The two main categories of information to be gathered are: </a:t>
            </a:r>
          </a:p>
          <a:p>
            <a:pPr marL="514350" indent="-514350">
              <a:buFont typeface="+mj-lt"/>
              <a:buAutoNum type="arabicPeriod"/>
            </a:pPr>
            <a:r>
              <a:rPr lang="en-US" b="1" dirty="0"/>
              <a:t>Implicit Data</a:t>
            </a:r>
          </a:p>
          <a:p>
            <a:r>
              <a:rPr lang="en-US" dirty="0"/>
              <a:t>This includes data gathered from actions like clicks, cart events, search logs, and order histories on the web.</a:t>
            </a:r>
          </a:p>
          <a:p>
            <a:endParaRPr lang="en-US" dirty="0"/>
          </a:p>
        </p:txBody>
      </p:sp>
    </p:spTree>
    <p:extLst>
      <p:ext uri="{BB962C8B-B14F-4D97-AF65-F5344CB8AC3E}">
        <p14:creationId xmlns:p14="http://schemas.microsoft.com/office/powerpoint/2010/main" val="394464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Working process of Recommendation Engine</a:t>
            </a:r>
            <a:endParaRPr lang="en-CA" dirty="0"/>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p:txBody>
          <a:bodyPr>
            <a:normAutofit fontScale="92500" lnSpcReduction="10000"/>
          </a:bodyPr>
          <a:lstStyle/>
          <a:p>
            <a:pPr marL="0" indent="0">
              <a:buNone/>
            </a:pPr>
            <a:r>
              <a:rPr lang="en-US" b="1" dirty="0"/>
              <a:t>Step 1 : Data collection</a:t>
            </a:r>
          </a:p>
          <a:p>
            <a:pPr marL="514350" indent="-514350">
              <a:buFont typeface="+mj-lt"/>
              <a:buAutoNum type="arabicPeriod" startAt="2"/>
            </a:pPr>
            <a:r>
              <a:rPr lang="en-US" b="1" dirty="0"/>
              <a:t>Explicit Data</a:t>
            </a:r>
          </a:p>
          <a:p>
            <a:r>
              <a:rPr lang="en-US" dirty="0"/>
              <a:t>This data was compiled using feedback from customers, including reviews, ratings, likes, and dislikes, as well as comments about specific products.</a:t>
            </a:r>
          </a:p>
          <a:p>
            <a:r>
              <a:rPr lang="en-US" dirty="0"/>
              <a:t>In addition to using feature data (genre, item type) to determine product similarity, recommendation engines also use customer attribute data to identify similar customers, such as demographic (age, gender) and psychographic (interests, values) data.</a:t>
            </a:r>
          </a:p>
        </p:txBody>
      </p:sp>
    </p:spTree>
    <p:extLst>
      <p:ext uri="{BB962C8B-B14F-4D97-AF65-F5344CB8AC3E}">
        <p14:creationId xmlns:p14="http://schemas.microsoft.com/office/powerpoint/2010/main" val="3630629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Working process of Recommendation Engine</a:t>
            </a:r>
            <a:endParaRPr lang="en-CA" dirty="0"/>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p:txBody>
          <a:bodyPr>
            <a:normAutofit lnSpcReduction="10000"/>
          </a:bodyPr>
          <a:lstStyle/>
          <a:p>
            <a:pPr marL="0" indent="0">
              <a:buNone/>
            </a:pPr>
            <a:r>
              <a:rPr lang="en-US" b="1" dirty="0"/>
              <a:t>Step 2 : Data storage</a:t>
            </a:r>
          </a:p>
          <a:p>
            <a:r>
              <a:rPr lang="en-US" dirty="0"/>
              <a:t>Data must be stored after it has been collected. </a:t>
            </a:r>
          </a:p>
          <a:p>
            <a:r>
              <a:rPr lang="en-US" dirty="0"/>
              <a:t>The amount of data will increase dramatically over time. This necessitates the availability of ample, scalable storage.</a:t>
            </a:r>
          </a:p>
          <a:p>
            <a:r>
              <a:rPr lang="en-US" dirty="0"/>
              <a:t> A variety of storage options are available depending on the type of data you collect.</a:t>
            </a:r>
          </a:p>
          <a:p>
            <a:pPr marL="0" indent="0">
              <a:buNone/>
            </a:pPr>
            <a:r>
              <a:rPr lang="en-US" b="1" dirty="0"/>
              <a:t>Step 3 : Data analysis</a:t>
            </a:r>
          </a:p>
          <a:p>
            <a:endParaRPr lang="en-US" dirty="0"/>
          </a:p>
        </p:txBody>
      </p:sp>
    </p:spTree>
    <p:extLst>
      <p:ext uri="{BB962C8B-B14F-4D97-AF65-F5344CB8AC3E}">
        <p14:creationId xmlns:p14="http://schemas.microsoft.com/office/powerpoint/2010/main" val="1632801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Working process of Recommendation Engine</a:t>
            </a:r>
            <a:endParaRPr lang="en-CA" dirty="0"/>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p:txBody>
          <a:bodyPr>
            <a:normAutofit lnSpcReduction="10000"/>
          </a:bodyPr>
          <a:lstStyle/>
          <a:p>
            <a:r>
              <a:rPr lang="en-US" dirty="0"/>
              <a:t>The data must then be examined in depth and analyzed in order to be put to use. There are many different approaches to data analysis. These consist of:</a:t>
            </a:r>
          </a:p>
          <a:p>
            <a:pPr marL="514350" indent="-514350">
              <a:buFont typeface="+mj-lt"/>
              <a:buAutoNum type="arabicPeriod"/>
            </a:pPr>
            <a:r>
              <a:rPr lang="en-US" dirty="0"/>
              <a:t>Real-time analysis: Data is processed as it is created</a:t>
            </a:r>
          </a:p>
          <a:p>
            <a:pPr marL="514350" indent="-514350">
              <a:buFont typeface="+mj-lt"/>
              <a:buAutoNum type="arabicPeriod"/>
            </a:pPr>
            <a:r>
              <a:rPr lang="en-US" dirty="0"/>
              <a:t>Batch analysis: Data is processed periodically</a:t>
            </a:r>
          </a:p>
          <a:p>
            <a:pPr marL="514350" indent="-514350">
              <a:buFont typeface="+mj-lt"/>
              <a:buAutoNum type="arabicPeriod"/>
            </a:pPr>
            <a:r>
              <a:rPr lang="en-US" dirty="0"/>
              <a:t>Near-real-time analysis: When data is not required immediately, it is processed in minutes as opposed to seconds.</a:t>
            </a:r>
          </a:p>
          <a:p>
            <a:pPr marL="0" indent="0">
              <a:buNone/>
            </a:pPr>
            <a:r>
              <a:rPr lang="en-US" b="1" dirty="0"/>
              <a:t>Step 4 : Data filtering</a:t>
            </a:r>
          </a:p>
        </p:txBody>
      </p:sp>
    </p:spTree>
    <p:extLst>
      <p:ext uri="{BB962C8B-B14F-4D97-AF65-F5344CB8AC3E}">
        <p14:creationId xmlns:p14="http://schemas.microsoft.com/office/powerpoint/2010/main" val="851969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0F9F19A-FCD0-468D-80F6-97C96DC51EFB}"/>
              </a:ext>
            </a:extLst>
          </p:cNvPr>
          <p:cNvSpPr>
            <a:spLocks noGrp="1"/>
          </p:cNvSpPr>
          <p:nvPr>
            <p:ph type="subTitle" idx="1"/>
          </p:nvPr>
        </p:nvSpPr>
        <p:spPr>
          <a:xfrm>
            <a:off x="0" y="1281889"/>
            <a:ext cx="12191999" cy="1077386"/>
          </a:xfrm>
        </p:spPr>
        <p:txBody>
          <a:bodyPr vert="horz" lIns="91440" tIns="45720" rIns="91440" bIns="45720" rtlCol="0" anchor="t">
            <a:normAutofit/>
          </a:bodyPr>
          <a:lstStyle/>
          <a:p>
            <a:r>
              <a:rPr lang="en-US" sz="4400" b="1" dirty="0">
                <a:solidFill>
                  <a:srgbClr val="FF0000"/>
                </a:solidFill>
                <a:latin typeface="Times New Roman"/>
                <a:cs typeface="Times New Roman"/>
              </a:rPr>
              <a:t>Term Project</a:t>
            </a:r>
            <a:endParaRPr lang="en-US" sz="4400" b="1"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0" y="3511196"/>
            <a:ext cx="12191999" cy="2462213"/>
          </a:xfrm>
          <a:prstGeom prst="rect">
            <a:avLst/>
          </a:prstGeom>
          <a:noFill/>
        </p:spPr>
        <p:txBody>
          <a:bodyPr wrap="square" lIns="91440" tIns="45720" rIns="91440" bIns="45720" rtlCol="0" anchor="t">
            <a:spAutoFit/>
          </a:bodyPr>
          <a:lstStyle/>
          <a:p>
            <a:pPr algn="ctr"/>
            <a:r>
              <a:rPr lang="en-US" sz="2200" dirty="0">
                <a:latin typeface="Times New Roman" pitchFamily="18" charset="0"/>
                <a:cs typeface="Times New Roman" pitchFamily="18" charset="0"/>
              </a:rPr>
              <a:t>       </a:t>
            </a:r>
            <a:r>
              <a:rPr lang="en-US" sz="2200" u="sng" dirty="0">
                <a:latin typeface="Times New Roman" pitchFamily="18" charset="0"/>
                <a:cs typeface="Times New Roman" pitchFamily="18" charset="0"/>
              </a:rPr>
              <a:t>Group Members</a:t>
            </a:r>
          </a:p>
          <a:p>
            <a:pPr algn="just"/>
            <a:endParaRPr lang="en-US" sz="2200" u="sng" dirty="0">
              <a:latin typeface="Times New Roman" pitchFamily="18" charset="0"/>
              <a:cs typeface="Times New Roman" pitchFamily="18" charset="0"/>
            </a:endParaRPr>
          </a:p>
          <a:p>
            <a:pPr marL="3884930" lvl="8" algn="just"/>
            <a:r>
              <a:rPr lang="en-US" sz="2200" dirty="0">
                <a:solidFill>
                  <a:schemeClr val="tx2">
                    <a:lumMod val="20000"/>
                    <a:lumOff val="80000"/>
                  </a:schemeClr>
                </a:solidFill>
                <a:latin typeface="Times New Roman" panose="02020603050405020304" pitchFamily="18" charset="0"/>
                <a:cs typeface="Times New Roman" panose="02020603050405020304" pitchFamily="18" charset="0"/>
              </a:rPr>
              <a:t>Kelvin Simon		            	</a:t>
            </a:r>
            <a:r>
              <a:rPr lang="en-US" sz="2200" dirty="0">
                <a:solidFill>
                  <a:schemeClr val="tx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C0866577</a:t>
            </a:r>
            <a:endParaRPr lang="en-US" sz="2200" dirty="0">
              <a:solidFill>
                <a:schemeClr val="tx2">
                  <a:lumMod val="20000"/>
                  <a:lumOff val="80000"/>
                </a:schemeClr>
              </a:solidFill>
              <a:effectLst/>
              <a:latin typeface="Times New Roman" panose="02020603050405020304" pitchFamily="18" charset="0"/>
              <a:cs typeface="Times New Roman" panose="02020603050405020304" pitchFamily="18" charset="0"/>
            </a:endParaRPr>
          </a:p>
          <a:p>
            <a:pPr marL="3884930" lvl="8" algn="just"/>
            <a:r>
              <a:rPr lang="en-US" sz="2200" dirty="0">
                <a:solidFill>
                  <a:schemeClr val="tx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Amal V.T</a:t>
            </a:r>
            <a:r>
              <a:rPr lang="en-US" sz="2200" dirty="0">
                <a:solidFill>
                  <a:schemeClr val="tx2">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C0863255</a:t>
            </a:r>
          </a:p>
          <a:p>
            <a:pPr lvl="8" algn="just"/>
            <a:r>
              <a:rPr lang="fr-FR" sz="2200" dirty="0">
                <a:solidFill>
                  <a:schemeClr val="tx2">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200" dirty="0">
                <a:solidFill>
                  <a:schemeClr val="tx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Henry Jones </a:t>
            </a:r>
            <a:r>
              <a:rPr lang="fr-FR" sz="2200" dirty="0" err="1">
                <a:solidFill>
                  <a:schemeClr val="tx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Inbaraj</a:t>
            </a:r>
            <a:r>
              <a:rPr lang="fr-FR" sz="2200" dirty="0">
                <a:solidFill>
                  <a:schemeClr val="tx2">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C0863081</a:t>
            </a:r>
            <a:endParaRPr lang="en-US" sz="2200" dirty="0">
              <a:solidFill>
                <a:schemeClr val="tx2">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8" algn="just"/>
            <a:r>
              <a:rPr lang="fr-FR" sz="2200" dirty="0">
                <a:solidFill>
                  <a:schemeClr val="tx2">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200" dirty="0">
                <a:solidFill>
                  <a:schemeClr val="tx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Meenakshi                        	</a:t>
            </a:r>
            <a:r>
              <a:rPr lang="fr-FR" sz="2200" dirty="0">
                <a:solidFill>
                  <a:schemeClr val="tx2">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C0864515</a:t>
            </a:r>
            <a:endParaRPr lang="en-US" sz="2200" dirty="0">
              <a:solidFill>
                <a:schemeClr val="tx2">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8" algn="just"/>
            <a:r>
              <a:rPr lang="fr-FR" sz="2200" dirty="0">
                <a:solidFill>
                  <a:schemeClr val="tx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200" dirty="0">
              <a:solidFill>
                <a:schemeClr val="tx2">
                  <a:lumMod val="20000"/>
                  <a:lumOff val="8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0" y="2358361"/>
            <a:ext cx="12192000" cy="769441"/>
          </a:xfrm>
          <a:prstGeom prst="rect">
            <a:avLst/>
          </a:prstGeom>
          <a:noFill/>
        </p:spPr>
        <p:txBody>
          <a:bodyPr wrap="square" rtlCol="0">
            <a:spAutoFit/>
          </a:bodyPr>
          <a:lstStyle/>
          <a:p>
            <a:pPr algn="ct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BDM 3014 – Introduction to Artificial Intelligence</a:t>
            </a:r>
          </a:p>
          <a:p>
            <a:pPr algn="ct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(DSMM Group-1)</a:t>
            </a:r>
            <a:endParaRPr lang="en-US" sz="2200" dirty="0">
              <a:solidFill>
                <a:schemeClr val="tx1">
                  <a:lumMod val="95000"/>
                  <a:lumOff val="5000"/>
                </a:schemeClr>
              </a:solidFill>
            </a:endParaRPr>
          </a:p>
        </p:txBody>
      </p:sp>
    </p:spTree>
    <p:extLst>
      <p:ext uri="{BB962C8B-B14F-4D97-AF65-F5344CB8AC3E}">
        <p14:creationId xmlns:p14="http://schemas.microsoft.com/office/powerpoint/2010/main" val="3047141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Working process of Recommendation Engine</a:t>
            </a:r>
            <a:endParaRPr lang="en-CA" dirty="0"/>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p:txBody>
          <a:bodyPr/>
          <a:lstStyle/>
          <a:p>
            <a:r>
              <a:rPr lang="en-US" dirty="0"/>
              <a:t>The filtering process comes last. </a:t>
            </a:r>
          </a:p>
          <a:p>
            <a:r>
              <a:rPr lang="en-US" dirty="0"/>
              <a:t>Depending on the type of recommendation filtering being used—collaborative, content-based, or hybrid—different matrices, mathematical rules, and formulas are applied to the data.</a:t>
            </a:r>
          </a:p>
          <a:p>
            <a:r>
              <a:rPr lang="en-US" dirty="0"/>
              <a:t> The recommendations are the result of this filtering.</a:t>
            </a:r>
            <a:endParaRPr lang="en-US" b="1" dirty="0"/>
          </a:p>
        </p:txBody>
      </p:sp>
    </p:spTree>
    <p:extLst>
      <p:ext uri="{BB962C8B-B14F-4D97-AF65-F5344CB8AC3E}">
        <p14:creationId xmlns:p14="http://schemas.microsoft.com/office/powerpoint/2010/main" val="4018742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a:xfrm>
            <a:off x="658761" y="1971187"/>
            <a:ext cx="10929501" cy="1325563"/>
          </a:xfrm>
        </p:spPr>
        <p:txBody>
          <a:bodyPr>
            <a:normAutofit fontScale="90000"/>
          </a:bodyPr>
          <a:lstStyle/>
          <a:p>
            <a:pPr algn="ctr"/>
            <a:r>
              <a:rPr lang="en-CA" sz="4400" dirty="0">
                <a:solidFill>
                  <a:srgbClr val="FF0000"/>
                </a:solidFill>
                <a:latin typeface="Times New Roman" panose="02020603050405020304" pitchFamily="18" charset="0"/>
                <a:cs typeface="Times New Roman" panose="02020603050405020304" pitchFamily="18" charset="0"/>
              </a:rPr>
              <a:t>Math Behind the Recommendation Engine</a:t>
            </a:r>
            <a:br>
              <a:rPr lang="en-CA" sz="4400" dirty="0">
                <a:latin typeface="Times New Roman" panose="02020603050405020304" pitchFamily="18" charset="0"/>
                <a:cs typeface="Times New Roman" panose="02020603050405020304" pitchFamily="18" charset="0"/>
              </a:rPr>
            </a:br>
            <a:endParaRPr lang="en-US" b="1" dirty="0"/>
          </a:p>
        </p:txBody>
      </p:sp>
    </p:spTree>
    <p:extLst>
      <p:ext uri="{BB962C8B-B14F-4D97-AF65-F5344CB8AC3E}">
        <p14:creationId xmlns:p14="http://schemas.microsoft.com/office/powerpoint/2010/main" val="634360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Math Behind the Recommendation Engine</a:t>
            </a:r>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p:txBody>
          <a:bodyPr>
            <a:normAutofit/>
          </a:bodyPr>
          <a:lstStyle/>
          <a:p>
            <a:r>
              <a:rPr lang="en-US" dirty="0"/>
              <a:t>Now let us look at the math that works behind the Recommendation Engine.</a:t>
            </a:r>
          </a:p>
          <a:p>
            <a:r>
              <a:rPr lang="en-US" dirty="0"/>
              <a:t>Let us first look at the collaborative filtering approach </a:t>
            </a:r>
          </a:p>
          <a:p>
            <a:pPr marL="0" indent="0">
              <a:buNone/>
            </a:pPr>
            <a:r>
              <a:rPr lang="en-US" b="1" dirty="0"/>
              <a:t>Collaborative Filtering System:</a:t>
            </a:r>
          </a:p>
          <a:p>
            <a:r>
              <a:rPr lang="en-US" dirty="0"/>
              <a:t>Collaborative filtering systems predict your preferences based on past preferences of users who share your characteristics.</a:t>
            </a:r>
          </a:p>
          <a:p>
            <a:r>
              <a:rPr lang="en-US" dirty="0"/>
              <a:t>In this strategy, the algorithm goes through the steps as follows:</a:t>
            </a:r>
          </a:p>
        </p:txBody>
      </p:sp>
    </p:spTree>
    <p:extLst>
      <p:ext uri="{BB962C8B-B14F-4D97-AF65-F5344CB8AC3E}">
        <p14:creationId xmlns:p14="http://schemas.microsoft.com/office/powerpoint/2010/main" val="882764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Math Behind the Recommendation Engine</a:t>
            </a:r>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p:txBody>
          <a:bodyPr/>
          <a:lstStyle/>
          <a:p>
            <a:r>
              <a:rPr lang="en-US" dirty="0"/>
              <a:t>Consider user X</a:t>
            </a:r>
          </a:p>
          <a:p>
            <a:r>
              <a:rPr lang="en-US" dirty="0"/>
              <a:t>Find set N (Neighborhood of user X) of </a:t>
            </a:r>
          </a:p>
          <a:p>
            <a:pPr marL="0" indent="0">
              <a:buNone/>
            </a:pPr>
            <a:r>
              <a:rPr lang="en-US" dirty="0"/>
              <a:t>Other users whose ratings are “most similar”</a:t>
            </a:r>
          </a:p>
          <a:p>
            <a:pPr marL="0" indent="0">
              <a:buNone/>
            </a:pPr>
            <a:r>
              <a:rPr lang="en-US" dirty="0"/>
              <a:t>To X’s ratings.</a:t>
            </a:r>
          </a:p>
          <a:p>
            <a:r>
              <a:rPr lang="en-US" dirty="0"/>
              <a:t>Calculate X's ratings based on user feedback</a:t>
            </a:r>
          </a:p>
          <a:p>
            <a:pPr marL="0" indent="0">
              <a:buNone/>
            </a:pPr>
            <a:r>
              <a:rPr lang="en-US" dirty="0"/>
              <a:t> from N.</a:t>
            </a:r>
          </a:p>
          <a:p>
            <a:endParaRPr lang="en-US" dirty="0"/>
          </a:p>
        </p:txBody>
      </p:sp>
      <p:pic>
        <p:nvPicPr>
          <p:cNvPr id="7" name="Picture 6" descr="Diagram&#10;&#10;Description automatically generated">
            <a:extLst>
              <a:ext uri="{FF2B5EF4-FFF2-40B4-BE49-F238E27FC236}">
                <a16:creationId xmlns:a16="http://schemas.microsoft.com/office/drawing/2014/main" id="{171C360C-09B6-9DF1-6277-8525F6A707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9789" y="1690688"/>
            <a:ext cx="4652211" cy="4407904"/>
          </a:xfrm>
          <a:prstGeom prst="rect">
            <a:avLst/>
          </a:prstGeom>
        </p:spPr>
      </p:pic>
    </p:spTree>
    <p:extLst>
      <p:ext uri="{BB962C8B-B14F-4D97-AF65-F5344CB8AC3E}">
        <p14:creationId xmlns:p14="http://schemas.microsoft.com/office/powerpoint/2010/main" val="1681869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Math Behind the Recommendation Engine</a:t>
            </a:r>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p:txBody>
          <a:bodyPr/>
          <a:lstStyle/>
          <a:p>
            <a:pPr marL="0" indent="0">
              <a:buNone/>
            </a:pPr>
            <a:r>
              <a:rPr lang="en-US" b="1" dirty="0"/>
              <a:t>Measuring the “most similar”</a:t>
            </a:r>
          </a:p>
          <a:p>
            <a:r>
              <a:rPr lang="en-US" dirty="0"/>
              <a:t>Consider a set of four users (U1, U2, U3, U4) as the table's rows and a set of seven movies (M1, M2...M7) as its columns.</a:t>
            </a:r>
          </a:p>
          <a:p>
            <a:r>
              <a:rPr lang="en-US" dirty="0"/>
              <a:t> Imagine a scale of 0 to 5 stars. </a:t>
            </a:r>
          </a:p>
          <a:p>
            <a:r>
              <a:rPr lang="en-US" dirty="0"/>
              <a:t>While some of the cells are empty or lack values, some of the cells contain user ratings for the corresponding movies.</a:t>
            </a:r>
          </a:p>
          <a:p>
            <a:endParaRPr lang="en-US" b="1" dirty="0"/>
          </a:p>
        </p:txBody>
      </p:sp>
    </p:spTree>
    <p:extLst>
      <p:ext uri="{BB962C8B-B14F-4D97-AF65-F5344CB8AC3E}">
        <p14:creationId xmlns:p14="http://schemas.microsoft.com/office/powerpoint/2010/main" val="1040690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Math Behind the Recommendation Engine</a:t>
            </a:r>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p:txBody>
          <a:bodyPr>
            <a:normAutofit fontScale="92500" lnSpcReduction="20000"/>
          </a:bodyPr>
          <a:lstStyle/>
          <a:p>
            <a:pPr marL="0" indent="0">
              <a:buNone/>
            </a:pPr>
            <a:endParaRPr lang="en-US" b="1" dirty="0"/>
          </a:p>
          <a:p>
            <a:endParaRPr lang="en-US" b="1" dirty="0"/>
          </a:p>
          <a:p>
            <a:endParaRPr lang="en-US" b="1" dirty="0"/>
          </a:p>
          <a:p>
            <a:endParaRPr lang="en-US" b="1" dirty="0"/>
          </a:p>
          <a:p>
            <a:endParaRPr lang="en-US" b="1" dirty="0"/>
          </a:p>
          <a:p>
            <a:endParaRPr lang="en-US" b="1" dirty="0"/>
          </a:p>
          <a:p>
            <a:r>
              <a:rPr lang="en-US" dirty="0"/>
              <a:t>If we carefully examine the above table, we will see that U1 and U2 only have one movie (M1) in common, but their ratings are still quite high. </a:t>
            </a:r>
          </a:p>
        </p:txBody>
      </p:sp>
      <p:pic>
        <p:nvPicPr>
          <p:cNvPr id="5" name="Picture 4" descr="Table, calendar&#10;&#10;Description automatically generated">
            <a:extLst>
              <a:ext uri="{FF2B5EF4-FFF2-40B4-BE49-F238E27FC236}">
                <a16:creationId xmlns:a16="http://schemas.microsoft.com/office/drawing/2014/main" id="{BAFD3ED0-CF0B-CD73-1975-134869B17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2" y="1876376"/>
            <a:ext cx="9717714" cy="3124912"/>
          </a:xfrm>
          <a:prstGeom prst="rect">
            <a:avLst/>
          </a:prstGeom>
        </p:spPr>
      </p:pic>
    </p:spTree>
    <p:extLst>
      <p:ext uri="{BB962C8B-B14F-4D97-AF65-F5344CB8AC3E}">
        <p14:creationId xmlns:p14="http://schemas.microsoft.com/office/powerpoint/2010/main" val="2345629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Math Behind the Recommendation Engine</a:t>
            </a:r>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p:txBody>
          <a:bodyPr>
            <a:normAutofit fontScale="85000" lnSpcReduction="10000"/>
          </a:bodyPr>
          <a:lstStyle/>
          <a:p>
            <a:r>
              <a:rPr lang="en-US" dirty="0"/>
              <a:t>This suggests a shared set of tastes or interests between users U1 and U2. Although the users U1 and U3 have rated the same two movies, the ratings are not very high. Therefore, we can draw the conclusion that the users U1 and U3 are different, while U1 and U2 are similar.</a:t>
            </a:r>
          </a:p>
          <a:p>
            <a:r>
              <a:rPr lang="en-US" b="1" dirty="0"/>
              <a:t> SIM(U1,U2)&gt;SIM(U1,U3)</a:t>
            </a:r>
          </a:p>
          <a:p>
            <a:r>
              <a:rPr lang="en-US" dirty="0"/>
              <a:t>We employ the Cosine Similarity to determine the similarity matrix between the two points, U1 and U2:</a:t>
            </a:r>
          </a:p>
          <a:p>
            <a:r>
              <a:rPr lang="en-US" dirty="0"/>
              <a:t>SIM(U1,U2) = cosine(RU1,RU2),</a:t>
            </a:r>
          </a:p>
          <a:p>
            <a:r>
              <a:rPr lang="en-US" dirty="0"/>
              <a:t>Where U1 and U2's respective rating vectors, RU1 and RU2, are given.</a:t>
            </a:r>
          </a:p>
          <a:p>
            <a:endParaRPr lang="en-US" dirty="0"/>
          </a:p>
        </p:txBody>
      </p:sp>
    </p:spTree>
    <p:extLst>
      <p:ext uri="{BB962C8B-B14F-4D97-AF65-F5344CB8AC3E}">
        <p14:creationId xmlns:p14="http://schemas.microsoft.com/office/powerpoint/2010/main" val="1353132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a:xfrm>
            <a:off x="567814" y="369123"/>
            <a:ext cx="10396882" cy="1151965"/>
          </a:xfrm>
        </p:spPr>
        <p:txBody>
          <a:bodyPr>
            <a:normAutofit fontScale="90000"/>
          </a:bodyPr>
          <a:lstStyle/>
          <a:p>
            <a:r>
              <a:rPr lang="en-CA" sz="4400" dirty="0">
                <a:solidFill>
                  <a:srgbClr val="FF0000"/>
                </a:solidFill>
                <a:latin typeface="Times New Roman" panose="02020603050405020304" pitchFamily="18" charset="0"/>
                <a:cs typeface="Times New Roman" panose="02020603050405020304" pitchFamily="18" charset="0"/>
              </a:rPr>
              <a:t>Math Behind the Recommendation Engine</a:t>
            </a:r>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a:xfrm>
            <a:off x="621527" y="1521088"/>
            <a:ext cx="10396883" cy="3311189"/>
          </a:xfrm>
        </p:spPr>
        <p:txBody>
          <a:bodyPr/>
          <a:lstStyle/>
          <a:p>
            <a:r>
              <a:rPr lang="en-US" dirty="0"/>
              <a:t>But first we need to compute and fill in the blank values in order to implement the cosine similarity. Therefore, we must normalize the ratings by deducting the row mean and use what is known as the "Centered Cosine Similarity" in place of a cosine similarity.</a:t>
            </a:r>
          </a:p>
          <a:p>
            <a:r>
              <a:rPr lang="en-US" dirty="0"/>
              <a:t>The table we obtain after normalizing the ratings is shown below:</a:t>
            </a:r>
          </a:p>
          <a:p>
            <a:endParaRPr lang="en-US" dirty="0"/>
          </a:p>
        </p:txBody>
      </p:sp>
      <p:pic>
        <p:nvPicPr>
          <p:cNvPr id="5" name="Picture 4" descr="Table&#10;&#10;Description automatically generated">
            <a:extLst>
              <a:ext uri="{FF2B5EF4-FFF2-40B4-BE49-F238E27FC236}">
                <a16:creationId xmlns:a16="http://schemas.microsoft.com/office/drawing/2014/main" id="{9EB9FFD2-8DFA-EDB3-A21B-469352EF4C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079" y="3997296"/>
            <a:ext cx="8677532" cy="2491581"/>
          </a:xfrm>
          <a:prstGeom prst="rect">
            <a:avLst/>
          </a:prstGeom>
        </p:spPr>
      </p:pic>
    </p:spTree>
    <p:extLst>
      <p:ext uri="{BB962C8B-B14F-4D97-AF65-F5344CB8AC3E}">
        <p14:creationId xmlns:p14="http://schemas.microsoft.com/office/powerpoint/2010/main" val="224291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Math Behind the Recommendation Engine</a:t>
            </a:r>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p:txBody>
          <a:bodyPr>
            <a:normAutofit fontScale="92500" lnSpcReduction="10000"/>
          </a:bodyPr>
          <a:lstStyle/>
          <a:p>
            <a:r>
              <a:rPr lang="en-US" dirty="0"/>
              <a:t>If you observe, you'll see that adding up all of a user's ratings results in zero. This is due to the ratings' current zero-centering. Ratings above zero denote high or positive ratings, while those below zero denote low or negative ratings. Now, when comparing users U1, U2, and U1, U3, we can calculate their "Centered Cosine Similarity" and find:</a:t>
            </a:r>
          </a:p>
          <a:p>
            <a:r>
              <a:rPr lang="pl-PL" dirty="0"/>
              <a:t>SIM (U1, U2) = cosine (RU1, RU2) = 0.09, and</a:t>
            </a:r>
          </a:p>
          <a:p>
            <a:r>
              <a:rPr lang="pl-PL" dirty="0"/>
              <a:t>SIM (U1, U3) = cosine (RU1, RU3) = -0.56</a:t>
            </a:r>
          </a:p>
          <a:p>
            <a:r>
              <a:rPr lang="pl-PL" dirty="0"/>
              <a:t>SIM (U1, U2) &gt; SIM (U1, U3)</a:t>
            </a:r>
            <a:endParaRPr lang="en-US" dirty="0"/>
          </a:p>
        </p:txBody>
      </p:sp>
    </p:spTree>
    <p:extLst>
      <p:ext uri="{BB962C8B-B14F-4D97-AF65-F5344CB8AC3E}">
        <p14:creationId xmlns:p14="http://schemas.microsoft.com/office/powerpoint/2010/main" val="893848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Math Behind the Recommendation Engine</a:t>
            </a:r>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a:xfrm>
            <a:off x="838200" y="1825625"/>
            <a:ext cx="10515600" cy="4667250"/>
          </a:xfrm>
        </p:spPr>
        <p:txBody>
          <a:bodyPr>
            <a:normAutofit/>
          </a:bodyPr>
          <a:lstStyle/>
          <a:p>
            <a:r>
              <a:rPr lang="en-US" dirty="0"/>
              <a:t>According to the findings, U1 and U2 are very similar, whereas U1 and U3 are very dissimilar.</a:t>
            </a:r>
          </a:p>
          <a:p>
            <a:r>
              <a:rPr lang="en-US" dirty="0"/>
              <a:t>Making rating predictions for a user is the next step after estimating and grouping similar and dissimilar users.</a:t>
            </a:r>
          </a:p>
          <a:p>
            <a:pPr marL="0" indent="0">
              <a:buNone/>
            </a:pPr>
            <a:r>
              <a:rPr lang="en-US" b="1" dirty="0"/>
              <a:t>Rating Predictions:</a:t>
            </a:r>
          </a:p>
          <a:p>
            <a:r>
              <a:rPr lang="en-US" dirty="0"/>
              <a:t>Let's say that user x has a rating vector Rx, and we need to predict this user's rating for item </a:t>
            </a:r>
            <a:r>
              <a:rPr lang="en-US" dirty="0" err="1"/>
              <a:t>i</a:t>
            </a:r>
            <a:r>
              <a:rPr lang="en-US" dirty="0"/>
              <a:t>.</a:t>
            </a:r>
          </a:p>
          <a:p>
            <a:r>
              <a:rPr lang="en-US" dirty="0"/>
              <a:t>We identify a </a:t>
            </a:r>
            <a:r>
              <a:rPr lang="en-US" dirty="0" err="1"/>
              <a:t>neighbourhood</a:t>
            </a:r>
            <a:r>
              <a:rPr lang="en-US" dirty="0"/>
              <a:t> N of a set of k users (who have rated item I who are most similar to user x using the Centered Cosine Similarity method.</a:t>
            </a:r>
          </a:p>
          <a:p>
            <a:endParaRPr lang="en-US" dirty="0"/>
          </a:p>
        </p:txBody>
      </p:sp>
    </p:spTree>
    <p:extLst>
      <p:ext uri="{BB962C8B-B14F-4D97-AF65-F5344CB8AC3E}">
        <p14:creationId xmlns:p14="http://schemas.microsoft.com/office/powerpoint/2010/main" val="3944919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953C8-EBB0-3AEB-8E8F-0E04FC219D6F}"/>
              </a:ext>
            </a:extLst>
          </p:cNvPr>
          <p:cNvSpPr>
            <a:spLocks noGrp="1"/>
          </p:cNvSpPr>
          <p:nvPr>
            <p:ph type="title"/>
          </p:nvPr>
        </p:nvSpPr>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Agenda</a:t>
            </a:r>
            <a:endParaRPr lang="en-US" sz="3600" dirty="0"/>
          </a:p>
        </p:txBody>
      </p:sp>
      <p:sp>
        <p:nvSpPr>
          <p:cNvPr id="3" name="Content Placeholder 2">
            <a:extLst>
              <a:ext uri="{FF2B5EF4-FFF2-40B4-BE49-F238E27FC236}">
                <a16:creationId xmlns:a16="http://schemas.microsoft.com/office/drawing/2014/main" id="{42DC711D-44E9-7F09-15CA-2DFA6861171B}"/>
              </a:ext>
            </a:extLst>
          </p:cNvPr>
          <p:cNvSpPr>
            <a:spLocks noGrp="1"/>
          </p:cNvSpPr>
          <p:nvPr>
            <p:ph idx="1"/>
          </p:nvPr>
        </p:nvSpPr>
        <p:spPr/>
        <p:txBody>
          <a:bodyPr>
            <a:normAutofit lnSpcReduction="10000"/>
          </a:bodyPr>
          <a:lstStyle/>
          <a:p>
            <a:r>
              <a:rPr lang="en-CA" sz="2200" dirty="0">
                <a:latin typeface="Times New Roman" panose="02020603050405020304" pitchFamily="18" charset="0"/>
                <a:cs typeface="Times New Roman" panose="02020603050405020304" pitchFamily="18" charset="0"/>
              </a:rPr>
              <a:t>Introduction</a:t>
            </a:r>
          </a:p>
          <a:p>
            <a:r>
              <a:rPr lang="en-CA" sz="2200" dirty="0">
                <a:latin typeface="Times New Roman" panose="02020603050405020304" pitchFamily="18" charset="0"/>
                <a:cs typeface="Times New Roman" panose="02020603050405020304" pitchFamily="18" charset="0"/>
              </a:rPr>
              <a:t>Types of Recommendation Engines</a:t>
            </a:r>
          </a:p>
          <a:p>
            <a:r>
              <a:rPr lang="en-CA" sz="2200" dirty="0">
                <a:latin typeface="Times New Roman" panose="02020603050405020304" pitchFamily="18" charset="0"/>
                <a:cs typeface="Times New Roman" panose="02020603050405020304" pitchFamily="18" charset="0"/>
              </a:rPr>
              <a:t>Working process of Recommendation Engine</a:t>
            </a:r>
          </a:p>
          <a:p>
            <a:r>
              <a:rPr lang="en-CA" sz="2200" dirty="0">
                <a:latin typeface="Times New Roman" panose="02020603050405020304" pitchFamily="18" charset="0"/>
                <a:cs typeface="Times New Roman" panose="02020603050405020304" pitchFamily="18" charset="0"/>
              </a:rPr>
              <a:t>Math Behind the Recommendation Engine</a:t>
            </a:r>
          </a:p>
          <a:p>
            <a:r>
              <a:rPr lang="en-US" sz="2400" dirty="0"/>
              <a:t>Recommendation engine using </a:t>
            </a:r>
            <a:r>
              <a:rPr lang="en-US" sz="2400" dirty="0" err="1"/>
              <a:t>Streamlit</a:t>
            </a:r>
            <a:r>
              <a:rPr lang="en-US" sz="2400" dirty="0"/>
              <a:t> app example in python</a:t>
            </a:r>
          </a:p>
          <a:p>
            <a:r>
              <a:rPr lang="en-CA" sz="2200" dirty="0">
                <a:latin typeface="Times New Roman" panose="02020603050405020304" pitchFamily="18" charset="0"/>
                <a:cs typeface="Times New Roman" panose="02020603050405020304" pitchFamily="18" charset="0"/>
              </a:rPr>
              <a:t>Conclusion</a:t>
            </a:r>
          </a:p>
          <a:p>
            <a:r>
              <a:rPr lang="en-CA" sz="22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912869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Math Behind the Recommendation Engine</a:t>
            </a:r>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a:xfrm>
            <a:off x="838200" y="1825625"/>
            <a:ext cx="10515600" cy="4667250"/>
          </a:xfrm>
        </p:spPr>
        <p:txBody>
          <a:bodyPr>
            <a:normAutofit lnSpcReduction="10000"/>
          </a:bodyPr>
          <a:lstStyle/>
          <a:p>
            <a:r>
              <a:rPr lang="en-US" dirty="0"/>
              <a:t>We use the weighted average to achieve this. In this method, we weight the y rating for item I and multiply it by the similarity of x and y for each user y in neighborhood N. </a:t>
            </a:r>
          </a:p>
          <a:p>
            <a:r>
              <a:rPr lang="en-US" dirty="0"/>
              <a:t>By dividing the product by the total of the similarities between x and y, we finally normalize it. We receive an estimate for user X and item Y from the outcome.</a:t>
            </a:r>
          </a:p>
          <a:p>
            <a:endParaRPr lang="en-US" dirty="0"/>
          </a:p>
          <a:p>
            <a:endParaRPr lang="en-US" dirty="0"/>
          </a:p>
          <a:p>
            <a:endParaRPr lang="en-US" dirty="0"/>
          </a:p>
          <a:p>
            <a:r>
              <a:rPr lang="en-US" dirty="0"/>
              <a:t>Where </a:t>
            </a:r>
            <a:r>
              <a:rPr lang="en-US" dirty="0" err="1"/>
              <a:t>Sxy</a:t>
            </a:r>
            <a:r>
              <a:rPr lang="en-US" dirty="0"/>
              <a:t> = SIM(</a:t>
            </a:r>
            <a:r>
              <a:rPr lang="en-US" dirty="0" err="1"/>
              <a:t>x,y</a:t>
            </a:r>
            <a:r>
              <a:rPr lang="en-US" dirty="0"/>
              <a:t>)</a:t>
            </a:r>
          </a:p>
          <a:p>
            <a:endParaRPr lang="en-US" dirty="0"/>
          </a:p>
        </p:txBody>
      </p:sp>
      <p:pic>
        <p:nvPicPr>
          <p:cNvPr id="5" name="Picture 4" descr="Text&#10;&#10;Description automatically generated">
            <a:extLst>
              <a:ext uri="{FF2B5EF4-FFF2-40B4-BE49-F238E27FC236}">
                <a16:creationId xmlns:a16="http://schemas.microsoft.com/office/drawing/2014/main" id="{DE13EF63-048C-FEF3-7CF0-F79C3BDE96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3739" y="4506791"/>
            <a:ext cx="4194808" cy="1079746"/>
          </a:xfrm>
          <a:prstGeom prst="rect">
            <a:avLst/>
          </a:prstGeom>
        </p:spPr>
      </p:pic>
    </p:spTree>
    <p:extLst>
      <p:ext uri="{BB962C8B-B14F-4D97-AF65-F5344CB8AC3E}">
        <p14:creationId xmlns:p14="http://schemas.microsoft.com/office/powerpoint/2010/main" val="748995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a:xfrm>
            <a:off x="607143" y="288649"/>
            <a:ext cx="10396882" cy="1151965"/>
          </a:xfrm>
        </p:spPr>
        <p:txBody>
          <a:bodyPr>
            <a:normAutofit fontScale="90000"/>
          </a:bodyPr>
          <a:lstStyle/>
          <a:p>
            <a:r>
              <a:rPr lang="en-CA" sz="4400">
                <a:solidFill>
                  <a:srgbClr val="FF0000"/>
                </a:solidFill>
                <a:latin typeface="Times New Roman" panose="02020603050405020304" pitchFamily="18" charset="0"/>
                <a:cs typeface="Times New Roman" panose="02020603050405020304" pitchFamily="18" charset="0"/>
              </a:rPr>
              <a:t>Math Behind the Recommendation Engine</a:t>
            </a:r>
            <a:endParaRPr lang="en-CA" sz="44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a:xfrm>
            <a:off x="838200" y="1440614"/>
            <a:ext cx="10515600" cy="5417385"/>
          </a:xfrm>
        </p:spPr>
        <p:txBody>
          <a:bodyPr>
            <a:normAutofit/>
          </a:bodyPr>
          <a:lstStyle/>
          <a:p>
            <a:pPr marL="0" indent="0">
              <a:buNone/>
            </a:pPr>
            <a:r>
              <a:rPr lang="en-US" b="1" dirty="0"/>
              <a:t>Content based Recommender System:</a:t>
            </a:r>
          </a:p>
          <a:p>
            <a:r>
              <a:rPr lang="en-US" b="1" dirty="0"/>
              <a:t>This algorithm suggests products that are comparable to those that a user has previously liked.</a:t>
            </a:r>
          </a:p>
          <a:p>
            <a:r>
              <a:rPr lang="en-US" b="1" dirty="0"/>
              <a:t>Think about the Netflix illustration. They store all of the                                 user-related data in vector form.</a:t>
            </a:r>
          </a:p>
          <a:p>
            <a:r>
              <a:rPr lang="en-US" b="1" dirty="0"/>
              <a:t> This vector includes the user's previous actions, such as                                        the movies they liked or disliked and the ratings they                                      gave them.</a:t>
            </a:r>
          </a:p>
          <a:p>
            <a:r>
              <a:rPr lang="en-US" b="1" dirty="0"/>
              <a:t>The profile vector is the name given to this vector</a:t>
            </a:r>
          </a:p>
        </p:txBody>
      </p:sp>
      <p:pic>
        <p:nvPicPr>
          <p:cNvPr id="5" name="Picture 4" descr="Diagram&#10;&#10;Description automatically generated">
            <a:extLst>
              <a:ext uri="{FF2B5EF4-FFF2-40B4-BE49-F238E27FC236}">
                <a16:creationId xmlns:a16="http://schemas.microsoft.com/office/drawing/2014/main" id="{4DC7EB42-95E8-3599-FCEE-CB227174FB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7250" y="2720915"/>
            <a:ext cx="2876550" cy="3476625"/>
          </a:xfrm>
          <a:prstGeom prst="rect">
            <a:avLst/>
          </a:prstGeom>
        </p:spPr>
      </p:pic>
    </p:spTree>
    <p:extLst>
      <p:ext uri="{BB962C8B-B14F-4D97-AF65-F5344CB8AC3E}">
        <p14:creationId xmlns:p14="http://schemas.microsoft.com/office/powerpoint/2010/main" val="2933670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a:xfrm>
            <a:off x="607143" y="288649"/>
            <a:ext cx="10396882" cy="1151965"/>
          </a:xfrm>
        </p:spPr>
        <p:txBody>
          <a:bodyPr>
            <a:normAutofit fontScale="90000"/>
          </a:bodyPr>
          <a:lstStyle/>
          <a:p>
            <a:r>
              <a:rPr lang="en-CA" sz="4400">
                <a:solidFill>
                  <a:srgbClr val="FF0000"/>
                </a:solidFill>
                <a:latin typeface="Times New Roman" panose="02020603050405020304" pitchFamily="18" charset="0"/>
                <a:cs typeface="Times New Roman" panose="02020603050405020304" pitchFamily="18" charset="0"/>
              </a:rPr>
              <a:t>Math Behind the Recommendation Engine</a:t>
            </a:r>
            <a:endParaRPr lang="en-CA" sz="44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a:xfrm>
            <a:off x="838200" y="1440614"/>
            <a:ext cx="10515600" cy="5417385"/>
          </a:xfrm>
        </p:spPr>
        <p:txBody>
          <a:bodyPr>
            <a:normAutofit/>
          </a:bodyPr>
          <a:lstStyle/>
          <a:p>
            <a:r>
              <a:rPr lang="en-US" b="1" dirty="0"/>
              <a:t>Another vector called the item vector contains all the data pertaining to movies. </a:t>
            </a:r>
          </a:p>
          <a:p>
            <a:r>
              <a:rPr lang="en-US" b="1" dirty="0"/>
              <a:t>Each movie's information, such as its genre, cast, and director, is contained in the item vector.</a:t>
            </a:r>
          </a:p>
          <a:p>
            <a:r>
              <a:rPr lang="en-US" b="1" dirty="0"/>
              <a:t>The content-based filtering algorithm finds the cosine of the angle between the profile vector and item vector, i.e. cosine similarity. Suppose A is the profile vector and B is the item vector, then the similarity between them can be calculated as:</a:t>
            </a:r>
          </a:p>
        </p:txBody>
      </p:sp>
      <p:pic>
        <p:nvPicPr>
          <p:cNvPr id="6" name="Picture 5" descr="Text&#10;&#10;Description automatically generated with medium confidence">
            <a:extLst>
              <a:ext uri="{FF2B5EF4-FFF2-40B4-BE49-F238E27FC236}">
                <a16:creationId xmlns:a16="http://schemas.microsoft.com/office/drawing/2014/main" id="{02D30110-78CE-B252-623E-F5CB3989F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1512" y="4861260"/>
            <a:ext cx="3228975" cy="857250"/>
          </a:xfrm>
          <a:prstGeom prst="rect">
            <a:avLst/>
          </a:prstGeom>
        </p:spPr>
      </p:pic>
    </p:spTree>
    <p:extLst>
      <p:ext uri="{BB962C8B-B14F-4D97-AF65-F5344CB8AC3E}">
        <p14:creationId xmlns:p14="http://schemas.microsoft.com/office/powerpoint/2010/main" val="2466014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a:xfrm>
            <a:off x="607143" y="288649"/>
            <a:ext cx="10396882" cy="1151965"/>
          </a:xfrm>
        </p:spPr>
        <p:txBody>
          <a:bodyPr>
            <a:normAutofit fontScale="90000"/>
          </a:bodyPr>
          <a:lstStyle/>
          <a:p>
            <a:r>
              <a:rPr lang="en-CA" sz="4400">
                <a:solidFill>
                  <a:srgbClr val="FF0000"/>
                </a:solidFill>
                <a:latin typeface="Times New Roman" panose="02020603050405020304" pitchFamily="18" charset="0"/>
                <a:cs typeface="Times New Roman" panose="02020603050405020304" pitchFamily="18" charset="0"/>
              </a:rPr>
              <a:t>Math Behind the Recommendation Engine</a:t>
            </a:r>
            <a:endParaRPr lang="en-CA" sz="44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a:xfrm>
            <a:off x="838200" y="1440614"/>
            <a:ext cx="10515600" cy="5417385"/>
          </a:xfrm>
        </p:spPr>
        <p:txBody>
          <a:bodyPr>
            <a:normAutofit/>
          </a:bodyPr>
          <a:lstStyle/>
          <a:p>
            <a:r>
              <a:rPr lang="en-US" b="1" dirty="0"/>
              <a:t>The movies are arranged in descending order according to the cosine value, which has a range of -1 to 1, and one of the two methods listed below is used for recommendations:</a:t>
            </a:r>
          </a:p>
          <a:p>
            <a:r>
              <a:rPr lang="en-US" b="1" dirty="0"/>
              <a:t>Top-n approach: where the top n movies are recommended (Here n can be decided by the business)</a:t>
            </a:r>
          </a:p>
          <a:p>
            <a:r>
              <a:rPr lang="en-US" b="1" dirty="0"/>
              <a:t>Rating scale approach: Where a threshold is set and all the movies above that threshold are recommended</a:t>
            </a:r>
          </a:p>
          <a:p>
            <a:r>
              <a:rPr lang="en-US" b="1" dirty="0"/>
              <a:t>Other approaches to trying in similarity include:</a:t>
            </a:r>
          </a:p>
        </p:txBody>
      </p:sp>
    </p:spTree>
    <p:extLst>
      <p:ext uri="{BB962C8B-B14F-4D97-AF65-F5344CB8AC3E}">
        <p14:creationId xmlns:p14="http://schemas.microsoft.com/office/powerpoint/2010/main" val="2234122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a:xfrm>
            <a:off x="607143" y="288649"/>
            <a:ext cx="10396882" cy="1151965"/>
          </a:xfrm>
        </p:spPr>
        <p:txBody>
          <a:bodyPr>
            <a:normAutofit fontScale="90000"/>
          </a:bodyPr>
          <a:lstStyle/>
          <a:p>
            <a:r>
              <a:rPr lang="en-CA" sz="4400">
                <a:solidFill>
                  <a:srgbClr val="FF0000"/>
                </a:solidFill>
                <a:latin typeface="Times New Roman" panose="02020603050405020304" pitchFamily="18" charset="0"/>
                <a:cs typeface="Times New Roman" panose="02020603050405020304" pitchFamily="18" charset="0"/>
              </a:rPr>
              <a:t>Math Behind the Recommendation Engine</a:t>
            </a:r>
            <a:endParaRPr lang="en-CA" sz="44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a:xfrm>
            <a:off x="838200" y="1440614"/>
            <a:ext cx="10515600" cy="5417385"/>
          </a:xfrm>
        </p:spPr>
        <p:txBody>
          <a:bodyPr>
            <a:normAutofit/>
          </a:bodyPr>
          <a:lstStyle/>
          <a:p>
            <a:r>
              <a:rPr lang="en-US" b="1" dirty="0"/>
              <a:t>Euclidean Distance: When plotted in n-dimensional space, similar objects will be located close to one another. Therefore, we can determine the distance between items and recommend items to the user based on that distance. The following is the </a:t>
            </a:r>
            <a:r>
              <a:rPr lang="en-US" b="1" dirty="0" err="1"/>
              <a:t>euclidean</a:t>
            </a:r>
            <a:r>
              <a:rPr lang="en-US" b="1" dirty="0"/>
              <a:t> distance formula:</a:t>
            </a:r>
          </a:p>
          <a:p>
            <a:pPr marL="0" indent="0">
              <a:buNone/>
            </a:pPr>
            <a:endParaRPr lang="en-US" b="1" dirty="0"/>
          </a:p>
          <a:p>
            <a:r>
              <a:rPr lang="en-US" b="1" dirty="0"/>
              <a:t>Pearson’s Correlation: We can find out how much two items are correlated using Pearson's correlation. The degree of similarity will increase with the correlation. </a:t>
            </a:r>
          </a:p>
        </p:txBody>
      </p:sp>
      <p:pic>
        <p:nvPicPr>
          <p:cNvPr id="5" name="Picture 4">
            <a:extLst>
              <a:ext uri="{FF2B5EF4-FFF2-40B4-BE49-F238E27FC236}">
                <a16:creationId xmlns:a16="http://schemas.microsoft.com/office/drawing/2014/main" id="{994998AC-F56D-0915-010A-CCE33BF199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4433" y="3429000"/>
            <a:ext cx="4762262" cy="464611"/>
          </a:xfrm>
          <a:prstGeom prst="rect">
            <a:avLst/>
          </a:prstGeom>
        </p:spPr>
      </p:pic>
      <p:pic>
        <p:nvPicPr>
          <p:cNvPr id="7" name="Picture 6" descr="Text, letter&#10;&#10;Description automatically generated">
            <a:extLst>
              <a:ext uri="{FF2B5EF4-FFF2-40B4-BE49-F238E27FC236}">
                <a16:creationId xmlns:a16="http://schemas.microsoft.com/office/drawing/2014/main" id="{9C9A3434-3440-A6F0-BF57-78C6147C19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3864" y="5121776"/>
            <a:ext cx="4343400" cy="781050"/>
          </a:xfrm>
          <a:prstGeom prst="rect">
            <a:avLst/>
          </a:prstGeom>
        </p:spPr>
      </p:pic>
    </p:spTree>
    <p:extLst>
      <p:ext uri="{BB962C8B-B14F-4D97-AF65-F5344CB8AC3E}">
        <p14:creationId xmlns:p14="http://schemas.microsoft.com/office/powerpoint/2010/main" val="473385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Math Behind the Recommendation Engine</a:t>
            </a:r>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a:xfrm>
            <a:off x="838200" y="1825624"/>
            <a:ext cx="10515600" cy="5032375"/>
          </a:xfrm>
        </p:spPr>
        <p:txBody>
          <a:bodyPr>
            <a:normAutofit/>
          </a:bodyPr>
          <a:lstStyle/>
          <a:p>
            <a:r>
              <a:rPr lang="en-US" dirty="0"/>
              <a:t>Find a set of items liked by the user, by both explicit and implicit methods. For example, the items purchased by the user.</a:t>
            </a:r>
          </a:p>
          <a:p>
            <a:r>
              <a:rPr lang="en-US" dirty="0"/>
              <a:t>An item profile, which is essentially a description of the items the user purchased, is created using that set of items. For the sake of succinctness, geometric shapes have been used in this diagram. We can therefore conclude that the user prefers objects that are red in </a:t>
            </a:r>
            <a:r>
              <a:rPr lang="en-US" dirty="0" err="1"/>
              <a:t>colour</a:t>
            </a:r>
            <a:r>
              <a:rPr lang="en-US" dirty="0"/>
              <a:t> and have circles or triangles as their primary shapes.</a:t>
            </a:r>
          </a:p>
          <a:p>
            <a:r>
              <a:rPr lang="en-US" dirty="0"/>
              <a:t>Next, based on the item profile, we will derive a User Profile, which will include details about the user's preferences and purchases.</a:t>
            </a:r>
          </a:p>
          <a:p>
            <a:r>
              <a:rPr lang="en-US" dirty="0"/>
              <a:t>The following task would be to suggest specific items to the user once we have user and item profiles.</a:t>
            </a:r>
          </a:p>
        </p:txBody>
      </p:sp>
    </p:spTree>
    <p:extLst>
      <p:ext uri="{BB962C8B-B14F-4D97-AF65-F5344CB8AC3E}">
        <p14:creationId xmlns:p14="http://schemas.microsoft.com/office/powerpoint/2010/main" val="2116671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Math Behind the Recommendation Engine</a:t>
            </a:r>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a:xfrm>
            <a:off x="838200" y="1825624"/>
            <a:ext cx="10515600" cy="5032375"/>
          </a:xfrm>
        </p:spPr>
        <p:txBody>
          <a:bodyPr>
            <a:normAutofit/>
          </a:bodyPr>
          <a:lstStyle/>
          <a:p>
            <a:r>
              <a:rPr lang="en-US" dirty="0"/>
              <a:t>We calculate the degree to which the user and each item in the catalogue are similar given the user. The Cosine Similarity method is used to determine the similarity.</a:t>
            </a:r>
          </a:p>
          <a:p>
            <a:r>
              <a:rPr lang="en-US" dirty="0"/>
              <a:t>Then, we choose the item that has the greatest cosine similarity and suggest it to the user.</a:t>
            </a:r>
          </a:p>
        </p:txBody>
      </p:sp>
    </p:spTree>
    <p:extLst>
      <p:ext uri="{BB962C8B-B14F-4D97-AF65-F5344CB8AC3E}">
        <p14:creationId xmlns:p14="http://schemas.microsoft.com/office/powerpoint/2010/main" val="28195408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a:xfrm>
            <a:off x="8216621" y="1717574"/>
            <a:ext cx="3156229" cy="2387600"/>
          </a:xfrm>
        </p:spPr>
        <p:txBody>
          <a:bodyPr vert="horz" lIns="91440" tIns="45720" rIns="91440" bIns="45720" rtlCol="0" anchor="b">
            <a:normAutofit/>
          </a:bodyPr>
          <a:lstStyle/>
          <a:p>
            <a:r>
              <a:rPr lang="en-US" sz="2600" dirty="0"/>
              <a:t>Recommendation engine using </a:t>
            </a:r>
            <a:r>
              <a:rPr lang="en-US" sz="2600" dirty="0" err="1"/>
              <a:t>Streamlit</a:t>
            </a:r>
            <a:r>
              <a:rPr lang="en-US" sz="2600" dirty="0"/>
              <a:t> app example in python</a:t>
            </a:r>
            <a:endParaRPr lang="en-US" sz="2600" b="1" dirty="0"/>
          </a:p>
        </p:txBody>
      </p:sp>
      <p:pic>
        <p:nvPicPr>
          <p:cNvPr id="4" name="Picture 3" descr="Computer script on a screen">
            <a:extLst>
              <a:ext uri="{FF2B5EF4-FFF2-40B4-BE49-F238E27FC236}">
                <a16:creationId xmlns:a16="http://schemas.microsoft.com/office/drawing/2014/main" id="{3B7DE020-C252-3893-FBEF-8F7253EBEEFE}"/>
              </a:ext>
            </a:extLst>
          </p:cNvPr>
          <p:cNvPicPr>
            <a:picLocks noChangeAspect="1"/>
          </p:cNvPicPr>
          <p:nvPr/>
        </p:nvPicPr>
        <p:blipFill rotWithShape="1">
          <a:blip r:embed="rId3"/>
          <a:srcRect r="26430" b="-1"/>
          <a:stretch/>
        </p:blipFill>
        <p:spPr>
          <a:xfrm>
            <a:off x="-5597" y="10"/>
            <a:ext cx="7558541" cy="6857990"/>
          </a:xfrm>
          <a:prstGeom prst="rect">
            <a:avLst/>
          </a:prstGeom>
        </p:spPr>
      </p:pic>
    </p:spTree>
    <p:extLst>
      <p:ext uri="{BB962C8B-B14F-4D97-AF65-F5344CB8AC3E}">
        <p14:creationId xmlns:p14="http://schemas.microsoft.com/office/powerpoint/2010/main" val="3632417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p:txBody>
          <a:bodyPr/>
          <a:lstStyle/>
          <a:p>
            <a:pPr algn="ctr"/>
            <a:r>
              <a:rPr lang="en-CA" sz="4400" dirty="0">
                <a:solidFill>
                  <a:srgbClr val="FF0000"/>
                </a:solidFill>
                <a:latin typeface="Times New Roman" panose="02020603050405020304" pitchFamily="18" charset="0"/>
                <a:cs typeface="Times New Roman" panose="02020603050405020304" pitchFamily="18" charset="0"/>
              </a:rPr>
              <a:t>Recommendation engine</a:t>
            </a:r>
            <a:endParaRPr lang="en-US" b="1" dirty="0"/>
          </a:p>
        </p:txBody>
      </p:sp>
      <p:sp>
        <p:nvSpPr>
          <p:cNvPr id="7" name="Content Placeholder 6">
            <a:extLst>
              <a:ext uri="{FF2B5EF4-FFF2-40B4-BE49-F238E27FC236}">
                <a16:creationId xmlns:a16="http://schemas.microsoft.com/office/drawing/2014/main" id="{88C736F5-DE69-9187-0809-31B87DEC1EA5}"/>
              </a:ext>
            </a:extLst>
          </p:cNvPr>
          <p:cNvSpPr>
            <a:spLocks noGrp="1"/>
          </p:cNvSpPr>
          <p:nvPr>
            <p:ph idx="1"/>
          </p:nvPr>
        </p:nvSpPr>
        <p:spPr/>
        <p:txBody>
          <a:bodyPr>
            <a:noAutofit/>
          </a:bodyPr>
          <a:lstStyle/>
          <a:p>
            <a:r>
              <a:rPr lang="en-US" dirty="0"/>
              <a:t>This example shows how to develop an easy-to-use book recommendation system. </a:t>
            </a:r>
          </a:p>
          <a:p>
            <a:r>
              <a:rPr lang="en-US" dirty="0"/>
              <a:t>An algorithm for programming book recommendations is implemented in this code. Based on each book's title and summary, it uses the cosine similarity metric to identify books that are similar to it. </a:t>
            </a:r>
          </a:p>
          <a:p>
            <a:r>
              <a:rPr lang="en-US" dirty="0"/>
              <a:t>The text data is first preprocessed by the code, which eliminates </a:t>
            </a:r>
            <a:r>
              <a:rPr lang="en-US" dirty="0" err="1"/>
              <a:t>stopwords</a:t>
            </a:r>
            <a:r>
              <a:rPr lang="en-US" dirty="0"/>
              <a:t>, punctuation, and numbers. After that, it uses the </a:t>
            </a:r>
            <a:r>
              <a:rPr lang="en-US" dirty="0" err="1"/>
              <a:t>TfidfVectorizer</a:t>
            </a:r>
            <a:r>
              <a:rPr lang="en-US" dirty="0"/>
              <a:t> to vectorize the cleaned text. Book titles and book descriptions are separated into two separate vectorized text arrays.</a:t>
            </a:r>
            <a:endParaRPr lang="en-CA" dirty="0"/>
          </a:p>
        </p:txBody>
      </p:sp>
    </p:spTree>
    <p:extLst>
      <p:ext uri="{BB962C8B-B14F-4D97-AF65-F5344CB8AC3E}">
        <p14:creationId xmlns:p14="http://schemas.microsoft.com/office/powerpoint/2010/main" val="18721351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p:txBody>
          <a:bodyPr/>
          <a:lstStyle/>
          <a:p>
            <a:pPr algn="ctr"/>
            <a:r>
              <a:rPr lang="en-CA" sz="4400">
                <a:solidFill>
                  <a:srgbClr val="FF0000"/>
                </a:solidFill>
                <a:latin typeface="Times New Roman" panose="02020603050405020304" pitchFamily="18" charset="0"/>
                <a:cs typeface="Times New Roman" panose="02020603050405020304" pitchFamily="18" charset="0"/>
              </a:rPr>
              <a:t>Recommendation engine</a:t>
            </a:r>
            <a:endParaRPr lang="en-US" b="1" dirty="0"/>
          </a:p>
        </p:txBody>
      </p:sp>
      <p:sp>
        <p:nvSpPr>
          <p:cNvPr id="7" name="Content Placeholder 6">
            <a:extLst>
              <a:ext uri="{FF2B5EF4-FFF2-40B4-BE49-F238E27FC236}">
                <a16:creationId xmlns:a16="http://schemas.microsoft.com/office/drawing/2014/main" id="{88C736F5-DE69-9187-0809-31B87DEC1EA5}"/>
              </a:ext>
            </a:extLst>
          </p:cNvPr>
          <p:cNvSpPr>
            <a:spLocks noGrp="1"/>
          </p:cNvSpPr>
          <p:nvPr>
            <p:ph idx="1"/>
          </p:nvPr>
        </p:nvSpPr>
        <p:spPr/>
        <p:txBody>
          <a:bodyPr>
            <a:normAutofit/>
          </a:bodyPr>
          <a:lstStyle/>
          <a:p>
            <a:r>
              <a:rPr lang="en-US" dirty="0"/>
              <a:t>The Python function used to implement the recommendation system returns a </a:t>
            </a:r>
            <a:r>
              <a:rPr lang="en-US" dirty="0" err="1"/>
              <a:t>DataFrame</a:t>
            </a:r>
            <a:r>
              <a:rPr lang="en-US" dirty="0"/>
              <a:t> with the same feature as the target book as well as the same feature of five additional books that are similar to the target book when given a unique value of a book as input. </a:t>
            </a:r>
          </a:p>
          <a:p>
            <a:r>
              <a:rPr lang="en-US" dirty="0"/>
              <a:t>The function finds the cosine similarity between the target book vector and all other book vectors, locates the target book by its specific value, removes it from the </a:t>
            </a:r>
            <a:r>
              <a:rPr lang="en-US" dirty="0" err="1"/>
              <a:t>DataFrame</a:t>
            </a:r>
            <a:r>
              <a:rPr lang="en-US" dirty="0"/>
              <a:t> and vectors array. </a:t>
            </a:r>
            <a:endParaRPr lang="en-CA" dirty="0"/>
          </a:p>
        </p:txBody>
      </p:sp>
    </p:spTree>
    <p:extLst>
      <p:ext uri="{BB962C8B-B14F-4D97-AF65-F5344CB8AC3E}">
        <p14:creationId xmlns:p14="http://schemas.microsoft.com/office/powerpoint/2010/main" val="1740180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a:xfrm>
            <a:off x="1072662" y="1971187"/>
            <a:ext cx="10285149" cy="1325563"/>
          </a:xfrm>
        </p:spPr>
        <p:txBody>
          <a:bodyPr/>
          <a:lstStyle/>
          <a:p>
            <a:pPr algn="ctr"/>
            <a:r>
              <a:rPr lang="en-CA" sz="4400" b="1" dirty="0">
                <a:solidFill>
                  <a:srgbClr val="FF0000"/>
                </a:solidFill>
                <a:latin typeface="Times New Roman" panose="02020603050405020304" pitchFamily="18" charset="0"/>
                <a:cs typeface="Times New Roman" panose="02020603050405020304" pitchFamily="18" charset="0"/>
              </a:rPr>
              <a:t>Introduction</a:t>
            </a:r>
            <a:endParaRPr lang="en-US" b="1" dirty="0"/>
          </a:p>
        </p:txBody>
      </p:sp>
    </p:spTree>
    <p:extLst>
      <p:ext uri="{BB962C8B-B14F-4D97-AF65-F5344CB8AC3E}">
        <p14:creationId xmlns:p14="http://schemas.microsoft.com/office/powerpoint/2010/main" val="31685640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p:txBody>
          <a:bodyPr/>
          <a:lstStyle/>
          <a:p>
            <a:pPr algn="ctr"/>
            <a:r>
              <a:rPr lang="en-CA" sz="4400">
                <a:solidFill>
                  <a:srgbClr val="FF0000"/>
                </a:solidFill>
                <a:latin typeface="Times New Roman" panose="02020603050405020304" pitchFamily="18" charset="0"/>
                <a:cs typeface="Times New Roman" panose="02020603050405020304" pitchFamily="18" charset="0"/>
              </a:rPr>
              <a:t>Recommendation engine</a:t>
            </a:r>
            <a:endParaRPr lang="en-US" b="1" dirty="0"/>
          </a:p>
        </p:txBody>
      </p:sp>
      <p:sp>
        <p:nvSpPr>
          <p:cNvPr id="7" name="Content Placeholder 6">
            <a:extLst>
              <a:ext uri="{FF2B5EF4-FFF2-40B4-BE49-F238E27FC236}">
                <a16:creationId xmlns:a16="http://schemas.microsoft.com/office/drawing/2014/main" id="{88C736F5-DE69-9187-0809-31B87DEC1EA5}"/>
              </a:ext>
            </a:extLst>
          </p:cNvPr>
          <p:cNvSpPr>
            <a:spLocks noGrp="1"/>
          </p:cNvSpPr>
          <p:nvPr>
            <p:ph idx="1"/>
          </p:nvPr>
        </p:nvSpPr>
        <p:spPr>
          <a:xfrm>
            <a:off x="1141412" y="2249486"/>
            <a:ext cx="9905999" cy="3989995"/>
          </a:xfrm>
        </p:spPr>
        <p:txBody>
          <a:bodyPr>
            <a:normAutofit/>
          </a:bodyPr>
          <a:lstStyle/>
          <a:p>
            <a:r>
              <a:rPr lang="en-US" dirty="0"/>
              <a:t>The features of similar books are then determined by index, the cosine similarity coefficients are sorted in descending order, and a </a:t>
            </a:r>
            <a:r>
              <a:rPr lang="en-US" dirty="0" err="1"/>
              <a:t>DataFrame</a:t>
            </a:r>
            <a:r>
              <a:rPr lang="en-US" dirty="0"/>
              <a:t> containing the target book and its five most comparable books is returned.</a:t>
            </a:r>
          </a:p>
          <a:p>
            <a:r>
              <a:rPr lang="en-US" dirty="0" err="1"/>
              <a:t>Streamlit</a:t>
            </a:r>
            <a:r>
              <a:rPr lang="en-US" dirty="0"/>
              <a:t> and the scikit-learn library are used to implement a book recommendation system in the code above. It makes use of a dataset of book titles, descriptions, prices, and ratings.</a:t>
            </a:r>
          </a:p>
          <a:p>
            <a:r>
              <a:rPr lang="en-US" dirty="0"/>
              <a:t>The system asks the user to enter the title of a book they enjoyed, and then uses cosine similarity to suggest other books that are like it.</a:t>
            </a:r>
            <a:endParaRPr lang="en-CA" dirty="0"/>
          </a:p>
        </p:txBody>
      </p:sp>
    </p:spTree>
    <p:extLst>
      <p:ext uri="{BB962C8B-B14F-4D97-AF65-F5344CB8AC3E}">
        <p14:creationId xmlns:p14="http://schemas.microsoft.com/office/powerpoint/2010/main" val="28804901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p:txBody>
          <a:bodyPr/>
          <a:lstStyle/>
          <a:p>
            <a:pPr algn="ctr"/>
            <a:r>
              <a:rPr lang="en-CA" sz="4400">
                <a:solidFill>
                  <a:srgbClr val="FF0000"/>
                </a:solidFill>
                <a:latin typeface="Times New Roman" panose="02020603050405020304" pitchFamily="18" charset="0"/>
                <a:cs typeface="Times New Roman" panose="02020603050405020304" pitchFamily="18" charset="0"/>
              </a:rPr>
              <a:t>Recommendation engine</a:t>
            </a:r>
            <a:endParaRPr lang="en-US" b="1" dirty="0"/>
          </a:p>
        </p:txBody>
      </p:sp>
      <p:sp>
        <p:nvSpPr>
          <p:cNvPr id="7" name="Content Placeholder 6">
            <a:extLst>
              <a:ext uri="{FF2B5EF4-FFF2-40B4-BE49-F238E27FC236}">
                <a16:creationId xmlns:a16="http://schemas.microsoft.com/office/drawing/2014/main" id="{88C736F5-DE69-9187-0809-31B87DEC1EA5}"/>
              </a:ext>
            </a:extLst>
          </p:cNvPr>
          <p:cNvSpPr>
            <a:spLocks noGrp="1"/>
          </p:cNvSpPr>
          <p:nvPr>
            <p:ph idx="1"/>
          </p:nvPr>
        </p:nvSpPr>
        <p:spPr>
          <a:xfrm>
            <a:off x="1141412" y="2249486"/>
            <a:ext cx="9905999" cy="3989995"/>
          </a:xfrm>
        </p:spPr>
        <p:txBody>
          <a:bodyPr>
            <a:normAutofit/>
          </a:bodyPr>
          <a:lstStyle/>
          <a:p>
            <a:r>
              <a:rPr lang="en-US" dirty="0"/>
              <a:t>The user can choose from the book's title, rating, or price as the feature to compare with the input book.</a:t>
            </a:r>
          </a:p>
          <a:p>
            <a:r>
              <a:rPr lang="en-US" dirty="0"/>
              <a:t>To create a matrix of feature vectors for each book, the program tokenizes and purges the text data using the NLTK library and the </a:t>
            </a:r>
            <a:r>
              <a:rPr lang="en-US" dirty="0" err="1"/>
              <a:t>TfidfVectorizer</a:t>
            </a:r>
            <a:r>
              <a:rPr lang="en-US" dirty="0"/>
              <a:t> function from scikit-learn. The cosine similarity between books is determined using these feature vectors.</a:t>
            </a:r>
          </a:p>
          <a:p>
            <a:r>
              <a:rPr lang="en-US" b="0" i="0" dirty="0">
                <a:solidFill>
                  <a:srgbClr val="D1D5DB"/>
                </a:solidFill>
                <a:effectLst/>
                <a:latin typeface="Söhne"/>
              </a:rPr>
              <a:t>The user is then shown the suggested books via a </a:t>
            </a:r>
            <a:r>
              <a:rPr lang="en-US" b="0" i="0" dirty="0" err="1">
                <a:solidFill>
                  <a:srgbClr val="D1D5DB"/>
                </a:solidFill>
                <a:effectLst/>
                <a:latin typeface="Söhne"/>
              </a:rPr>
              <a:t>Streamlit</a:t>
            </a:r>
            <a:r>
              <a:rPr lang="en-US" b="0" i="0" dirty="0">
                <a:solidFill>
                  <a:srgbClr val="D1D5DB"/>
                </a:solidFill>
                <a:effectLst/>
                <a:latin typeface="Söhne"/>
              </a:rPr>
              <a:t> </a:t>
            </a:r>
            <a:r>
              <a:rPr lang="en-US" b="0" i="0" dirty="0" err="1">
                <a:solidFill>
                  <a:srgbClr val="D1D5DB"/>
                </a:solidFill>
                <a:effectLst/>
                <a:latin typeface="Söhne"/>
              </a:rPr>
              <a:t>dataframe</a:t>
            </a:r>
            <a:r>
              <a:rPr lang="en-US" b="0" i="0" dirty="0">
                <a:solidFill>
                  <a:srgbClr val="D1D5DB"/>
                </a:solidFill>
                <a:effectLst/>
                <a:latin typeface="Söhne"/>
              </a:rPr>
              <a:t>.</a:t>
            </a:r>
            <a:endParaRPr lang="en-CA" dirty="0"/>
          </a:p>
        </p:txBody>
      </p:sp>
    </p:spTree>
    <p:extLst>
      <p:ext uri="{BB962C8B-B14F-4D97-AF65-F5344CB8AC3E}">
        <p14:creationId xmlns:p14="http://schemas.microsoft.com/office/powerpoint/2010/main" val="37558298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p:txBody>
          <a:bodyPr/>
          <a:lstStyle/>
          <a:p>
            <a:pPr algn="ctr"/>
            <a:r>
              <a:rPr lang="en-CA" sz="4400">
                <a:solidFill>
                  <a:srgbClr val="FF0000"/>
                </a:solidFill>
                <a:latin typeface="Times New Roman" panose="02020603050405020304" pitchFamily="18" charset="0"/>
                <a:cs typeface="Times New Roman" panose="02020603050405020304" pitchFamily="18" charset="0"/>
              </a:rPr>
              <a:t>Recommendation engine</a:t>
            </a:r>
            <a:endParaRPr lang="en-US" b="1" dirty="0"/>
          </a:p>
        </p:txBody>
      </p:sp>
      <p:sp>
        <p:nvSpPr>
          <p:cNvPr id="7" name="Content Placeholder 6">
            <a:extLst>
              <a:ext uri="{FF2B5EF4-FFF2-40B4-BE49-F238E27FC236}">
                <a16:creationId xmlns:a16="http://schemas.microsoft.com/office/drawing/2014/main" id="{88C736F5-DE69-9187-0809-31B87DEC1EA5}"/>
              </a:ext>
            </a:extLst>
          </p:cNvPr>
          <p:cNvSpPr>
            <a:spLocks noGrp="1"/>
          </p:cNvSpPr>
          <p:nvPr>
            <p:ph idx="1"/>
          </p:nvPr>
        </p:nvSpPr>
        <p:spPr/>
        <p:txBody>
          <a:bodyPr/>
          <a:lstStyle/>
          <a:p>
            <a:r>
              <a:rPr lang="en-CA" dirty="0"/>
              <a:t>‘Recommendation.py’ file containing all necessary code to function the recommendation engine .</a:t>
            </a:r>
          </a:p>
          <a:p>
            <a:endParaRPr lang="en-CA" dirty="0"/>
          </a:p>
          <a:p>
            <a:endParaRPr lang="en-CA" dirty="0"/>
          </a:p>
        </p:txBody>
      </p:sp>
      <p:pic>
        <p:nvPicPr>
          <p:cNvPr id="8" name="Content Placeholder 4" descr="A screenshot of a computer&#10;&#10;Description automatically generated">
            <a:extLst>
              <a:ext uri="{FF2B5EF4-FFF2-40B4-BE49-F238E27FC236}">
                <a16:creationId xmlns:a16="http://schemas.microsoft.com/office/drawing/2014/main" id="{DDA3A2AD-3916-21C7-3CB0-132F667318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734" y="3154057"/>
            <a:ext cx="6296376" cy="3541712"/>
          </a:xfrm>
          <a:prstGeom prst="rect">
            <a:avLst/>
          </a:prstGeom>
        </p:spPr>
      </p:pic>
    </p:spTree>
    <p:extLst>
      <p:ext uri="{BB962C8B-B14F-4D97-AF65-F5344CB8AC3E}">
        <p14:creationId xmlns:p14="http://schemas.microsoft.com/office/powerpoint/2010/main" val="4638471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p:txBody>
          <a:bodyPr/>
          <a:lstStyle/>
          <a:p>
            <a:pPr algn="ctr"/>
            <a:r>
              <a:rPr lang="en-CA" sz="4400">
                <a:solidFill>
                  <a:srgbClr val="FF0000"/>
                </a:solidFill>
                <a:latin typeface="Times New Roman" panose="02020603050405020304" pitchFamily="18" charset="0"/>
                <a:cs typeface="Times New Roman" panose="02020603050405020304" pitchFamily="18" charset="0"/>
              </a:rPr>
              <a:t>Recommendation engine</a:t>
            </a:r>
            <a:endParaRPr lang="en-US" b="1" dirty="0"/>
          </a:p>
        </p:txBody>
      </p:sp>
      <p:pic>
        <p:nvPicPr>
          <p:cNvPr id="7" name="Content Placeholder 6" descr="A screenshot of a computer&#10;&#10;Description automatically generated">
            <a:extLst>
              <a:ext uri="{FF2B5EF4-FFF2-40B4-BE49-F238E27FC236}">
                <a16:creationId xmlns:a16="http://schemas.microsoft.com/office/drawing/2014/main" id="{A5175215-F8FC-6365-EB54-109A79B339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6225" y="2249488"/>
            <a:ext cx="6296376" cy="3541712"/>
          </a:xfrm>
        </p:spPr>
      </p:pic>
    </p:spTree>
    <p:extLst>
      <p:ext uri="{BB962C8B-B14F-4D97-AF65-F5344CB8AC3E}">
        <p14:creationId xmlns:p14="http://schemas.microsoft.com/office/powerpoint/2010/main" val="40562479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p:txBody>
          <a:bodyPr/>
          <a:lstStyle/>
          <a:p>
            <a:pPr algn="ctr"/>
            <a:r>
              <a:rPr lang="en-CA" sz="4400">
                <a:solidFill>
                  <a:srgbClr val="FF0000"/>
                </a:solidFill>
                <a:latin typeface="Times New Roman" panose="02020603050405020304" pitchFamily="18" charset="0"/>
                <a:cs typeface="Times New Roman" panose="02020603050405020304" pitchFamily="18" charset="0"/>
              </a:rPr>
              <a:t>Recommendation engine</a:t>
            </a:r>
            <a:endParaRPr lang="en-US" b="1" dirty="0"/>
          </a:p>
        </p:txBody>
      </p:sp>
      <p:pic>
        <p:nvPicPr>
          <p:cNvPr id="6" name="Content Placeholder 5" descr="A screenshot of a computer&#10;&#10;Description automatically generated">
            <a:extLst>
              <a:ext uri="{FF2B5EF4-FFF2-40B4-BE49-F238E27FC236}">
                <a16:creationId xmlns:a16="http://schemas.microsoft.com/office/drawing/2014/main" id="{C8BE0F30-AE8A-03D4-55FC-E4C1131265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924" y="1759974"/>
            <a:ext cx="8347586" cy="4479508"/>
          </a:xfrm>
        </p:spPr>
      </p:pic>
    </p:spTree>
    <p:extLst>
      <p:ext uri="{BB962C8B-B14F-4D97-AF65-F5344CB8AC3E}">
        <p14:creationId xmlns:p14="http://schemas.microsoft.com/office/powerpoint/2010/main" val="12397485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p:txBody>
          <a:bodyPr/>
          <a:lstStyle/>
          <a:p>
            <a:pPr algn="ctr"/>
            <a:r>
              <a:rPr lang="en-CA" sz="4400">
                <a:solidFill>
                  <a:srgbClr val="FF0000"/>
                </a:solidFill>
                <a:latin typeface="Times New Roman" panose="02020603050405020304" pitchFamily="18" charset="0"/>
                <a:cs typeface="Times New Roman" panose="02020603050405020304" pitchFamily="18" charset="0"/>
              </a:rPr>
              <a:t>Recommendation engine</a:t>
            </a:r>
            <a:endParaRPr lang="en-US" b="1" dirty="0"/>
          </a:p>
        </p:txBody>
      </p:sp>
      <p:pic>
        <p:nvPicPr>
          <p:cNvPr id="7" name="Content Placeholder 6" descr="A screenshot of a computer&#10;&#10;Description automatically generated">
            <a:extLst>
              <a:ext uri="{FF2B5EF4-FFF2-40B4-BE49-F238E27FC236}">
                <a16:creationId xmlns:a16="http://schemas.microsoft.com/office/drawing/2014/main" id="{2469CC03-EEA3-2AAF-D6EF-1F5E2D9517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6225" y="2249488"/>
            <a:ext cx="6296376" cy="3541712"/>
          </a:xfrm>
        </p:spPr>
      </p:pic>
    </p:spTree>
    <p:extLst>
      <p:ext uri="{BB962C8B-B14F-4D97-AF65-F5344CB8AC3E}">
        <p14:creationId xmlns:p14="http://schemas.microsoft.com/office/powerpoint/2010/main" val="13423021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p:txBody>
          <a:bodyPr/>
          <a:lstStyle/>
          <a:p>
            <a:pPr algn="ctr"/>
            <a:r>
              <a:rPr lang="en-CA" sz="4400">
                <a:solidFill>
                  <a:srgbClr val="FF0000"/>
                </a:solidFill>
                <a:latin typeface="Times New Roman" panose="02020603050405020304" pitchFamily="18" charset="0"/>
                <a:cs typeface="Times New Roman" panose="02020603050405020304" pitchFamily="18" charset="0"/>
              </a:rPr>
              <a:t>Recommendation engine</a:t>
            </a:r>
            <a:endParaRPr lang="en-US" b="1" dirty="0"/>
          </a:p>
        </p:txBody>
      </p:sp>
      <p:pic>
        <p:nvPicPr>
          <p:cNvPr id="6" name="Content Placeholder 5" descr="A screenshot of a computer&#10;&#10;Description automatically generated">
            <a:extLst>
              <a:ext uri="{FF2B5EF4-FFF2-40B4-BE49-F238E27FC236}">
                <a16:creationId xmlns:a16="http://schemas.microsoft.com/office/drawing/2014/main" id="{1032EBC7-C456-0B70-4815-815EC01D38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5276" y="1740309"/>
            <a:ext cx="8406581" cy="4395019"/>
          </a:xfrm>
        </p:spPr>
      </p:pic>
    </p:spTree>
    <p:extLst>
      <p:ext uri="{BB962C8B-B14F-4D97-AF65-F5344CB8AC3E}">
        <p14:creationId xmlns:p14="http://schemas.microsoft.com/office/powerpoint/2010/main" val="23209275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p:txBody>
          <a:bodyPr/>
          <a:lstStyle/>
          <a:p>
            <a:pPr algn="ctr"/>
            <a:r>
              <a:rPr lang="en-CA" sz="4400">
                <a:solidFill>
                  <a:srgbClr val="FF0000"/>
                </a:solidFill>
                <a:latin typeface="Times New Roman" panose="02020603050405020304" pitchFamily="18" charset="0"/>
                <a:cs typeface="Times New Roman" panose="02020603050405020304" pitchFamily="18" charset="0"/>
              </a:rPr>
              <a:t>Recommendation engine</a:t>
            </a:r>
            <a:endParaRPr lang="en-US" b="1" dirty="0"/>
          </a:p>
        </p:txBody>
      </p:sp>
      <p:sp>
        <p:nvSpPr>
          <p:cNvPr id="9" name="Content Placeholder 8">
            <a:extLst>
              <a:ext uri="{FF2B5EF4-FFF2-40B4-BE49-F238E27FC236}">
                <a16:creationId xmlns:a16="http://schemas.microsoft.com/office/drawing/2014/main" id="{4E934266-FC38-EE59-2DC4-C3FE1D50DA65}"/>
              </a:ext>
            </a:extLst>
          </p:cNvPr>
          <p:cNvSpPr>
            <a:spLocks noGrp="1"/>
          </p:cNvSpPr>
          <p:nvPr>
            <p:ph idx="1"/>
          </p:nvPr>
        </p:nvSpPr>
        <p:spPr/>
        <p:txBody>
          <a:bodyPr/>
          <a:lstStyle/>
          <a:p>
            <a:r>
              <a:rPr lang="en-CA" dirty="0"/>
              <a:t>‘streamlit_app.py’ to make a user interface to search for books</a:t>
            </a:r>
          </a:p>
          <a:p>
            <a:endParaRPr lang="en-CA" dirty="0"/>
          </a:p>
        </p:txBody>
      </p:sp>
      <p:pic>
        <p:nvPicPr>
          <p:cNvPr id="10" name="Content Placeholder 6" descr="A screenshot of a computer&#10;&#10;Description automatically generated">
            <a:extLst>
              <a:ext uri="{FF2B5EF4-FFF2-40B4-BE49-F238E27FC236}">
                <a16:creationId xmlns:a16="http://schemas.microsoft.com/office/drawing/2014/main" id="{A2593CC8-EBF1-26ED-B9AE-8E19A6628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211" y="2741101"/>
            <a:ext cx="8534400" cy="3989994"/>
          </a:xfrm>
          <a:prstGeom prst="rect">
            <a:avLst/>
          </a:prstGeom>
        </p:spPr>
      </p:pic>
    </p:spTree>
    <p:extLst>
      <p:ext uri="{BB962C8B-B14F-4D97-AF65-F5344CB8AC3E}">
        <p14:creationId xmlns:p14="http://schemas.microsoft.com/office/powerpoint/2010/main" val="7227025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p:txBody>
          <a:bodyPr/>
          <a:lstStyle/>
          <a:p>
            <a:pPr algn="ctr"/>
            <a:r>
              <a:rPr lang="en-CA" sz="4400">
                <a:solidFill>
                  <a:srgbClr val="FF0000"/>
                </a:solidFill>
                <a:latin typeface="Times New Roman" panose="02020603050405020304" pitchFamily="18" charset="0"/>
                <a:cs typeface="Times New Roman" panose="02020603050405020304" pitchFamily="18" charset="0"/>
              </a:rPr>
              <a:t>Recommendation engine</a:t>
            </a:r>
            <a:endParaRPr lang="en-US" b="1" dirty="0"/>
          </a:p>
        </p:txBody>
      </p:sp>
      <p:pic>
        <p:nvPicPr>
          <p:cNvPr id="9" name="Content Placeholder 8" descr="A screenshot of a computer&#10;&#10;Description automatically generated">
            <a:extLst>
              <a:ext uri="{FF2B5EF4-FFF2-40B4-BE49-F238E27FC236}">
                <a16:creationId xmlns:a16="http://schemas.microsoft.com/office/drawing/2014/main" id="{979B3050-B57E-1CDB-6517-753CFA5F11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6225" y="2249488"/>
            <a:ext cx="6296376" cy="3541712"/>
          </a:xfrm>
        </p:spPr>
      </p:pic>
    </p:spTree>
    <p:extLst>
      <p:ext uri="{BB962C8B-B14F-4D97-AF65-F5344CB8AC3E}">
        <p14:creationId xmlns:p14="http://schemas.microsoft.com/office/powerpoint/2010/main" val="26688130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p:txBody>
          <a:bodyPr/>
          <a:lstStyle/>
          <a:p>
            <a:pPr algn="ctr"/>
            <a:r>
              <a:rPr lang="en-CA" sz="4400">
                <a:solidFill>
                  <a:srgbClr val="FF0000"/>
                </a:solidFill>
                <a:latin typeface="Times New Roman" panose="02020603050405020304" pitchFamily="18" charset="0"/>
                <a:cs typeface="Times New Roman" panose="02020603050405020304" pitchFamily="18" charset="0"/>
              </a:rPr>
              <a:t>Recommendation engine</a:t>
            </a:r>
            <a:endParaRPr lang="en-US" b="1" dirty="0"/>
          </a:p>
        </p:txBody>
      </p:sp>
      <p:sp>
        <p:nvSpPr>
          <p:cNvPr id="8" name="Content Placeholder 7">
            <a:extLst>
              <a:ext uri="{FF2B5EF4-FFF2-40B4-BE49-F238E27FC236}">
                <a16:creationId xmlns:a16="http://schemas.microsoft.com/office/drawing/2014/main" id="{7EA90FDD-9603-36D3-3A16-FF8C2F18A91C}"/>
              </a:ext>
            </a:extLst>
          </p:cNvPr>
          <p:cNvSpPr>
            <a:spLocks noGrp="1"/>
          </p:cNvSpPr>
          <p:nvPr>
            <p:ph idx="1"/>
          </p:nvPr>
        </p:nvSpPr>
        <p:spPr/>
        <p:txBody>
          <a:bodyPr/>
          <a:lstStyle/>
          <a:p>
            <a:r>
              <a:rPr lang="en-CA" dirty="0"/>
              <a:t>Screen shots of the output</a:t>
            </a:r>
          </a:p>
          <a:p>
            <a:endParaRPr lang="en-CA" dirty="0"/>
          </a:p>
        </p:txBody>
      </p:sp>
      <p:pic>
        <p:nvPicPr>
          <p:cNvPr id="10" name="Content Placeholder 5" descr="Graphical user interface, application&#10;&#10;Description automatically generated">
            <a:extLst>
              <a:ext uri="{FF2B5EF4-FFF2-40B4-BE49-F238E27FC236}">
                <a16:creationId xmlns:a16="http://schemas.microsoft.com/office/drawing/2014/main" id="{6D6887A1-F088-AA8D-2ACC-24BACD743F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915" y="2849256"/>
            <a:ext cx="6296376" cy="3541712"/>
          </a:xfrm>
          <a:prstGeom prst="rect">
            <a:avLst/>
          </a:prstGeom>
        </p:spPr>
      </p:pic>
    </p:spTree>
    <p:extLst>
      <p:ext uri="{BB962C8B-B14F-4D97-AF65-F5344CB8AC3E}">
        <p14:creationId xmlns:p14="http://schemas.microsoft.com/office/powerpoint/2010/main" val="366162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7E2C40-901B-F330-81C2-36E7C179BA76}"/>
              </a:ext>
            </a:extLst>
          </p:cNvPr>
          <p:cNvSpPr>
            <a:spLocks noGrp="1"/>
          </p:cNvSpPr>
          <p:nvPr>
            <p:ph type="title"/>
          </p:nvPr>
        </p:nvSpPr>
        <p:spPr/>
        <p:txBody>
          <a:bodyPr/>
          <a:lstStyle/>
          <a:p>
            <a:r>
              <a:rPr lang="en-CA" sz="4400" dirty="0">
                <a:solidFill>
                  <a:srgbClr val="FF0000"/>
                </a:solidFill>
                <a:latin typeface="Times New Roman" panose="02020603050405020304" pitchFamily="18" charset="0"/>
                <a:cs typeface="Times New Roman" panose="02020603050405020304" pitchFamily="18" charset="0"/>
              </a:rPr>
              <a:t>Introduction </a:t>
            </a:r>
            <a:endParaRPr lang="en-CA" dirty="0"/>
          </a:p>
        </p:txBody>
      </p:sp>
      <p:sp>
        <p:nvSpPr>
          <p:cNvPr id="6" name="Content Placeholder 5">
            <a:extLst>
              <a:ext uri="{FF2B5EF4-FFF2-40B4-BE49-F238E27FC236}">
                <a16:creationId xmlns:a16="http://schemas.microsoft.com/office/drawing/2014/main" id="{CDD86931-4D10-B0F7-3A7E-0E51722A9DBB}"/>
              </a:ext>
            </a:extLst>
          </p:cNvPr>
          <p:cNvSpPr>
            <a:spLocks noGrp="1"/>
          </p:cNvSpPr>
          <p:nvPr>
            <p:ph idx="1"/>
          </p:nvPr>
        </p:nvSpPr>
        <p:spPr/>
        <p:txBody>
          <a:bodyPr>
            <a:normAutofit fontScale="92500" lnSpcReduction="10000"/>
          </a:bodyPr>
          <a:lstStyle/>
          <a:p>
            <a:r>
              <a:rPr lang="en-US" dirty="0"/>
              <a:t>What Is a Recommendation Engine?</a:t>
            </a:r>
          </a:p>
          <a:p>
            <a:r>
              <a:rPr lang="en-US" dirty="0"/>
              <a:t>A recommendation engine is a form of data filtering device that uses machine learning algorithms to suggest the products that are most pertinent to a specific user or client. </a:t>
            </a:r>
          </a:p>
          <a:p>
            <a:r>
              <a:rPr lang="en-US" dirty="0"/>
              <a:t>It works by looking for patterns in data on consumer habits, which may be gathered implicitly or explicitly.</a:t>
            </a:r>
          </a:p>
          <a:p>
            <a:r>
              <a:rPr lang="en-US" dirty="0"/>
              <a:t>Netflix uses a recommendation engine to offer viewers recommendations for movies and television shows.</a:t>
            </a:r>
            <a:endParaRPr lang="en-CA" dirty="0"/>
          </a:p>
        </p:txBody>
      </p:sp>
    </p:spTree>
    <p:extLst>
      <p:ext uri="{BB962C8B-B14F-4D97-AF65-F5344CB8AC3E}">
        <p14:creationId xmlns:p14="http://schemas.microsoft.com/office/powerpoint/2010/main" val="30322882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p:txBody>
          <a:bodyPr/>
          <a:lstStyle/>
          <a:p>
            <a:pPr algn="ctr"/>
            <a:r>
              <a:rPr lang="en-CA" sz="4400">
                <a:solidFill>
                  <a:srgbClr val="FF0000"/>
                </a:solidFill>
                <a:latin typeface="Times New Roman" panose="02020603050405020304" pitchFamily="18" charset="0"/>
                <a:cs typeface="Times New Roman" panose="02020603050405020304" pitchFamily="18" charset="0"/>
              </a:rPr>
              <a:t>Recommendation engine</a:t>
            </a:r>
            <a:endParaRPr lang="en-US" b="1" dirty="0"/>
          </a:p>
        </p:txBody>
      </p:sp>
      <p:pic>
        <p:nvPicPr>
          <p:cNvPr id="7" name="Content Placeholder 6" descr="Graphical user interface, application&#10;&#10;Description automatically generated">
            <a:extLst>
              <a:ext uri="{FF2B5EF4-FFF2-40B4-BE49-F238E27FC236}">
                <a16:creationId xmlns:a16="http://schemas.microsoft.com/office/drawing/2014/main" id="{15686390-5436-60E4-0AEE-C62713FA64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6225" y="2249488"/>
            <a:ext cx="6296376" cy="3541712"/>
          </a:xfrm>
        </p:spPr>
      </p:pic>
    </p:spTree>
    <p:extLst>
      <p:ext uri="{BB962C8B-B14F-4D97-AF65-F5344CB8AC3E}">
        <p14:creationId xmlns:p14="http://schemas.microsoft.com/office/powerpoint/2010/main" val="42215804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p:txBody>
          <a:bodyPr/>
          <a:lstStyle/>
          <a:p>
            <a:pPr algn="ctr"/>
            <a:r>
              <a:rPr lang="en-CA" sz="4400">
                <a:solidFill>
                  <a:srgbClr val="FF0000"/>
                </a:solidFill>
                <a:latin typeface="Times New Roman" panose="02020603050405020304" pitchFamily="18" charset="0"/>
                <a:cs typeface="Times New Roman" panose="02020603050405020304" pitchFamily="18" charset="0"/>
              </a:rPr>
              <a:t>Recommendation engine</a:t>
            </a:r>
            <a:endParaRPr lang="en-US" b="1" dirty="0"/>
          </a:p>
        </p:txBody>
      </p:sp>
      <p:pic>
        <p:nvPicPr>
          <p:cNvPr id="9" name="Content Placeholder 8" descr="Graphical user interface, application, Word&#10;&#10;Description automatically generated">
            <a:extLst>
              <a:ext uri="{FF2B5EF4-FFF2-40B4-BE49-F238E27FC236}">
                <a16:creationId xmlns:a16="http://schemas.microsoft.com/office/drawing/2014/main" id="{029F1DE2-D47E-ECEC-CFF1-8F7023088A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6225" y="2249488"/>
            <a:ext cx="6296376" cy="3541712"/>
          </a:xfrm>
        </p:spPr>
      </p:pic>
    </p:spTree>
    <p:extLst>
      <p:ext uri="{BB962C8B-B14F-4D97-AF65-F5344CB8AC3E}">
        <p14:creationId xmlns:p14="http://schemas.microsoft.com/office/powerpoint/2010/main" val="13854570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21ECFF-90EF-0EF6-EC00-6AADDF627E83}"/>
              </a:ext>
            </a:extLst>
          </p:cNvPr>
          <p:cNvSpPr>
            <a:spLocks noGrp="1"/>
          </p:cNvSpPr>
          <p:nvPr>
            <p:ph type="title"/>
          </p:nvPr>
        </p:nvSpPr>
        <p:spPr/>
        <p:txBody>
          <a:bodyPr/>
          <a:lstStyle/>
          <a:p>
            <a:r>
              <a:rPr lang="en-CA" dirty="0">
                <a:solidFill>
                  <a:srgbClr val="FF0000"/>
                </a:solidFill>
                <a:latin typeface="Times New Roman" panose="02020603050405020304" pitchFamily="18" charset="0"/>
                <a:cs typeface="Times New Roman" panose="02020603050405020304" pitchFamily="18" charset="0"/>
              </a:rPr>
              <a:t>Conclusion</a:t>
            </a:r>
            <a:endParaRPr lang="en-CA" dirty="0">
              <a:solidFill>
                <a:srgbClr val="FF0000"/>
              </a:solidFill>
            </a:endParaRPr>
          </a:p>
        </p:txBody>
      </p:sp>
      <p:sp>
        <p:nvSpPr>
          <p:cNvPr id="4" name="Content Placeholder 3">
            <a:extLst>
              <a:ext uri="{FF2B5EF4-FFF2-40B4-BE49-F238E27FC236}">
                <a16:creationId xmlns:a16="http://schemas.microsoft.com/office/drawing/2014/main" id="{179316BD-0AEB-5DC1-DC95-583C06B4B8E9}"/>
              </a:ext>
            </a:extLst>
          </p:cNvPr>
          <p:cNvSpPr>
            <a:spLocks noGrp="1"/>
          </p:cNvSpPr>
          <p:nvPr>
            <p:ph idx="1"/>
          </p:nvPr>
        </p:nvSpPr>
        <p:spPr/>
        <p:txBody>
          <a:bodyPr/>
          <a:lstStyle/>
          <a:p>
            <a:r>
              <a:rPr lang="en-US" dirty="0"/>
              <a:t>With the potential to increase sales, click-through rates, conversions, and even customer satisfaction, recommendation engines are a potent marketing tool.</a:t>
            </a:r>
            <a:endParaRPr lang="en-CA" dirty="0"/>
          </a:p>
        </p:txBody>
      </p:sp>
    </p:spTree>
    <p:extLst>
      <p:ext uri="{BB962C8B-B14F-4D97-AF65-F5344CB8AC3E}">
        <p14:creationId xmlns:p14="http://schemas.microsoft.com/office/powerpoint/2010/main" val="20042250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21ECFF-90EF-0EF6-EC00-6AADDF627E83}"/>
              </a:ext>
            </a:extLst>
          </p:cNvPr>
          <p:cNvSpPr>
            <a:spLocks noGrp="1"/>
          </p:cNvSpPr>
          <p:nvPr>
            <p:ph type="title"/>
          </p:nvPr>
        </p:nvSpPr>
        <p:spPr/>
        <p:txBody>
          <a:bodyPr/>
          <a:lstStyle/>
          <a:p>
            <a:r>
              <a:rPr lang="en-CA" dirty="0">
                <a:solidFill>
                  <a:srgbClr val="FF0000"/>
                </a:solidFill>
                <a:latin typeface="Times New Roman" panose="02020603050405020304" pitchFamily="18" charset="0"/>
                <a:cs typeface="Times New Roman" panose="02020603050405020304" pitchFamily="18" charset="0"/>
              </a:rPr>
              <a:t>References</a:t>
            </a:r>
            <a:endParaRPr lang="en-CA" dirty="0">
              <a:solidFill>
                <a:srgbClr val="FF0000"/>
              </a:solidFill>
            </a:endParaRPr>
          </a:p>
        </p:txBody>
      </p:sp>
      <p:sp>
        <p:nvSpPr>
          <p:cNvPr id="4" name="Content Placeholder 3">
            <a:extLst>
              <a:ext uri="{FF2B5EF4-FFF2-40B4-BE49-F238E27FC236}">
                <a16:creationId xmlns:a16="http://schemas.microsoft.com/office/drawing/2014/main" id="{179316BD-0AEB-5DC1-DC95-583C06B4B8E9}"/>
              </a:ext>
            </a:extLst>
          </p:cNvPr>
          <p:cNvSpPr>
            <a:spLocks noGrp="1"/>
          </p:cNvSpPr>
          <p:nvPr>
            <p:ph idx="1"/>
          </p:nvPr>
        </p:nvSpPr>
        <p:spPr/>
        <p:txBody>
          <a:bodyPr>
            <a:normAutofit fontScale="77500" lnSpcReduction="20000"/>
          </a:bodyPr>
          <a:lstStyle/>
          <a:p>
            <a:r>
              <a:rPr lang="en-CA" sz="2000" dirty="0"/>
              <a:t>Dataset</a:t>
            </a:r>
            <a:r>
              <a:rPr lang="en-CA" sz="2000" dirty="0">
                <a:hlinkClick r:id="rId3"/>
              </a:rPr>
              <a:t>: https://www.kaggle.com/datasets/thomaskonstantin/top-270-rated-computer-science-programing-books?select=prog_book.csv</a:t>
            </a:r>
            <a:endParaRPr lang="en-CA" sz="2000" dirty="0"/>
          </a:p>
          <a:p>
            <a:r>
              <a:rPr lang="en-CA" sz="2000" dirty="0" err="1"/>
              <a:t>Github</a:t>
            </a:r>
            <a:r>
              <a:rPr lang="en-CA" sz="2000" dirty="0"/>
              <a:t>: </a:t>
            </a:r>
            <a:r>
              <a:rPr lang="en-CA" sz="2000" dirty="0">
                <a:hlinkClick r:id="rId4"/>
              </a:rPr>
              <a:t>https://github.com/KelvinSimon09/RecommendationEngine</a:t>
            </a:r>
            <a:endParaRPr lang="en-CA" sz="2000" dirty="0"/>
          </a:p>
          <a:p>
            <a:r>
              <a:rPr lang="en-CA" sz="2000" dirty="0">
                <a:hlinkClick r:id="rId5"/>
              </a:rPr>
              <a:t>https://www.appier.com/en/blog/what-is-a-recommendation-engine-and-how-does-it-work#:~:text=A%20recommendation%20engine%20is%20a,be%20collected%20implicitly%20or%20explicitly.</a:t>
            </a:r>
            <a:endParaRPr lang="en-CA" sz="2000" dirty="0"/>
          </a:p>
          <a:p>
            <a:r>
              <a:rPr lang="en-CA" sz="2000" dirty="0">
                <a:hlinkClick r:id="rId6"/>
              </a:rPr>
              <a:t>https://www.analyticsvidhya.com/blog/2018/06/comprehensive-guide-recommendation-engine-python/</a:t>
            </a:r>
            <a:endParaRPr lang="en-CA" sz="2000" dirty="0"/>
          </a:p>
          <a:p>
            <a:r>
              <a:rPr lang="en-CA" sz="2000" dirty="0">
                <a:hlinkClick r:id="rId7"/>
              </a:rPr>
              <a:t>https://nafeea3000.medium.com/recommender-systems-c8db209dd0d3#:~:text=Content%20based%20Recommender%20System%3A&amp;text=Given%20the%20user%2C%20we%20compute,using%20the%20Cosine%20Similarity%20technique.&amp;text=We%20then%20pick%20the%20item,recommend%20those%20to%20the%20user.</a:t>
            </a:r>
            <a:endParaRPr lang="en-CA" sz="2000" dirty="0"/>
          </a:p>
          <a:p>
            <a:r>
              <a:rPr lang="en-CA" sz="2000" dirty="0">
                <a:hlinkClick r:id="rId8"/>
              </a:rPr>
              <a:t>https://cdn.analyticsvidhya.com/wp-content/uploads/2018/04/recommendation-system.png</a:t>
            </a:r>
            <a:endParaRPr lang="en-CA" sz="2000" dirty="0"/>
          </a:p>
          <a:p>
            <a:endParaRPr lang="en-CA" sz="2000" dirty="0"/>
          </a:p>
        </p:txBody>
      </p:sp>
    </p:spTree>
    <p:extLst>
      <p:ext uri="{BB962C8B-B14F-4D97-AF65-F5344CB8AC3E}">
        <p14:creationId xmlns:p14="http://schemas.microsoft.com/office/powerpoint/2010/main" val="572803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7E2C40-901B-F330-81C2-36E7C179BA76}"/>
              </a:ext>
            </a:extLst>
          </p:cNvPr>
          <p:cNvSpPr>
            <a:spLocks noGrp="1"/>
          </p:cNvSpPr>
          <p:nvPr>
            <p:ph type="title"/>
          </p:nvPr>
        </p:nvSpPr>
        <p:spPr/>
        <p:txBody>
          <a:bodyPr/>
          <a:lstStyle/>
          <a:p>
            <a:r>
              <a:rPr lang="en-CA" sz="4400" dirty="0">
                <a:solidFill>
                  <a:srgbClr val="FF0000"/>
                </a:solidFill>
                <a:latin typeface="Times New Roman" panose="02020603050405020304" pitchFamily="18" charset="0"/>
                <a:cs typeface="Times New Roman" panose="02020603050405020304" pitchFamily="18" charset="0"/>
              </a:rPr>
              <a:t>Introduction </a:t>
            </a:r>
            <a:endParaRPr lang="en-CA" dirty="0"/>
          </a:p>
        </p:txBody>
      </p:sp>
      <p:sp>
        <p:nvSpPr>
          <p:cNvPr id="6" name="Content Placeholder 5">
            <a:extLst>
              <a:ext uri="{FF2B5EF4-FFF2-40B4-BE49-F238E27FC236}">
                <a16:creationId xmlns:a16="http://schemas.microsoft.com/office/drawing/2014/main" id="{CDD86931-4D10-B0F7-3A7E-0E51722A9DBB}"/>
              </a:ext>
            </a:extLst>
          </p:cNvPr>
          <p:cNvSpPr>
            <a:spLocks noGrp="1"/>
          </p:cNvSpPr>
          <p:nvPr>
            <p:ph idx="1"/>
          </p:nvPr>
        </p:nvSpPr>
        <p:spPr/>
        <p:txBody>
          <a:bodyPr>
            <a:normAutofit fontScale="92500" lnSpcReduction="20000"/>
          </a:bodyPr>
          <a:lstStyle/>
          <a:p>
            <a:r>
              <a:rPr lang="en-US" dirty="0"/>
              <a:t>Contrastingly, Amazon uses a recommendation engine to show customers product suggestions. </a:t>
            </a:r>
          </a:p>
          <a:p>
            <a:r>
              <a:rPr lang="en-US" dirty="0"/>
              <a:t>While each uses one slightly differently, they both aim to increase sales, increase engagement and customer retention, and provide more individualized customer experiences.</a:t>
            </a:r>
          </a:p>
          <a:p>
            <a:r>
              <a:rPr lang="en-US" dirty="0"/>
              <a:t>In the past, a salesperson or a person's friends and family would give recommendations. These days, we have given this task over to algorithms, or the minds of algorithms. You could say that these machines are skilled at up-selling and cross-selling as a marketing tool.</a:t>
            </a:r>
            <a:endParaRPr lang="en-CA" dirty="0"/>
          </a:p>
        </p:txBody>
      </p:sp>
    </p:spTree>
    <p:extLst>
      <p:ext uri="{BB962C8B-B14F-4D97-AF65-F5344CB8AC3E}">
        <p14:creationId xmlns:p14="http://schemas.microsoft.com/office/powerpoint/2010/main" val="3998040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a:xfrm>
            <a:off x="1072662" y="1971187"/>
            <a:ext cx="10515600" cy="1325563"/>
          </a:xfrm>
        </p:spPr>
        <p:txBody>
          <a:bodyPr/>
          <a:lstStyle/>
          <a:p>
            <a:pPr algn="ctr"/>
            <a:r>
              <a:rPr lang="en-CA" sz="4400" dirty="0">
                <a:solidFill>
                  <a:srgbClr val="FF0000"/>
                </a:solidFill>
                <a:latin typeface="Times New Roman" panose="02020603050405020304" pitchFamily="18" charset="0"/>
                <a:cs typeface="Times New Roman" panose="02020603050405020304" pitchFamily="18" charset="0"/>
              </a:rPr>
              <a:t>Types of Recommendation Engines</a:t>
            </a:r>
            <a:endParaRPr lang="en-US" b="1" dirty="0"/>
          </a:p>
        </p:txBody>
      </p:sp>
    </p:spTree>
    <p:extLst>
      <p:ext uri="{BB962C8B-B14F-4D97-AF65-F5344CB8AC3E}">
        <p14:creationId xmlns:p14="http://schemas.microsoft.com/office/powerpoint/2010/main" val="3695644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7E2C40-901B-F330-81C2-36E7C179BA76}"/>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Types of Recommendation Engines</a:t>
            </a:r>
          </a:p>
        </p:txBody>
      </p:sp>
      <p:sp>
        <p:nvSpPr>
          <p:cNvPr id="6" name="Content Placeholder 5">
            <a:extLst>
              <a:ext uri="{FF2B5EF4-FFF2-40B4-BE49-F238E27FC236}">
                <a16:creationId xmlns:a16="http://schemas.microsoft.com/office/drawing/2014/main" id="{CDD86931-4D10-B0F7-3A7E-0E51722A9DBB}"/>
              </a:ext>
            </a:extLst>
          </p:cNvPr>
          <p:cNvSpPr>
            <a:spLocks noGrp="1"/>
          </p:cNvSpPr>
          <p:nvPr>
            <p:ph idx="1"/>
          </p:nvPr>
        </p:nvSpPr>
        <p:spPr/>
        <p:txBody>
          <a:bodyPr/>
          <a:lstStyle/>
          <a:p>
            <a:r>
              <a:rPr lang="en-US" dirty="0"/>
              <a:t>Recommendation engines can be divided into three categories:     </a:t>
            </a:r>
          </a:p>
          <a:p>
            <a:r>
              <a:rPr lang="en-US" b="1" dirty="0"/>
              <a:t>Collaborative filtering </a:t>
            </a:r>
          </a:p>
          <a:p>
            <a:r>
              <a:rPr lang="en-US" b="1" dirty="0"/>
              <a:t>Content-based filtering</a:t>
            </a:r>
          </a:p>
          <a:p>
            <a:r>
              <a:rPr lang="en-US" b="1" dirty="0"/>
              <a:t>Hybrid model</a:t>
            </a:r>
            <a:endParaRPr lang="en-CA" b="1" dirty="0"/>
          </a:p>
        </p:txBody>
      </p:sp>
    </p:spTree>
    <p:extLst>
      <p:ext uri="{BB962C8B-B14F-4D97-AF65-F5344CB8AC3E}">
        <p14:creationId xmlns:p14="http://schemas.microsoft.com/office/powerpoint/2010/main" val="191976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7E2C40-901B-F330-81C2-36E7C179BA76}"/>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Types of Recommendation Engines</a:t>
            </a:r>
          </a:p>
        </p:txBody>
      </p:sp>
      <p:sp>
        <p:nvSpPr>
          <p:cNvPr id="6" name="Content Placeholder 5">
            <a:extLst>
              <a:ext uri="{FF2B5EF4-FFF2-40B4-BE49-F238E27FC236}">
                <a16:creationId xmlns:a16="http://schemas.microsoft.com/office/drawing/2014/main" id="{CDD86931-4D10-B0F7-3A7E-0E51722A9DBB}"/>
              </a:ext>
            </a:extLst>
          </p:cNvPr>
          <p:cNvSpPr>
            <a:spLocks noGrp="1"/>
          </p:cNvSpPr>
          <p:nvPr>
            <p:ph idx="1"/>
          </p:nvPr>
        </p:nvSpPr>
        <p:spPr/>
        <p:txBody>
          <a:bodyPr>
            <a:normAutofit fontScale="92500"/>
          </a:bodyPr>
          <a:lstStyle/>
          <a:p>
            <a:pPr marL="0" indent="0">
              <a:buNone/>
            </a:pPr>
            <a:r>
              <a:rPr lang="en-CA" b="1" dirty="0"/>
              <a:t>Collaborative filtering</a:t>
            </a:r>
          </a:p>
          <a:p>
            <a:r>
              <a:rPr lang="en-US" dirty="0"/>
              <a:t>In order to predict what a person will like based on their similarity to other users, collaborative filtering concentrates on gathering and analyzing data on user behavior, activities, and preferences.</a:t>
            </a:r>
            <a:endParaRPr lang="en-CA" dirty="0"/>
          </a:p>
          <a:p>
            <a:r>
              <a:rPr lang="en-US" dirty="0"/>
              <a:t>Using a matrix-style formula, collaborative filtering plots and calculates these similarities. Collaborative filtering has the benefit of not needing to understand or analyze the content (products, films, books). It merely chooses items to suggest based on the user's profile.</a:t>
            </a:r>
            <a:endParaRPr lang="en-CA" dirty="0"/>
          </a:p>
        </p:txBody>
      </p:sp>
    </p:spTree>
    <p:extLst>
      <p:ext uri="{BB962C8B-B14F-4D97-AF65-F5344CB8AC3E}">
        <p14:creationId xmlns:p14="http://schemas.microsoft.com/office/powerpoint/2010/main" val="1211799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9957</TotalTime>
  <Words>2941</Words>
  <Application>Microsoft Office PowerPoint</Application>
  <PresentationFormat>Widescreen</PresentationFormat>
  <Paragraphs>240</Paragraphs>
  <Slides>53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Söhne</vt:lpstr>
      <vt:lpstr>Times New Roman</vt:lpstr>
      <vt:lpstr>Tw Cen MT</vt:lpstr>
      <vt:lpstr>Circuit</vt:lpstr>
      <vt:lpstr>  Recommendation Engine</vt:lpstr>
      <vt:lpstr>PowerPoint Presentation</vt:lpstr>
      <vt:lpstr>Agenda</vt:lpstr>
      <vt:lpstr>Introduction</vt:lpstr>
      <vt:lpstr>Introduction </vt:lpstr>
      <vt:lpstr>Introduction </vt:lpstr>
      <vt:lpstr>Types of Recommendation Engines</vt:lpstr>
      <vt:lpstr>Types of Recommendation Engines</vt:lpstr>
      <vt:lpstr>Types of Recommendation Engines</vt:lpstr>
      <vt:lpstr>Types of Recommendation Engines</vt:lpstr>
      <vt:lpstr>Types of Recommendation Engines</vt:lpstr>
      <vt:lpstr>Types of Recommendation Engines</vt:lpstr>
      <vt:lpstr>Types of Recommendation Engines</vt:lpstr>
      <vt:lpstr>Working process of Recommendation Engine </vt:lpstr>
      <vt:lpstr>Working process of Recommendation Engine</vt:lpstr>
      <vt:lpstr>Working process of Recommendation Engine</vt:lpstr>
      <vt:lpstr>Working process of Recommendation Engine</vt:lpstr>
      <vt:lpstr>Working process of Recommendation Engine</vt:lpstr>
      <vt:lpstr>Working process of Recommendation Engine</vt:lpstr>
      <vt:lpstr>Working process of Recommendation Engine</vt:lpstr>
      <vt:lpstr>Math Behind the Recommendation Engine </vt:lpstr>
      <vt:lpstr>Math Behind the Recommendation Engine</vt:lpstr>
      <vt:lpstr>Math Behind the Recommendation Engine</vt:lpstr>
      <vt:lpstr>Math Behind the Recommendation Engine</vt:lpstr>
      <vt:lpstr>Math Behind the Recommendation Engine</vt:lpstr>
      <vt:lpstr>Math Behind the Recommendation Engine</vt:lpstr>
      <vt:lpstr>Math Behind the Recommendation Engine</vt:lpstr>
      <vt:lpstr>Math Behind the Recommendation Engine</vt:lpstr>
      <vt:lpstr>Math Behind the Recommendation Engine</vt:lpstr>
      <vt:lpstr>Math Behind the Recommendation Engine</vt:lpstr>
      <vt:lpstr>Math Behind the Recommendation Engine</vt:lpstr>
      <vt:lpstr>Math Behind the Recommendation Engine</vt:lpstr>
      <vt:lpstr>Math Behind the Recommendation Engine</vt:lpstr>
      <vt:lpstr>Math Behind the Recommendation Engine</vt:lpstr>
      <vt:lpstr>Math Behind the Recommendation Engine</vt:lpstr>
      <vt:lpstr>Math Behind the Recommendation Engine</vt:lpstr>
      <vt:lpstr>Recommendation engine using Streamlit app example in python</vt:lpstr>
      <vt:lpstr>Recommendation engine</vt:lpstr>
      <vt:lpstr>Recommendation engine</vt:lpstr>
      <vt:lpstr>Recommendation engine</vt:lpstr>
      <vt:lpstr>Recommendation engine</vt:lpstr>
      <vt:lpstr>Recommendation engine</vt:lpstr>
      <vt:lpstr>Recommendation engine</vt:lpstr>
      <vt:lpstr>Recommendation engine</vt:lpstr>
      <vt:lpstr>Recommendation engine</vt:lpstr>
      <vt:lpstr>Recommendation engine</vt:lpstr>
      <vt:lpstr>Recommendation engine</vt:lpstr>
      <vt:lpstr>Recommendation engine</vt:lpstr>
      <vt:lpstr>Recommendation engine</vt:lpstr>
      <vt:lpstr>Recommendation engine</vt:lpstr>
      <vt:lpstr>Recommendation engine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Recommendation Engine</dc:title>
  <dc:creator>Kelvin Simon</dc:creator>
  <cp:lastModifiedBy>Kelvin Simon</cp:lastModifiedBy>
  <cp:revision>18</cp:revision>
  <dcterms:created xsi:type="dcterms:W3CDTF">2023-04-03T15:53:28Z</dcterms:created>
  <dcterms:modified xsi:type="dcterms:W3CDTF">2023-04-16T18:17:32Z</dcterms:modified>
</cp:coreProperties>
</file>