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4" r:id="rId5"/>
    <p:sldId id="265" r:id="rId6"/>
    <p:sldId id="266" r:id="rId7"/>
    <p:sldId id="267" r:id="rId8"/>
    <p:sldId id="268" r:id="rId9"/>
    <p:sldId id="269" r:id="rId10"/>
    <p:sldId id="270"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990ab043b_0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990ab043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90ab043b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8990ab043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990ab043b_0_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990ab043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a:off x="205025" y="2188349"/>
            <a:ext cx="8565600" cy="508200"/>
          </a:xfrm>
          <a:prstGeom prst="rect">
            <a:avLst/>
          </a:prstGeom>
          <a:noFill/>
          <a:ln>
            <a:noFill/>
          </a:ln>
        </p:spPr>
        <p:txBody>
          <a:bodyPr spcFirstLastPara="1" wrap="square" lIns="91400" tIns="91400" rIns="91400" bIns="91400" anchor="t" anchorCtr="0">
            <a:noAutofit/>
          </a:bodyPr>
          <a:lstStyle/>
          <a:p>
            <a:pPr marL="0" lvl="0" indent="0" algn="ctr" rtl="0">
              <a:spcBef>
                <a:spcPts val="0"/>
              </a:spcBef>
              <a:spcAft>
                <a:spcPts val="0"/>
              </a:spcAft>
              <a:buClr>
                <a:schemeClr val="dk1"/>
              </a:buClr>
              <a:buSzPts val="2000"/>
              <a:buFont typeface="Comic Sans MS"/>
              <a:buNone/>
            </a:pPr>
            <a:r>
              <a:rPr lang="en-US" sz="3500" b="1" dirty="0">
                <a:solidFill>
                  <a:schemeClr val="dk1"/>
                </a:solidFill>
                <a:ea typeface="Comic Sans MS"/>
                <a:cs typeface="Comic Sans MS"/>
                <a:sym typeface="Comic Sans MS"/>
              </a:rPr>
              <a:t>THANK YOU</a:t>
            </a:r>
            <a:endParaRPr sz="3700" b="1" i="0" u="none" strike="noStrike" cap="none" dirty="0">
              <a:solidFill>
                <a:srgbClr val="000000"/>
              </a:solidFill>
              <a:ea typeface="Comic Sans MS"/>
              <a:cs typeface="Comic Sans MS"/>
              <a:sym typeface="Comic Sans MS"/>
            </a:endParaRPr>
          </a:p>
        </p:txBody>
      </p:sp>
      <p:sp>
        <p:nvSpPr>
          <p:cNvPr id="156" name="Google Shape;156;p23"/>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dirty="0"/>
          </a:p>
        </p:txBody>
      </p:sp>
      <p:sp>
        <p:nvSpPr>
          <p:cNvPr id="124" name="Shape 73"/>
          <p:cNvSpPr/>
          <p:nvPr/>
        </p:nvSpPr>
        <p:spPr>
          <a:xfrm>
            <a:off x="468351" y="1083299"/>
            <a:ext cx="8470623" cy="148935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chemeClr val="tx1"/>
                </a:solidFill>
                <a:effectLst/>
                <a:latin typeface="+mn-lt"/>
              </a:rPr>
              <a:t>In a dynamic business environment, data-driven insights are vital, and we're committed to delivering just that. With your agreement on a 3-week timeline, split into Data Exploration, Model Development, and Interpretation phases, we're ready to embark on a journey of understanding, innovation, and actionable outcomes. Join us as we outline our strategy to uncover valuable insights and provide recommendations that can shape your success.</a:t>
            </a:r>
            <a:r>
              <a:rPr lang="en-CA" dirty="0">
                <a:solidFill>
                  <a:schemeClr val="tx1"/>
                </a:solidFill>
                <a:latin typeface="+mn-lt"/>
              </a:rPr>
              <a:t>.</a:t>
            </a:r>
            <a:endParaRPr dirty="0">
              <a:solidFill>
                <a:schemeClr val="tx1"/>
              </a:solidFill>
              <a:latin typeface="+mn-lt"/>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205025" y="263975"/>
            <a:ext cx="8565600" cy="6783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Data Exploration</a:t>
            </a:r>
            <a:endParaRPr sz="2000">
              <a:latin typeface="Comic Sans MS"/>
              <a:ea typeface="Comic Sans MS"/>
              <a:cs typeface="Comic Sans MS"/>
              <a:sym typeface="Comic Sans MS"/>
            </a:endParaRPr>
          </a:p>
        </p:txBody>
      </p:sp>
      <p:sp>
        <p:nvSpPr>
          <p:cNvPr id="82" name="Google Shape;82;p1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3" name="Google Shape;83;p16"/>
          <p:cNvPicPr preferRelativeResize="0"/>
          <p:nvPr/>
        </p:nvPicPr>
        <p:blipFill rotWithShape="1">
          <a:blip r:embed="rId3">
            <a:alphaModFix/>
          </a:blip>
          <a:srcRect/>
          <a:stretch/>
        </p:blipFill>
        <p:spPr>
          <a:xfrm>
            <a:off x="409000" y="2081775"/>
            <a:ext cx="3825175" cy="2314200"/>
          </a:xfrm>
          <a:prstGeom prst="rect">
            <a:avLst/>
          </a:prstGeom>
          <a:noFill/>
          <a:ln w="9525" cap="flat" cmpd="sng">
            <a:solidFill>
              <a:srgbClr val="000000"/>
            </a:solidFill>
            <a:prstDash val="solid"/>
            <a:round/>
            <a:headEnd type="none" w="sm" len="sm"/>
            <a:tailEnd type="none" w="sm" len="sm"/>
          </a:ln>
        </p:spPr>
      </p:pic>
      <p:pic>
        <p:nvPicPr>
          <p:cNvPr id="84" name="Google Shape;84;p16"/>
          <p:cNvPicPr preferRelativeResize="0"/>
          <p:nvPr/>
        </p:nvPicPr>
        <p:blipFill rotWithShape="1">
          <a:blip r:embed="rId4">
            <a:alphaModFix/>
          </a:blip>
          <a:srcRect/>
          <a:stretch/>
        </p:blipFill>
        <p:spPr>
          <a:xfrm>
            <a:off x="4869056" y="2081775"/>
            <a:ext cx="3392468" cy="2314200"/>
          </a:xfrm>
          <a:prstGeom prst="rect">
            <a:avLst/>
          </a:prstGeom>
          <a:noFill/>
          <a:ln w="9525" cap="flat" cmpd="sng">
            <a:solidFill>
              <a:srgbClr val="000000"/>
            </a:solidFill>
            <a:prstDash val="solid"/>
            <a:round/>
            <a:headEnd type="none" w="sm" len="sm"/>
            <a:tailEnd type="none" w="sm" len="sm"/>
          </a:ln>
        </p:spPr>
      </p:pic>
      <p:sp>
        <p:nvSpPr>
          <p:cNvPr id="85" name="Google Shape;85;p16"/>
          <p:cNvSpPr txBox="1"/>
          <p:nvPr/>
        </p:nvSpPr>
        <p:spPr>
          <a:xfrm>
            <a:off x="342475" y="1078700"/>
            <a:ext cx="63849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omic Sans MS"/>
                <a:ea typeface="Comic Sans MS"/>
                <a:cs typeface="Comic Sans MS"/>
                <a:sym typeface="Comic Sans MS"/>
              </a:rPr>
              <a:t>Age Distribution for New Customers:</a:t>
            </a:r>
            <a:endParaRPr sz="1800" dirty="0">
              <a:latin typeface="Comic Sans MS"/>
              <a:ea typeface="Comic Sans MS"/>
              <a:cs typeface="Comic Sans MS"/>
              <a:sym typeface="Comic Sans MS"/>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8"/>
          <p:cNvSpPr/>
          <p:nvPr/>
        </p:nvSpPr>
        <p:spPr>
          <a:xfrm>
            <a:off x="205025" y="263975"/>
            <a:ext cx="8565600" cy="6096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Data Exploration</a:t>
            </a:r>
            <a:endParaRPr sz="2000">
              <a:latin typeface="Comic Sans MS"/>
              <a:ea typeface="Comic Sans MS"/>
              <a:cs typeface="Comic Sans MS"/>
              <a:sym typeface="Comic Sans MS"/>
            </a:endParaRPr>
          </a:p>
        </p:txBody>
      </p:sp>
      <p:sp>
        <p:nvSpPr>
          <p:cNvPr id="102" name="Google Shape;102;p18"/>
          <p:cNvSpPr/>
          <p:nvPr/>
        </p:nvSpPr>
        <p:spPr>
          <a:xfrm>
            <a:off x="373375" y="1015805"/>
            <a:ext cx="8565600" cy="508184"/>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1500" b="1" dirty="0">
                <a:ea typeface="Comic Sans MS"/>
                <a:cs typeface="Comic Sans MS"/>
                <a:sym typeface="Comic Sans MS"/>
              </a:rPr>
              <a:t>Analysis - </a:t>
            </a:r>
            <a:r>
              <a:rPr lang="en-US" sz="1500" b="1" i="0" u="none" strike="noStrike" cap="none" dirty="0">
                <a:solidFill>
                  <a:srgbClr val="000000"/>
                </a:solidFill>
                <a:ea typeface="Comic Sans MS"/>
                <a:cs typeface="Comic Sans MS"/>
                <a:sym typeface="Comic Sans MS"/>
              </a:rPr>
              <a:t>Age Distribution</a:t>
            </a:r>
            <a:r>
              <a:rPr lang="en-US" sz="1500" b="1" dirty="0">
                <a:ea typeface="Comic Sans MS"/>
                <a:cs typeface="Comic Sans MS"/>
                <a:sym typeface="Comic Sans MS"/>
              </a:rPr>
              <a:t> </a:t>
            </a:r>
            <a:endParaRPr sz="1500" b="1" i="0" u="none" strike="noStrike" cap="none" dirty="0">
              <a:solidFill>
                <a:srgbClr val="000000"/>
              </a:solidFill>
              <a:ea typeface="Comic Sans MS"/>
              <a:cs typeface="Comic Sans MS"/>
              <a:sym typeface="Comic Sans MS"/>
            </a:endParaRPr>
          </a:p>
        </p:txBody>
      </p:sp>
      <p:sp>
        <p:nvSpPr>
          <p:cNvPr id="103" name="Google Shape;103;p18"/>
          <p:cNvSpPr/>
          <p:nvPr/>
        </p:nvSpPr>
        <p:spPr>
          <a:xfrm>
            <a:off x="178475" y="1666225"/>
            <a:ext cx="8618700" cy="3347400"/>
          </a:xfrm>
          <a:prstGeom prst="rect">
            <a:avLst/>
          </a:prstGeom>
          <a:noFill/>
          <a:ln>
            <a:noFill/>
          </a:ln>
        </p:spPr>
        <p:txBody>
          <a:bodyPr spcFirstLastPara="1" wrap="square" lIns="91400" tIns="91400" rIns="91400" bIns="91400" anchor="t" anchorCtr="0">
            <a:noAutofit/>
          </a:bodyPr>
          <a:lstStyle/>
          <a:p>
            <a:pPr marL="457200" marR="0" lvl="0" indent="-330200" algn="l" rtl="0">
              <a:lnSpc>
                <a:spcPct val="115000"/>
              </a:lnSpc>
              <a:spcBef>
                <a:spcPts val="0"/>
              </a:spcBef>
              <a:spcAft>
                <a:spcPts val="0"/>
              </a:spcAft>
              <a:buClr>
                <a:srgbClr val="000000"/>
              </a:buClr>
              <a:buSzPts val="1600"/>
              <a:buFont typeface="Comic Sans MS"/>
              <a:buChar char="●"/>
            </a:pPr>
            <a:r>
              <a:rPr lang="en-US" sz="1500" i="0" u="none" strike="noStrike" cap="none" dirty="0">
                <a:solidFill>
                  <a:srgbClr val="000000"/>
                </a:solidFill>
                <a:ea typeface="Comic Sans MS"/>
                <a:cs typeface="Comic Sans MS"/>
                <a:sym typeface="Comic Sans MS"/>
              </a:rPr>
              <a:t>Plots show that the majority of new customers are between the ages of 40 and 49, which is consistent with previous customer data. Thus, we conclude that people in this age group are most likely to make frequent purchases.</a:t>
            </a:r>
          </a:p>
          <a:p>
            <a:pPr marL="457200" marR="0" lvl="0" indent="0" algn="l" rtl="0">
              <a:lnSpc>
                <a:spcPct val="115000"/>
              </a:lnSpc>
              <a:spcBef>
                <a:spcPts val="0"/>
              </a:spcBef>
              <a:spcAft>
                <a:spcPts val="0"/>
              </a:spcAft>
              <a:buNone/>
            </a:pPr>
            <a:endParaRPr lang="en-US" sz="1500" i="0" u="none" strike="noStrike" cap="none" dirty="0">
              <a:solidFill>
                <a:srgbClr val="000000"/>
              </a:solidFill>
              <a:ea typeface="Comic Sans MS"/>
              <a:cs typeface="Comic Sans MS"/>
              <a:sym typeface="Comic Sans MS"/>
            </a:endParaRPr>
          </a:p>
          <a:p>
            <a:pPr marL="457200" marR="0" lvl="0" indent="-330200" algn="l" rtl="0">
              <a:lnSpc>
                <a:spcPct val="115000"/>
              </a:lnSpc>
              <a:spcBef>
                <a:spcPts val="0"/>
              </a:spcBef>
              <a:spcAft>
                <a:spcPts val="0"/>
              </a:spcAft>
              <a:buClr>
                <a:srgbClr val="000000"/>
              </a:buClr>
              <a:buSzPts val="1600"/>
              <a:buFont typeface="Comic Sans MS"/>
              <a:buChar char="●"/>
            </a:pPr>
            <a:r>
              <a:rPr lang="en-US" sz="1500" i="0" u="none" strike="noStrike" cap="none" dirty="0">
                <a:solidFill>
                  <a:srgbClr val="000000"/>
                </a:solidFill>
                <a:ea typeface="Comic Sans MS"/>
                <a:cs typeface="Comic Sans MS"/>
                <a:sym typeface="Comic Sans MS"/>
              </a:rPr>
              <a:t>In the most recent customer data, the ratio of purchases has increased for customers between the ages of 60 and 69.</a:t>
            </a:r>
          </a:p>
          <a:p>
            <a:pPr marL="457200" marR="0" lvl="0" indent="0" algn="l" rtl="0">
              <a:lnSpc>
                <a:spcPct val="115000"/>
              </a:lnSpc>
              <a:spcBef>
                <a:spcPts val="0"/>
              </a:spcBef>
              <a:spcAft>
                <a:spcPts val="0"/>
              </a:spcAft>
              <a:buNone/>
            </a:pPr>
            <a:endParaRPr sz="1500" i="0" u="none" strike="noStrike" cap="none" dirty="0">
              <a:solidFill>
                <a:srgbClr val="000000"/>
              </a:solidFill>
              <a:ea typeface="Comic Sans MS"/>
              <a:cs typeface="Comic Sans MS"/>
              <a:sym typeface="Comic Sans MS"/>
            </a:endParaRPr>
          </a:p>
          <a:p>
            <a:pPr marL="457200" marR="0" lvl="0" indent="-330200" algn="l" rtl="0">
              <a:lnSpc>
                <a:spcPct val="115000"/>
              </a:lnSpc>
              <a:spcBef>
                <a:spcPts val="0"/>
              </a:spcBef>
              <a:spcAft>
                <a:spcPts val="0"/>
              </a:spcAft>
              <a:buClr>
                <a:srgbClr val="000000"/>
              </a:buClr>
              <a:buSzPts val="1600"/>
              <a:buFont typeface="Comic Sans MS"/>
              <a:buChar char="●"/>
            </a:pPr>
            <a:r>
              <a:rPr lang="en-US" sz="1500" i="0" u="none" strike="noStrike" cap="none" dirty="0">
                <a:solidFill>
                  <a:srgbClr val="000000"/>
                </a:solidFill>
                <a:ea typeface="Comic Sans MS"/>
                <a:cs typeface="Comic Sans MS"/>
                <a:sym typeface="Comic Sans MS"/>
              </a:rPr>
              <a:t>For the age range of 20 to 29, the data distribution is the same in both sets of data.</a:t>
            </a:r>
          </a:p>
          <a:p>
            <a:pPr marL="457200" marR="0" lvl="0" indent="-330200" algn="l" rtl="0">
              <a:lnSpc>
                <a:spcPct val="115000"/>
              </a:lnSpc>
              <a:spcBef>
                <a:spcPts val="0"/>
              </a:spcBef>
              <a:spcAft>
                <a:spcPts val="0"/>
              </a:spcAft>
              <a:buClr>
                <a:srgbClr val="000000"/>
              </a:buClr>
              <a:buSzPts val="1600"/>
              <a:buFont typeface="Comic Sans MS"/>
              <a:buChar char="●"/>
            </a:pPr>
            <a:endParaRPr sz="1500" dirty="0">
              <a:ea typeface="Comic Sans MS"/>
              <a:cs typeface="Comic Sans MS"/>
              <a:sym typeface="Comic Sans MS"/>
            </a:endParaRPr>
          </a:p>
          <a:p>
            <a:pPr marL="457200" lvl="0" indent="-330200" algn="l" rtl="0">
              <a:spcBef>
                <a:spcPts val="0"/>
              </a:spcBef>
              <a:spcAft>
                <a:spcPts val="0"/>
              </a:spcAft>
              <a:buSzPts val="1600"/>
              <a:buFont typeface="Comic Sans MS"/>
              <a:buChar char="●"/>
            </a:pPr>
            <a:r>
              <a:rPr lang="en-US" sz="1500" dirty="0">
                <a:solidFill>
                  <a:schemeClr val="dk1"/>
                </a:solidFill>
                <a:ea typeface="Comic Sans MS"/>
                <a:cs typeface="Comic Sans MS"/>
                <a:sym typeface="Comic Sans MS"/>
              </a:rPr>
              <a:t>The proportions of people under 25 seem to have barely changed.</a:t>
            </a:r>
            <a:endParaRPr sz="1500" b="0" i="0" u="none" strike="noStrike" cap="none" dirty="0">
              <a:solidFill>
                <a:srgbClr val="000000"/>
              </a:solidFill>
              <a:latin typeface="Open Sans"/>
              <a:ea typeface="Open Sans"/>
              <a:cs typeface="Open Sans"/>
              <a:sym typeface="Open Sans"/>
            </a:endParaRPr>
          </a:p>
          <a:p>
            <a:pPr marL="285750" marR="0" lvl="0" indent="-190500" algn="l" rtl="0">
              <a:lnSpc>
                <a:spcPct val="115000"/>
              </a:lnSpc>
              <a:spcBef>
                <a:spcPts val="0"/>
              </a:spcBef>
              <a:spcAft>
                <a:spcPts val="0"/>
              </a:spcAft>
              <a:buClr>
                <a:srgbClr val="000000"/>
              </a:buClr>
              <a:buSzPts val="1500"/>
              <a:buFont typeface="Arial"/>
              <a:buNone/>
            </a:pPr>
            <a:endParaRPr sz="1500" b="0" i="0" u="none" strike="noStrike" cap="none" dirty="0">
              <a:solidFill>
                <a:srgbClr val="000000"/>
              </a:solidFill>
              <a:latin typeface="Open Sans"/>
              <a:ea typeface="Open Sans"/>
              <a:cs typeface="Open Sans"/>
              <a:sym typeface="Open Sans"/>
            </a:endParaRPr>
          </a:p>
          <a:p>
            <a:pPr marL="285750" marR="0" lvl="0" indent="-190500" algn="l" rtl="0">
              <a:lnSpc>
                <a:spcPct val="115000"/>
              </a:lnSpc>
              <a:spcBef>
                <a:spcPts val="0"/>
              </a:spcBef>
              <a:spcAft>
                <a:spcPts val="0"/>
              </a:spcAft>
              <a:buClr>
                <a:srgbClr val="000000"/>
              </a:buClr>
              <a:buSzPts val="1500"/>
              <a:buFont typeface="Arial"/>
              <a:buNone/>
            </a:pPr>
            <a:endParaRPr sz="1500" b="0" i="0" u="none" strike="noStrike" cap="none" dirty="0">
              <a:solidFill>
                <a:srgbClr val="000000"/>
              </a:solidFill>
              <a:latin typeface="Open Sans"/>
              <a:ea typeface="Open Sans"/>
              <a:cs typeface="Open Sans"/>
              <a:sym typeface="Open Sans"/>
            </a:endParaRPr>
          </a:p>
        </p:txBody>
      </p:sp>
      <p:sp>
        <p:nvSpPr>
          <p:cNvPr id="104" name="Google Shape;104;p18"/>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9"/>
          <p:cNvSpPr/>
          <p:nvPr/>
        </p:nvSpPr>
        <p:spPr>
          <a:xfrm>
            <a:off x="205025" y="232349"/>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Model Development</a:t>
            </a:r>
            <a:endParaRPr sz="2000">
              <a:latin typeface="Comic Sans MS"/>
              <a:ea typeface="Comic Sans MS"/>
              <a:cs typeface="Comic Sans MS"/>
              <a:sym typeface="Comic Sans MS"/>
            </a:endParaRPr>
          </a:p>
        </p:txBody>
      </p:sp>
      <p:sp>
        <p:nvSpPr>
          <p:cNvPr id="111" name="Google Shape;111;p19"/>
          <p:cNvSpPr/>
          <p:nvPr/>
        </p:nvSpPr>
        <p:spPr>
          <a:xfrm>
            <a:off x="205025" y="1002574"/>
            <a:ext cx="8565600" cy="508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1500" b="1" dirty="0">
                <a:ea typeface="Comic Sans MS"/>
                <a:cs typeface="Comic Sans MS"/>
                <a:sym typeface="Comic Sans MS"/>
              </a:rPr>
              <a:t>Purchase History of Bikes (last 3 years)</a:t>
            </a:r>
            <a:endParaRPr sz="1500" b="1" i="0" u="none" strike="noStrike" cap="none" dirty="0">
              <a:solidFill>
                <a:srgbClr val="000000"/>
              </a:solidFill>
              <a:ea typeface="Comic Sans MS"/>
              <a:cs typeface="Comic Sans MS"/>
              <a:sym typeface="Comic Sans MS"/>
            </a:endParaRPr>
          </a:p>
        </p:txBody>
      </p:sp>
      <p:sp>
        <p:nvSpPr>
          <p:cNvPr id="112" name="Google Shape;112;p19"/>
          <p:cNvSpPr/>
          <p:nvPr/>
        </p:nvSpPr>
        <p:spPr>
          <a:xfrm>
            <a:off x="205025" y="1413100"/>
            <a:ext cx="5189700" cy="3226200"/>
          </a:xfrm>
          <a:prstGeom prst="rect">
            <a:avLst/>
          </a:prstGeom>
          <a:noFill/>
          <a:ln>
            <a:noFill/>
          </a:ln>
        </p:spPr>
        <p:txBody>
          <a:bodyPr spcFirstLastPara="1" wrap="square" lIns="91400" tIns="91400" rIns="91400" bIns="91400" anchor="t" anchorCtr="0">
            <a:noAutofit/>
          </a:bodyPr>
          <a:lstStyle/>
          <a:p>
            <a:pPr marL="457200" marR="0" lvl="0" indent="0" algn="l" rtl="0">
              <a:lnSpc>
                <a:spcPct val="115000"/>
              </a:lnSpc>
              <a:spcBef>
                <a:spcPts val="0"/>
              </a:spcBef>
              <a:spcAft>
                <a:spcPts val="0"/>
              </a:spcAft>
              <a:buNone/>
            </a:pPr>
            <a:endParaRPr sz="1500" dirty="0">
              <a:ea typeface="Comic Sans MS"/>
              <a:cs typeface="Comic Sans MS"/>
              <a:sym typeface="Comic Sans MS"/>
            </a:endParaRPr>
          </a:p>
          <a:p>
            <a:pPr marL="457200" marR="0" lvl="0" indent="-330200" algn="l" rtl="0">
              <a:lnSpc>
                <a:spcPct val="115000"/>
              </a:lnSpc>
              <a:spcBef>
                <a:spcPts val="0"/>
              </a:spcBef>
              <a:spcAft>
                <a:spcPts val="0"/>
              </a:spcAft>
              <a:buClr>
                <a:srgbClr val="000000"/>
              </a:buClr>
              <a:buSzPts val="1600"/>
              <a:buFont typeface="Comic Sans MS"/>
              <a:buChar char="●"/>
            </a:pPr>
            <a:r>
              <a:rPr lang="en-US" sz="1500" dirty="0">
                <a:ea typeface="Comic Sans MS"/>
                <a:cs typeface="Comic Sans MS"/>
                <a:sym typeface="Comic Sans MS"/>
              </a:rPr>
              <a:t>Approximately 51% of women (25,212 bikes) and 47% of men (23,765 bikes) respectively purchased bicycles in the past three years, according to the data. </a:t>
            </a:r>
          </a:p>
          <a:p>
            <a:pPr marL="457200" marR="0" lvl="0" indent="0" algn="l" rtl="0">
              <a:lnSpc>
                <a:spcPct val="115000"/>
              </a:lnSpc>
              <a:spcBef>
                <a:spcPts val="0"/>
              </a:spcBef>
              <a:spcAft>
                <a:spcPts val="0"/>
              </a:spcAft>
              <a:buNone/>
            </a:pPr>
            <a:endParaRPr sz="1500" dirty="0">
              <a:ea typeface="Comic Sans MS"/>
              <a:cs typeface="Comic Sans MS"/>
              <a:sym typeface="Comic Sans MS"/>
            </a:endParaRPr>
          </a:p>
          <a:p>
            <a:pPr marL="457200" marR="0" lvl="0" indent="-330200" algn="l" rtl="0">
              <a:lnSpc>
                <a:spcPct val="115000"/>
              </a:lnSpc>
              <a:spcBef>
                <a:spcPts val="0"/>
              </a:spcBef>
              <a:spcAft>
                <a:spcPts val="0"/>
              </a:spcAft>
              <a:buClr>
                <a:srgbClr val="000000"/>
              </a:buClr>
              <a:buSzPts val="1600"/>
              <a:buFont typeface="Comic Sans MS"/>
              <a:buChar char="●"/>
            </a:pPr>
            <a:r>
              <a:rPr lang="en-US" sz="1500" i="0" u="none" strike="noStrike" cap="none" dirty="0">
                <a:solidFill>
                  <a:srgbClr val="000000"/>
                </a:solidFill>
                <a:ea typeface="Comic Sans MS"/>
                <a:cs typeface="Comic Sans MS"/>
                <a:sym typeface="Comic Sans MS"/>
              </a:rPr>
              <a:t>Our marketing and advertising should focus more on females than on males as the target audience.</a:t>
            </a:r>
            <a:endParaRPr sz="1500" i="0" u="none" strike="noStrike" cap="none" dirty="0">
              <a:solidFill>
                <a:srgbClr val="000000"/>
              </a:solidFill>
              <a:ea typeface="Comic Sans MS"/>
              <a:cs typeface="Comic Sans MS"/>
              <a:sym typeface="Comic Sans MS"/>
            </a:endParaRPr>
          </a:p>
        </p:txBody>
      </p:sp>
      <p:sp>
        <p:nvSpPr>
          <p:cNvPr id="113" name="Google Shape;113;p19"/>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4" name="Google Shape;114;p19"/>
          <p:cNvPicPr preferRelativeResize="0"/>
          <p:nvPr/>
        </p:nvPicPr>
        <p:blipFill rotWithShape="1">
          <a:blip r:embed="rId3">
            <a:alphaModFix/>
          </a:blip>
          <a:srcRect/>
          <a:stretch/>
        </p:blipFill>
        <p:spPr>
          <a:xfrm>
            <a:off x="5785242" y="1211601"/>
            <a:ext cx="2682607" cy="1616225"/>
          </a:xfrm>
          <a:prstGeom prst="rect">
            <a:avLst/>
          </a:prstGeom>
          <a:noFill/>
          <a:ln w="9525" cap="flat" cmpd="sng">
            <a:solidFill>
              <a:srgbClr val="000000"/>
            </a:solidFill>
            <a:prstDash val="solid"/>
            <a:round/>
            <a:headEnd type="none" w="sm" len="sm"/>
            <a:tailEnd type="none" w="sm" len="sm"/>
          </a:ln>
        </p:spPr>
      </p:pic>
      <p:pic>
        <p:nvPicPr>
          <p:cNvPr id="115" name="Google Shape;115;p19"/>
          <p:cNvPicPr preferRelativeResize="0"/>
          <p:nvPr/>
        </p:nvPicPr>
        <p:blipFill rotWithShape="1">
          <a:blip r:embed="rId4">
            <a:alphaModFix/>
          </a:blip>
          <a:srcRect/>
          <a:stretch/>
        </p:blipFill>
        <p:spPr>
          <a:xfrm>
            <a:off x="5785250" y="3307736"/>
            <a:ext cx="2682600" cy="1616214"/>
          </a:xfrm>
          <a:prstGeom prst="rect">
            <a:avLst/>
          </a:prstGeom>
          <a:noFill/>
          <a:ln w="9525" cap="flat" cmpd="sng">
            <a:solidFill>
              <a:srgbClr val="000000"/>
            </a:solidFill>
            <a:prstDash val="solid"/>
            <a:round/>
            <a:headEnd type="none" w="sm" len="sm"/>
            <a:tailEnd type="none" w="sm" len="sm"/>
          </a:ln>
        </p:spPr>
      </p:pic>
      <p:sp>
        <p:nvSpPr>
          <p:cNvPr id="116" name="Google Shape;116;p19"/>
          <p:cNvSpPr/>
          <p:nvPr/>
        </p:nvSpPr>
        <p:spPr>
          <a:xfrm>
            <a:off x="5835488" y="820525"/>
            <a:ext cx="2682600" cy="4368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300" i="0" u="none" strike="noStrike" cap="none">
                <a:solidFill>
                  <a:srgbClr val="000000"/>
                </a:solidFill>
                <a:latin typeface="Comic Sans MS"/>
                <a:ea typeface="Comic Sans MS"/>
                <a:cs typeface="Comic Sans MS"/>
                <a:sym typeface="Comic Sans MS"/>
              </a:rPr>
              <a:t>NEW CUSTOMER </a:t>
            </a:r>
            <a:r>
              <a:rPr lang="en-US" sz="1300">
                <a:latin typeface="Comic Sans MS"/>
                <a:ea typeface="Comic Sans MS"/>
                <a:cs typeface="Comic Sans MS"/>
                <a:sym typeface="Comic Sans MS"/>
              </a:rPr>
              <a:t>PURCHASE </a:t>
            </a:r>
            <a:endParaRPr sz="1300" i="0" u="none" strike="noStrike" cap="none">
              <a:solidFill>
                <a:srgbClr val="000000"/>
              </a:solidFill>
              <a:latin typeface="Comic Sans MS"/>
              <a:ea typeface="Comic Sans MS"/>
              <a:cs typeface="Comic Sans MS"/>
              <a:sym typeface="Comic Sans MS"/>
            </a:endParaRPr>
          </a:p>
        </p:txBody>
      </p:sp>
      <p:sp>
        <p:nvSpPr>
          <p:cNvPr id="117" name="Google Shape;117;p19"/>
          <p:cNvSpPr/>
          <p:nvPr/>
        </p:nvSpPr>
        <p:spPr>
          <a:xfrm>
            <a:off x="5915863" y="2931200"/>
            <a:ext cx="2782500" cy="4368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300" i="0" u="none" strike="noStrike" cap="none">
                <a:solidFill>
                  <a:srgbClr val="000000"/>
                </a:solidFill>
                <a:latin typeface="Comic Sans MS"/>
                <a:ea typeface="Comic Sans MS"/>
                <a:cs typeface="Comic Sans MS"/>
                <a:sym typeface="Comic Sans MS"/>
              </a:rPr>
              <a:t>OLD CUSTOMER</a:t>
            </a:r>
            <a:r>
              <a:rPr lang="en-US" sz="1300" b="0" i="0" u="none" strike="noStrike" cap="none">
                <a:solidFill>
                  <a:srgbClr val="000000"/>
                </a:solidFill>
                <a:latin typeface="Open Sans"/>
                <a:ea typeface="Open Sans"/>
                <a:cs typeface="Open Sans"/>
                <a:sym typeface="Open Sans"/>
              </a:rPr>
              <a:t> </a:t>
            </a:r>
            <a:r>
              <a:rPr lang="en-US" sz="1300" i="0" u="none" strike="noStrike" cap="none">
                <a:solidFill>
                  <a:srgbClr val="000000"/>
                </a:solidFill>
                <a:latin typeface="Comic Sans MS"/>
                <a:ea typeface="Comic Sans MS"/>
                <a:cs typeface="Comic Sans MS"/>
                <a:sym typeface="Comic Sans MS"/>
              </a:rPr>
              <a:t>PURCHASE</a:t>
            </a:r>
            <a:endParaRPr sz="1300" i="0" u="none" strike="noStrike" cap="none">
              <a:solidFill>
                <a:srgbClr val="000000"/>
              </a:solidFill>
              <a:latin typeface="Comic Sans MS"/>
              <a:ea typeface="Comic Sans MS"/>
              <a:cs typeface="Comic Sans MS"/>
              <a:sym typeface="Comic Sans MS"/>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p:nvPr/>
        </p:nvSpPr>
        <p:spPr>
          <a:xfrm>
            <a:off x="205025" y="263974"/>
            <a:ext cx="8565600" cy="7587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Interpretation</a:t>
            </a:r>
            <a:endParaRPr sz="2000">
              <a:latin typeface="Comic Sans MS"/>
              <a:ea typeface="Comic Sans MS"/>
              <a:cs typeface="Comic Sans MS"/>
              <a:sym typeface="Comic Sans MS"/>
            </a:endParaRPr>
          </a:p>
        </p:txBody>
      </p:sp>
      <p:sp>
        <p:nvSpPr>
          <p:cNvPr id="124" name="Google Shape;124;p20"/>
          <p:cNvSpPr/>
          <p:nvPr/>
        </p:nvSpPr>
        <p:spPr>
          <a:xfrm>
            <a:off x="205025" y="1083299"/>
            <a:ext cx="8565600" cy="508184"/>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1500" b="1" i="0" u="none" strike="noStrike" cap="none" dirty="0">
                <a:solidFill>
                  <a:srgbClr val="000000"/>
                </a:solidFill>
                <a:ea typeface="Comic Sans MS"/>
                <a:cs typeface="Comic Sans MS"/>
                <a:sym typeface="Comic Sans MS"/>
              </a:rPr>
              <a:t>Job industry</a:t>
            </a:r>
            <a:endParaRPr sz="1500" b="1" i="0" u="none" strike="noStrike" cap="none" dirty="0">
              <a:solidFill>
                <a:srgbClr val="000000"/>
              </a:solidFill>
              <a:ea typeface="Comic Sans MS"/>
              <a:cs typeface="Comic Sans MS"/>
              <a:sym typeface="Comic Sans MS"/>
            </a:endParaRPr>
          </a:p>
        </p:txBody>
      </p:sp>
      <p:sp>
        <p:nvSpPr>
          <p:cNvPr id="125" name="Google Shape;125;p20"/>
          <p:cNvSpPr/>
          <p:nvPr/>
        </p:nvSpPr>
        <p:spPr>
          <a:xfrm>
            <a:off x="205025" y="1909750"/>
            <a:ext cx="4918500" cy="27195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5000"/>
              </a:lnSpc>
              <a:spcBef>
                <a:spcPts val="0"/>
              </a:spcBef>
              <a:spcAft>
                <a:spcPts val="0"/>
              </a:spcAft>
              <a:buClr>
                <a:srgbClr val="000000"/>
              </a:buClr>
              <a:buSzPts val="1800"/>
              <a:buFont typeface="Comic Sans MS"/>
              <a:buChar char="●"/>
            </a:pPr>
            <a:r>
              <a:rPr lang="en-US" sz="1500" i="0" u="none" strike="noStrike" cap="none" dirty="0">
                <a:solidFill>
                  <a:srgbClr val="000000"/>
                </a:solidFill>
                <a:ea typeface="Comic Sans MS"/>
                <a:cs typeface="Comic Sans MS"/>
                <a:sym typeface="Comic Sans MS"/>
              </a:rPr>
              <a:t>The finance sector accounts for the majority of the new clients, and manufacturing clients continue to hold one of the top two spots. </a:t>
            </a:r>
          </a:p>
          <a:p>
            <a:pPr marL="457200" marR="0" lvl="0" indent="-342900" algn="l" rtl="0">
              <a:lnSpc>
                <a:spcPct val="115000"/>
              </a:lnSpc>
              <a:spcBef>
                <a:spcPts val="0"/>
              </a:spcBef>
              <a:spcAft>
                <a:spcPts val="0"/>
              </a:spcAft>
              <a:buClr>
                <a:srgbClr val="000000"/>
              </a:buClr>
              <a:buSzPts val="1800"/>
              <a:buFont typeface="Comic Sans MS"/>
              <a:buChar char="●"/>
            </a:pPr>
            <a:endParaRPr sz="1500" i="0" u="none" strike="noStrike" cap="none" dirty="0">
              <a:solidFill>
                <a:srgbClr val="000000"/>
              </a:solidFill>
              <a:ea typeface="Comic Sans MS"/>
              <a:cs typeface="Comic Sans MS"/>
              <a:sym typeface="Comic Sans MS"/>
            </a:endParaRPr>
          </a:p>
          <a:p>
            <a:pPr marL="457200" marR="0" lvl="0" indent="-342900" algn="l" rtl="0">
              <a:lnSpc>
                <a:spcPct val="115000"/>
              </a:lnSpc>
              <a:spcBef>
                <a:spcPts val="0"/>
              </a:spcBef>
              <a:spcAft>
                <a:spcPts val="0"/>
              </a:spcAft>
              <a:buClr>
                <a:srgbClr val="000000"/>
              </a:buClr>
              <a:buSzPts val="1800"/>
              <a:buFont typeface="Comic Sans MS"/>
              <a:buChar char="●"/>
            </a:pPr>
            <a:r>
              <a:rPr lang="en-US" sz="1500" dirty="0">
                <a:ea typeface="Comic Sans MS"/>
                <a:cs typeface="Comic Sans MS"/>
                <a:sym typeface="Comic Sans MS"/>
              </a:rPr>
              <a:t>The remaining industries appear to be in the same positions.</a:t>
            </a:r>
            <a:endParaRPr sz="15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b="0" i="0" u="none" strike="noStrike" cap="none" dirty="0">
                <a:solidFill>
                  <a:srgbClr val="000000"/>
                </a:solidFill>
                <a:latin typeface="Open Sans"/>
                <a:ea typeface="Open Sans"/>
                <a:cs typeface="Open Sans"/>
                <a:sym typeface="Open Sans"/>
              </a:rPr>
              <a:t>	</a:t>
            </a:r>
            <a:endParaRPr dirty="0"/>
          </a:p>
        </p:txBody>
      </p:sp>
      <p:sp>
        <p:nvSpPr>
          <p:cNvPr id="126" name="Google Shape;126;p20"/>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27" name="Google Shape;127;p20" descr="A screenshot of a cell phone&#10;&#10;Description automatically generated"/>
          <p:cNvPicPr preferRelativeResize="0"/>
          <p:nvPr/>
        </p:nvPicPr>
        <p:blipFill rotWithShape="1">
          <a:blip r:embed="rId3">
            <a:alphaModFix/>
          </a:blip>
          <a:srcRect/>
          <a:stretch/>
        </p:blipFill>
        <p:spPr>
          <a:xfrm>
            <a:off x="5621850" y="982362"/>
            <a:ext cx="3154700" cy="1999733"/>
          </a:xfrm>
          <a:prstGeom prst="rect">
            <a:avLst/>
          </a:prstGeom>
          <a:noFill/>
          <a:ln w="9525" cap="flat" cmpd="sng">
            <a:solidFill>
              <a:srgbClr val="000000"/>
            </a:solidFill>
            <a:prstDash val="solid"/>
            <a:round/>
            <a:headEnd type="none" w="sm" len="sm"/>
            <a:tailEnd type="none" w="sm" len="sm"/>
          </a:ln>
        </p:spPr>
      </p:pic>
      <p:pic>
        <p:nvPicPr>
          <p:cNvPr id="128" name="Google Shape;128;p20" descr="A screenshot of a cell phone&#10;&#10;Description automatically generated"/>
          <p:cNvPicPr preferRelativeResize="0"/>
          <p:nvPr/>
        </p:nvPicPr>
        <p:blipFill rotWithShape="1">
          <a:blip r:embed="rId4">
            <a:alphaModFix/>
          </a:blip>
          <a:srcRect/>
          <a:stretch/>
        </p:blipFill>
        <p:spPr>
          <a:xfrm>
            <a:off x="5621847" y="3143925"/>
            <a:ext cx="3154703" cy="1806122"/>
          </a:xfrm>
          <a:prstGeom prst="rect">
            <a:avLst/>
          </a:prstGeom>
          <a:noFill/>
          <a:ln w="9525" cap="flat" cmpd="sng">
            <a:solidFill>
              <a:srgbClr val="000000"/>
            </a:solidFill>
            <a:prstDash val="solid"/>
            <a:round/>
            <a:headEnd type="none" w="sm" len="sm"/>
            <a:tailEnd type="none" w="sm" len="sm"/>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1"/>
          <p:cNvSpPr/>
          <p:nvPr/>
        </p:nvSpPr>
        <p:spPr>
          <a:xfrm>
            <a:off x="205025" y="263974"/>
            <a:ext cx="8565600" cy="7587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Interpretation</a:t>
            </a:r>
            <a:endParaRPr sz="2000">
              <a:latin typeface="Comic Sans MS"/>
              <a:ea typeface="Comic Sans MS"/>
              <a:cs typeface="Comic Sans MS"/>
              <a:sym typeface="Comic Sans MS"/>
            </a:endParaRPr>
          </a:p>
        </p:txBody>
      </p:sp>
      <p:sp>
        <p:nvSpPr>
          <p:cNvPr id="135" name="Google Shape;135;p21"/>
          <p:cNvSpPr/>
          <p:nvPr/>
        </p:nvSpPr>
        <p:spPr>
          <a:xfrm>
            <a:off x="205025" y="1083299"/>
            <a:ext cx="8565600" cy="508200"/>
          </a:xfrm>
          <a:prstGeom prst="rect">
            <a:avLst/>
          </a:prstGeom>
          <a:noFill/>
          <a:ln>
            <a:noFill/>
          </a:ln>
        </p:spPr>
        <p:txBody>
          <a:bodyPr spcFirstLastPara="1" wrap="square" lIns="91400" tIns="91400" rIns="91400" bIns="91400" anchor="t" anchorCtr="0">
            <a:noAutofit/>
          </a:bodyPr>
          <a:lstStyle/>
          <a:p>
            <a:pPr marL="0" lvl="0" indent="0" algn="l" rtl="0">
              <a:spcBef>
                <a:spcPts val="0"/>
              </a:spcBef>
              <a:spcAft>
                <a:spcPts val="0"/>
              </a:spcAft>
              <a:buClr>
                <a:schemeClr val="dk1"/>
              </a:buClr>
              <a:buSzPts val="2000"/>
              <a:buFont typeface="Comic Sans MS"/>
              <a:buNone/>
            </a:pPr>
            <a:r>
              <a:rPr lang="en-US" sz="2000" b="1">
                <a:solidFill>
                  <a:schemeClr val="dk1"/>
                </a:solidFill>
                <a:latin typeface="Comic Sans MS"/>
                <a:ea typeface="Comic Sans MS"/>
                <a:cs typeface="Comic Sans MS"/>
                <a:sym typeface="Comic Sans MS"/>
              </a:rPr>
              <a:t>Wealth segment</a:t>
            </a:r>
            <a:endParaRPr sz="2200" b="1" i="0" u="none" strike="noStrike" cap="none">
              <a:solidFill>
                <a:srgbClr val="000000"/>
              </a:solidFill>
              <a:latin typeface="Comic Sans MS"/>
              <a:ea typeface="Comic Sans MS"/>
              <a:cs typeface="Comic Sans MS"/>
              <a:sym typeface="Comic Sans MS"/>
            </a:endParaRPr>
          </a:p>
        </p:txBody>
      </p:sp>
      <p:sp>
        <p:nvSpPr>
          <p:cNvPr id="136" name="Google Shape;136;p21"/>
          <p:cNvSpPr/>
          <p:nvPr/>
        </p:nvSpPr>
        <p:spPr>
          <a:xfrm>
            <a:off x="205025" y="1749025"/>
            <a:ext cx="4918500" cy="2719500"/>
          </a:xfrm>
          <a:prstGeom prst="rect">
            <a:avLst/>
          </a:prstGeom>
          <a:noFill/>
          <a:ln>
            <a:noFill/>
          </a:ln>
        </p:spPr>
        <p:txBody>
          <a:bodyPr spcFirstLastPara="1" wrap="square" lIns="91400" tIns="91400" rIns="91400" bIns="91400" anchor="t" anchorCtr="0">
            <a:noAutofit/>
          </a:bodyPr>
          <a:lstStyle/>
          <a:p>
            <a:pPr marL="457200" lvl="0" indent="-330200" algn="l" rtl="0">
              <a:spcBef>
                <a:spcPts val="0"/>
              </a:spcBef>
              <a:spcAft>
                <a:spcPts val="0"/>
              </a:spcAft>
              <a:buClr>
                <a:schemeClr val="dk1"/>
              </a:buClr>
              <a:buSzPts val="1600"/>
              <a:buFont typeface="Noto Sans Symbols"/>
              <a:buChar char="●"/>
            </a:pPr>
            <a:r>
              <a:rPr lang="en-US" sz="1600" dirty="0">
                <a:solidFill>
                  <a:schemeClr val="dk1"/>
                </a:solidFill>
                <a:latin typeface="Arai"/>
                <a:ea typeface="Comic Sans MS"/>
                <a:cs typeface="Comic Sans MS"/>
                <a:sym typeface="Comic Sans MS"/>
              </a:rPr>
              <a:t>Mass Customers continue to represent the majority of customers across all age groups, so it makes sense to give this area more attention.</a:t>
            </a:r>
          </a:p>
          <a:p>
            <a:pPr marL="457200" lvl="0" indent="-330200" algn="l" rtl="0">
              <a:spcBef>
                <a:spcPts val="0"/>
              </a:spcBef>
              <a:spcAft>
                <a:spcPts val="0"/>
              </a:spcAft>
              <a:buClr>
                <a:schemeClr val="dk1"/>
              </a:buClr>
              <a:buSzPts val="1600"/>
              <a:buFont typeface="Noto Sans Symbols"/>
              <a:buChar char="●"/>
            </a:pPr>
            <a:endParaRPr sz="1600" dirty="0">
              <a:solidFill>
                <a:schemeClr val="dk1"/>
              </a:solidFill>
              <a:latin typeface="Arai"/>
              <a:ea typeface="Comic Sans MS"/>
              <a:cs typeface="Comic Sans MS"/>
              <a:sym typeface="Comic Sans MS"/>
            </a:endParaRPr>
          </a:p>
          <a:p>
            <a:pPr marL="457200" lvl="0" indent="-330200" algn="l" rtl="0">
              <a:spcBef>
                <a:spcPts val="0"/>
              </a:spcBef>
              <a:spcAft>
                <a:spcPts val="0"/>
              </a:spcAft>
              <a:buClr>
                <a:schemeClr val="dk1"/>
              </a:buClr>
              <a:buSzPts val="1600"/>
              <a:buFont typeface="Noto Sans Symbols"/>
              <a:buChar char="●"/>
            </a:pPr>
            <a:r>
              <a:rPr lang="en-US" sz="1600" dirty="0">
                <a:solidFill>
                  <a:schemeClr val="dk1"/>
                </a:solidFill>
                <a:latin typeface="Arai"/>
                <a:ea typeface="Comic Sans MS"/>
                <a:cs typeface="Comic Sans MS"/>
                <a:sym typeface="Comic Sans MS"/>
              </a:rPr>
              <a:t>The High Net Customer Category should be the next area of focus.</a:t>
            </a:r>
          </a:p>
          <a:p>
            <a:pPr marL="457200" lvl="0" indent="-330200" algn="l" rtl="0">
              <a:spcBef>
                <a:spcPts val="0"/>
              </a:spcBef>
              <a:spcAft>
                <a:spcPts val="0"/>
              </a:spcAft>
              <a:buClr>
                <a:schemeClr val="dk1"/>
              </a:buClr>
              <a:buSzPts val="1600"/>
              <a:buFont typeface="Noto Sans Symbols"/>
              <a:buChar char="●"/>
            </a:pPr>
            <a:endParaRPr sz="1600" dirty="0">
              <a:solidFill>
                <a:schemeClr val="dk1"/>
              </a:solidFill>
              <a:latin typeface="Arai"/>
              <a:ea typeface="Comic Sans MS"/>
              <a:cs typeface="Comic Sans MS"/>
              <a:sym typeface="Comic Sans MS"/>
            </a:endParaRPr>
          </a:p>
          <a:p>
            <a:pPr marL="457200" lvl="0" indent="-330200" algn="l" rtl="0">
              <a:spcBef>
                <a:spcPts val="0"/>
              </a:spcBef>
              <a:spcAft>
                <a:spcPts val="0"/>
              </a:spcAft>
              <a:buClr>
                <a:schemeClr val="dk1"/>
              </a:buClr>
              <a:buSzPts val="1600"/>
              <a:buFont typeface="Noto Sans Symbols"/>
              <a:buChar char="●"/>
            </a:pPr>
            <a:r>
              <a:rPr lang="en-US" sz="1600" dirty="0">
                <a:solidFill>
                  <a:schemeClr val="dk1"/>
                </a:solidFill>
                <a:latin typeface="Arai"/>
                <a:ea typeface="Comic Sans MS"/>
                <a:cs typeface="Comic Sans MS"/>
                <a:sym typeface="Comic Sans MS"/>
              </a:rPr>
              <a:t>The wealthy clients came after that.</a:t>
            </a:r>
            <a:endParaRPr sz="15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b="0" i="0" u="none" strike="noStrike" cap="none" dirty="0">
                <a:solidFill>
                  <a:srgbClr val="000000"/>
                </a:solidFill>
                <a:latin typeface="Open Sans"/>
                <a:ea typeface="Open Sans"/>
                <a:cs typeface="Open Sans"/>
                <a:sym typeface="Open Sans"/>
              </a:rPr>
              <a:t>	</a:t>
            </a:r>
            <a:endParaRPr dirty="0"/>
          </a:p>
        </p:txBody>
      </p:sp>
      <p:sp>
        <p:nvSpPr>
          <p:cNvPr id="137" name="Google Shape;137;p21"/>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38" name="Google Shape;138;p21" descr="A picture containing screenshot&#10;&#10;Description automatically generated"/>
          <p:cNvPicPr preferRelativeResize="0"/>
          <p:nvPr/>
        </p:nvPicPr>
        <p:blipFill rotWithShape="1">
          <a:blip r:embed="rId3">
            <a:alphaModFix/>
          </a:blip>
          <a:srcRect/>
          <a:stretch/>
        </p:blipFill>
        <p:spPr>
          <a:xfrm>
            <a:off x="5649025" y="996227"/>
            <a:ext cx="3021125" cy="1847536"/>
          </a:xfrm>
          <a:prstGeom prst="rect">
            <a:avLst/>
          </a:prstGeom>
          <a:noFill/>
          <a:ln w="9525" cap="flat" cmpd="sng">
            <a:solidFill>
              <a:srgbClr val="000000"/>
            </a:solidFill>
            <a:prstDash val="solid"/>
            <a:round/>
            <a:headEnd type="none" w="sm" len="sm"/>
            <a:tailEnd type="none" w="sm" len="sm"/>
          </a:ln>
        </p:spPr>
      </p:pic>
      <p:pic>
        <p:nvPicPr>
          <p:cNvPr id="139" name="Google Shape;139;p21" descr="A picture containing screenshot&#10;&#10;Description automatically generated"/>
          <p:cNvPicPr preferRelativeResize="0"/>
          <p:nvPr/>
        </p:nvPicPr>
        <p:blipFill rotWithShape="1">
          <a:blip r:embed="rId4">
            <a:alphaModFix/>
          </a:blip>
          <a:srcRect/>
          <a:stretch/>
        </p:blipFill>
        <p:spPr>
          <a:xfrm>
            <a:off x="5649024" y="3019476"/>
            <a:ext cx="3021125" cy="2003975"/>
          </a:xfrm>
          <a:prstGeom prst="rect">
            <a:avLst/>
          </a:prstGeom>
          <a:noFill/>
          <a:ln w="9525" cap="flat" cmpd="sng">
            <a:solidFill>
              <a:srgbClr val="000000"/>
            </a:solidFill>
            <a:prstDash val="solid"/>
            <a:round/>
            <a:headEnd type="none" w="sm" len="sm"/>
            <a:tailEnd type="none" w="sm" len="sm"/>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2"/>
          <p:cNvSpPr/>
          <p:nvPr/>
        </p:nvSpPr>
        <p:spPr>
          <a:xfrm>
            <a:off x="205025" y="263974"/>
            <a:ext cx="8565600" cy="7587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Interpretation</a:t>
            </a:r>
            <a:endParaRPr sz="2000">
              <a:latin typeface="Comic Sans MS"/>
              <a:ea typeface="Comic Sans MS"/>
              <a:cs typeface="Comic Sans MS"/>
              <a:sym typeface="Comic Sans MS"/>
            </a:endParaRPr>
          </a:p>
        </p:txBody>
      </p:sp>
      <p:sp>
        <p:nvSpPr>
          <p:cNvPr id="146" name="Google Shape;146;p22"/>
          <p:cNvSpPr/>
          <p:nvPr/>
        </p:nvSpPr>
        <p:spPr>
          <a:xfrm>
            <a:off x="205025" y="952699"/>
            <a:ext cx="8565600" cy="508200"/>
          </a:xfrm>
          <a:prstGeom prst="rect">
            <a:avLst/>
          </a:prstGeom>
          <a:noFill/>
          <a:ln>
            <a:noFill/>
          </a:ln>
        </p:spPr>
        <p:txBody>
          <a:bodyPr spcFirstLastPara="1" wrap="square" lIns="91400" tIns="91400" rIns="91400" bIns="91400" anchor="t" anchorCtr="0">
            <a:noAutofit/>
          </a:bodyPr>
          <a:lstStyle/>
          <a:p>
            <a:pPr marL="0" lvl="0" indent="0" algn="l" rtl="0">
              <a:spcBef>
                <a:spcPts val="0"/>
              </a:spcBef>
              <a:spcAft>
                <a:spcPts val="0"/>
              </a:spcAft>
              <a:buClr>
                <a:schemeClr val="dk1"/>
              </a:buClr>
              <a:buSzPts val="2000"/>
              <a:buFont typeface="Comic Sans MS"/>
              <a:buNone/>
            </a:pPr>
            <a:r>
              <a:rPr lang="en-US" sz="2000" b="1">
                <a:solidFill>
                  <a:schemeClr val="dk1"/>
                </a:solidFill>
                <a:latin typeface="Comic Sans MS"/>
                <a:ea typeface="Comic Sans MS"/>
                <a:cs typeface="Comic Sans MS"/>
                <a:sym typeface="Comic Sans MS"/>
              </a:rPr>
              <a:t>Wealth segment</a:t>
            </a:r>
            <a:endParaRPr sz="2200" b="1" i="0" u="none" strike="noStrike" cap="none">
              <a:solidFill>
                <a:srgbClr val="000000"/>
              </a:solidFill>
              <a:latin typeface="Comic Sans MS"/>
              <a:ea typeface="Comic Sans MS"/>
              <a:cs typeface="Comic Sans MS"/>
              <a:sym typeface="Comic Sans MS"/>
            </a:endParaRPr>
          </a:p>
        </p:txBody>
      </p:sp>
      <p:sp>
        <p:nvSpPr>
          <p:cNvPr id="147" name="Google Shape;147;p22"/>
          <p:cNvSpPr/>
          <p:nvPr/>
        </p:nvSpPr>
        <p:spPr>
          <a:xfrm>
            <a:off x="205025" y="1460900"/>
            <a:ext cx="8173200" cy="2719500"/>
          </a:xfrm>
          <a:prstGeom prst="rect">
            <a:avLst/>
          </a:prstGeom>
          <a:noFill/>
          <a:ln>
            <a:noFill/>
          </a:ln>
        </p:spPr>
        <p:txBody>
          <a:bodyPr spcFirstLastPara="1" wrap="square" lIns="91400" tIns="91400" rIns="91400" bIns="91400" anchor="t" anchorCtr="0">
            <a:noAutofit/>
          </a:bodyPr>
          <a:lstStyle/>
          <a:p>
            <a:pPr marL="457200" lvl="0" indent="-330200" algn="l" rtl="0">
              <a:lnSpc>
                <a:spcPct val="115000"/>
              </a:lnSpc>
              <a:spcBef>
                <a:spcPts val="0"/>
              </a:spcBef>
              <a:spcAft>
                <a:spcPts val="0"/>
              </a:spcAft>
              <a:buClr>
                <a:schemeClr val="dk1"/>
              </a:buClr>
              <a:buSzPts val="1600"/>
              <a:buFont typeface="Noto Sans Symbols"/>
              <a:buChar char="●"/>
            </a:pPr>
            <a:r>
              <a:rPr lang="en-US" sz="1500" dirty="0">
                <a:solidFill>
                  <a:schemeClr val="dk1"/>
                </a:solidFill>
                <a:ea typeface="Comic Sans MS"/>
                <a:cs typeface="Comic Sans MS"/>
                <a:sym typeface="Comic Sans MS"/>
              </a:rPr>
              <a:t>NSW should be taken into consideration because VIC and QLD cars seem to have more customers who own cars.</a:t>
            </a:r>
          </a:p>
          <a:p>
            <a:pPr marL="457200" lvl="0" indent="-330200" algn="l" rtl="0">
              <a:lnSpc>
                <a:spcPct val="115000"/>
              </a:lnSpc>
              <a:spcBef>
                <a:spcPts val="0"/>
              </a:spcBef>
              <a:spcAft>
                <a:spcPts val="0"/>
              </a:spcAft>
              <a:buClr>
                <a:schemeClr val="dk1"/>
              </a:buClr>
              <a:buSzPts val="1600"/>
              <a:buFont typeface="Noto Sans Symbols"/>
              <a:buChar char="●"/>
            </a:pPr>
            <a:r>
              <a:rPr lang="en-US" sz="1500" dirty="0">
                <a:solidFill>
                  <a:schemeClr val="dk1"/>
                </a:solidFill>
                <a:ea typeface="Comic Sans MS"/>
                <a:cs typeface="Comic Sans MS"/>
                <a:sym typeface="Comic Sans MS"/>
              </a:rPr>
              <a:t> Given that a greater proportion of customers don't own a car than do, the NSW cars category should currently receive the highest priority.</a:t>
            </a:r>
          </a:p>
          <a:p>
            <a:pPr marL="0" marR="0" lvl="0" indent="0" algn="l" rtl="0">
              <a:lnSpc>
                <a:spcPct val="115000"/>
              </a:lnSpc>
              <a:spcBef>
                <a:spcPts val="0"/>
              </a:spcBef>
              <a:spcAft>
                <a:spcPts val="0"/>
              </a:spcAft>
              <a:buClr>
                <a:srgbClr val="000000"/>
              </a:buClr>
              <a:buSzPts val="1500"/>
              <a:buFont typeface="Open Sans"/>
              <a:buNone/>
            </a:pPr>
            <a:endParaRPr sz="15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b="0" i="0" u="none" strike="noStrike" cap="none" dirty="0">
                <a:solidFill>
                  <a:srgbClr val="000000"/>
                </a:solidFill>
                <a:latin typeface="Open Sans"/>
                <a:ea typeface="Open Sans"/>
                <a:cs typeface="Open Sans"/>
                <a:sym typeface="Open Sans"/>
              </a:rPr>
              <a:t>	</a:t>
            </a:r>
            <a:endParaRPr dirty="0"/>
          </a:p>
        </p:txBody>
      </p:sp>
      <p:sp>
        <p:nvSpPr>
          <p:cNvPr id="148" name="Google Shape;148;p22"/>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49" name="Google Shape;149;p22" descr="A picture containing screenshot&#10;&#10;Description automatically generated"/>
          <p:cNvPicPr preferRelativeResize="0"/>
          <p:nvPr/>
        </p:nvPicPr>
        <p:blipFill rotWithShape="1">
          <a:blip r:embed="rId3">
            <a:alphaModFix/>
          </a:blip>
          <a:srcRect/>
          <a:stretch/>
        </p:blipFill>
        <p:spPr>
          <a:xfrm>
            <a:off x="2729200" y="2750575"/>
            <a:ext cx="3185525" cy="2159850"/>
          </a:xfrm>
          <a:prstGeom prst="rect">
            <a:avLst/>
          </a:prstGeom>
          <a:noFill/>
          <a:ln w="9525" cap="flat" cmpd="sng">
            <a:solidFill>
              <a:srgbClr val="000000"/>
            </a:solidFill>
            <a:prstDash val="solid"/>
            <a:round/>
            <a:headEnd type="none" w="sm" len="sm"/>
            <a:tailEnd type="none" w="sm" len="sm"/>
          </a:ln>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On-screen Show (16:9)</PresentationFormat>
  <Paragraphs>60</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Arai</vt:lpstr>
      <vt:lpstr>Arial</vt:lpstr>
      <vt:lpstr>Calibri</vt:lpstr>
      <vt:lpstr>Comic Sans MS</vt:lpstr>
      <vt:lpstr>Noto Sans Symbols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Kelvin Simon</cp:lastModifiedBy>
  <cp:revision>1</cp:revision>
  <dcterms:modified xsi:type="dcterms:W3CDTF">2023-08-08T23:41:17Z</dcterms:modified>
</cp:coreProperties>
</file>