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66" r:id="rId5"/>
    <p:sldId id="256" r:id="rId6"/>
    <p:sldId id="257" r:id="rId7"/>
    <p:sldId id="258" r:id="rId8"/>
    <p:sldId id="273" r:id="rId9"/>
    <p:sldId id="274" r:id="rId10"/>
    <p:sldId id="276" r:id="rId11"/>
    <p:sldId id="277" r:id="rId12"/>
    <p:sldId id="278" r:id="rId13"/>
    <p:sldId id="279" r:id="rId14"/>
    <p:sldId id="275" r:id="rId15"/>
    <p:sldId id="280" r:id="rId16"/>
    <p:sldId id="281" r:id="rId17"/>
    <p:sldId id="282" r:id="rId18"/>
    <p:sldId id="269"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6ED"/>
    <a:srgbClr val="197DCE"/>
    <a:srgbClr val="BC7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73" d="100"/>
          <a:sy n="73" d="100"/>
        </p:scale>
        <p:origin x="618"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28.07.2022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28.07.2022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22000"/>
            <a:lum/>
            <a:extLst>
              <a:ext uri="{BEBA8EAE-BF5A-486C-A8C5-ECC9F3942E4B}">
                <a14:imgProps xmlns:a14="http://schemas.microsoft.com/office/drawing/2010/main">
                  <a14:imgLayer r:embed="rId22">
                    <a14:imgEffect>
                      <a14:sharpenSoften amount="-87000"/>
                    </a14:imgEffect>
                  </a14:imgLayer>
                </a14:imgProps>
              </a:ext>
            </a:extLst>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224015" y="1761338"/>
            <a:ext cx="5690680" cy="1517356"/>
          </a:xfrm>
        </p:spPr>
        <p:txBody>
          <a:bodyPr/>
          <a:lstStyle/>
          <a:p>
            <a:r>
              <a:rPr lang="en-US" sz="4800" dirty="0">
                <a:gradFill flip="none" rotWithShape="1">
                  <a:gsLst>
                    <a:gs pos="32733">
                      <a:schemeClr val="accent2">
                        <a:lumMod val="50000"/>
                      </a:schemeClr>
                    </a:gs>
                    <a:gs pos="47790">
                      <a:srgbClr val="803785"/>
                    </a:gs>
                    <a:gs pos="62821">
                      <a:srgbClr val="982B7B"/>
                    </a:gs>
                    <a:gs pos="19000">
                      <a:schemeClr val="bg2">
                        <a:lumMod val="75000"/>
                      </a:schemeClr>
                    </a:gs>
                    <a:gs pos="0">
                      <a:schemeClr val="accent1"/>
                    </a:gs>
                    <a:gs pos="100000">
                      <a:schemeClr val="accent3"/>
                    </a:gs>
                  </a:gsLst>
                  <a:path path="circle">
                    <a:fillToRect l="100000" t="100000"/>
                  </a:path>
                  <a:tileRect r="-100000" b="-100000"/>
                </a:gradFill>
              </a:rPr>
              <a:t>CUSTOMER CHURN PROJECT</a:t>
            </a:r>
            <a:br>
              <a:rPr lang="en-US" sz="4800" dirty="0"/>
            </a:br>
            <a:endParaRPr lang="ru-RU" sz="4800"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a:bodyPr>
          <a:lstStyle/>
          <a:p>
            <a:r>
              <a:rPr lang="en-US" sz="1800" dirty="0"/>
              <a:t>BY: KELVIN DANKWA-SMITH</a:t>
            </a:r>
          </a:p>
          <a:p>
            <a:r>
              <a:rPr lang="en-US" sz="1800" dirty="0"/>
              <a:t>       </a:t>
            </a:r>
            <a:r>
              <a:rPr lang="en-US" sz="1600" dirty="0"/>
              <a:t>(JUNIOR DATA SCIENTIST)</a:t>
            </a:r>
            <a:endParaRPr lang="en-US" sz="18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JULY</a:t>
            </a:r>
            <a:br>
              <a:rPr lang="en-US" dirty="0"/>
            </a:br>
            <a:r>
              <a:rPr lang="en-US" dirty="0"/>
              <a:t>2022</a:t>
            </a:r>
            <a:endParaRPr lang="ru-RU" dirty="0"/>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10</a:t>
            </a:fld>
            <a:endParaRPr lang="ru-RU"/>
          </a:p>
        </p:txBody>
      </p:sp>
      <p:pic>
        <p:nvPicPr>
          <p:cNvPr id="3" name="Picture 2" descr="Chart&#10;&#10;Description automatically generated with medium confidence">
            <a:extLst>
              <a:ext uri="{FF2B5EF4-FFF2-40B4-BE49-F238E27FC236}">
                <a16:creationId xmlns:a16="http://schemas.microsoft.com/office/drawing/2014/main" id="{1376DB2A-6F7D-3AB4-6669-BBEED46310D5}"/>
              </a:ext>
            </a:extLst>
          </p:cNvPr>
          <p:cNvPicPr>
            <a:picLocks noChangeAspect="1"/>
          </p:cNvPicPr>
          <p:nvPr/>
        </p:nvPicPr>
        <p:blipFill>
          <a:blip r:embed="rId2"/>
          <a:stretch>
            <a:fillRect/>
          </a:stretch>
        </p:blipFill>
        <p:spPr>
          <a:xfrm>
            <a:off x="0" y="0"/>
            <a:ext cx="12192000" cy="6710289"/>
          </a:xfrm>
          <a:prstGeom prst="rect">
            <a:avLst/>
          </a:prstGeom>
        </p:spPr>
      </p:pic>
    </p:spTree>
    <p:extLst>
      <p:ext uri="{BB962C8B-B14F-4D97-AF65-F5344CB8AC3E}">
        <p14:creationId xmlns:p14="http://schemas.microsoft.com/office/powerpoint/2010/main" val="61753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11</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ABOUT THE PROJECT</a:t>
            </a:r>
            <a:endParaRPr lang="ru-RU" dirty="0"/>
          </a:p>
        </p:txBody>
      </p:sp>
      <p:sp>
        <p:nvSpPr>
          <p:cNvPr id="5" name="Rectangle 4">
            <a:extLst>
              <a:ext uri="{FF2B5EF4-FFF2-40B4-BE49-F238E27FC236}">
                <a16:creationId xmlns:a16="http://schemas.microsoft.com/office/drawing/2014/main" id="{C62856B9-B9D8-66A0-64A6-4AB3BF987D3D}"/>
              </a:ext>
            </a:extLst>
          </p:cNvPr>
          <p:cNvSpPr/>
          <p:nvPr/>
        </p:nvSpPr>
        <p:spPr>
          <a:xfrm>
            <a:off x="728249" y="2035184"/>
            <a:ext cx="53677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Average tenure per contract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5">
            <a:extLst>
              <a:ext uri="{FF2B5EF4-FFF2-40B4-BE49-F238E27FC236}">
                <a16:creationId xmlns:a16="http://schemas.microsoft.com/office/drawing/2014/main" id="{390A9754-812B-1821-4FE5-10E8E06CA77D}"/>
              </a:ext>
            </a:extLst>
          </p:cNvPr>
          <p:cNvGraphicFramePr>
            <a:graphicFrameLocks noGrp="1"/>
          </p:cNvGraphicFramePr>
          <p:nvPr>
            <p:extLst>
              <p:ext uri="{D42A27DB-BD31-4B8C-83A1-F6EECF244321}">
                <p14:modId xmlns:p14="http://schemas.microsoft.com/office/powerpoint/2010/main" val="450007819"/>
              </p:ext>
            </p:extLst>
          </p:nvPr>
        </p:nvGraphicFramePr>
        <p:xfrm>
          <a:off x="838200" y="2979540"/>
          <a:ext cx="8128000" cy="207264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369728076"/>
                    </a:ext>
                  </a:extLst>
                </a:gridCol>
                <a:gridCol w="4064000">
                  <a:extLst>
                    <a:ext uri="{9D8B030D-6E8A-4147-A177-3AD203B41FA5}">
                      <a16:colId xmlns:a16="http://schemas.microsoft.com/office/drawing/2014/main" val="3411826617"/>
                    </a:ext>
                  </a:extLst>
                </a:gridCol>
              </a:tblGrid>
              <a:tr h="370840">
                <a:tc>
                  <a:txBody>
                    <a:bodyPr/>
                    <a:lstStyle/>
                    <a:p>
                      <a:r>
                        <a:rPr lang="en-US" sz="2800" dirty="0"/>
                        <a:t>Contract </a:t>
                      </a:r>
                    </a:p>
                  </a:txBody>
                  <a:tcPr/>
                </a:tc>
                <a:tc>
                  <a:txBody>
                    <a:bodyPr/>
                    <a:lstStyle/>
                    <a:p>
                      <a:r>
                        <a:rPr lang="en-US" sz="2800" dirty="0"/>
                        <a:t>Average Tenure</a:t>
                      </a:r>
                    </a:p>
                  </a:txBody>
                  <a:tcPr/>
                </a:tc>
                <a:extLst>
                  <a:ext uri="{0D108BD9-81ED-4DB2-BD59-A6C34878D82A}">
                    <a16:rowId xmlns:a16="http://schemas.microsoft.com/office/drawing/2014/main" val="2780739198"/>
                  </a:ext>
                </a:extLst>
              </a:tr>
              <a:tr h="370840">
                <a:tc>
                  <a:txBody>
                    <a:bodyPr/>
                    <a:lstStyle/>
                    <a:p>
                      <a:r>
                        <a:rPr lang="en-US" sz="2800" dirty="0"/>
                        <a:t>Month-to-month</a:t>
                      </a:r>
                    </a:p>
                  </a:txBody>
                  <a:tcPr/>
                </a:tc>
                <a:tc>
                  <a:txBody>
                    <a:bodyPr/>
                    <a:lstStyle/>
                    <a:p>
                      <a:r>
                        <a:rPr lang="en-US" sz="2800" dirty="0"/>
                        <a:t>14</a:t>
                      </a:r>
                    </a:p>
                  </a:txBody>
                  <a:tcPr/>
                </a:tc>
                <a:extLst>
                  <a:ext uri="{0D108BD9-81ED-4DB2-BD59-A6C34878D82A}">
                    <a16:rowId xmlns:a16="http://schemas.microsoft.com/office/drawing/2014/main" val="3202702607"/>
                  </a:ext>
                </a:extLst>
              </a:tr>
              <a:tr h="370840">
                <a:tc>
                  <a:txBody>
                    <a:bodyPr/>
                    <a:lstStyle/>
                    <a:p>
                      <a:r>
                        <a:rPr lang="en-US" sz="2800" dirty="0"/>
                        <a:t>One year</a:t>
                      </a:r>
                    </a:p>
                  </a:txBody>
                  <a:tcPr/>
                </a:tc>
                <a:tc>
                  <a:txBody>
                    <a:bodyPr/>
                    <a:lstStyle/>
                    <a:p>
                      <a:r>
                        <a:rPr lang="en-US" sz="2800" dirty="0"/>
                        <a:t>45</a:t>
                      </a:r>
                    </a:p>
                  </a:txBody>
                  <a:tcPr/>
                </a:tc>
                <a:extLst>
                  <a:ext uri="{0D108BD9-81ED-4DB2-BD59-A6C34878D82A}">
                    <a16:rowId xmlns:a16="http://schemas.microsoft.com/office/drawing/2014/main" val="2680057698"/>
                  </a:ext>
                </a:extLst>
              </a:tr>
              <a:tr h="370840">
                <a:tc>
                  <a:txBody>
                    <a:bodyPr/>
                    <a:lstStyle/>
                    <a:p>
                      <a:r>
                        <a:rPr lang="en-US" sz="2800" dirty="0"/>
                        <a:t>Two year</a:t>
                      </a:r>
                    </a:p>
                  </a:txBody>
                  <a:tcPr/>
                </a:tc>
                <a:tc>
                  <a:txBody>
                    <a:bodyPr/>
                    <a:lstStyle/>
                    <a:p>
                      <a:r>
                        <a:rPr lang="en-US" sz="2800" dirty="0"/>
                        <a:t>61</a:t>
                      </a:r>
                    </a:p>
                  </a:txBody>
                  <a:tcPr/>
                </a:tc>
                <a:extLst>
                  <a:ext uri="{0D108BD9-81ED-4DB2-BD59-A6C34878D82A}">
                    <a16:rowId xmlns:a16="http://schemas.microsoft.com/office/drawing/2014/main" val="3011357946"/>
                  </a:ext>
                </a:extLst>
              </a:tr>
            </a:tbl>
          </a:graphicData>
        </a:graphic>
      </p:graphicFrame>
    </p:spTree>
    <p:extLst>
      <p:ext uri="{BB962C8B-B14F-4D97-AF65-F5344CB8AC3E}">
        <p14:creationId xmlns:p14="http://schemas.microsoft.com/office/powerpoint/2010/main" val="414160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12</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a:t>ABOUT THE PROJECT</a:t>
            </a:r>
            <a:endParaRPr lang="ru-RU" dirty="0"/>
          </a:p>
        </p:txBody>
      </p:sp>
      <p:sp>
        <p:nvSpPr>
          <p:cNvPr id="5" name="Rectangle 4">
            <a:extLst>
              <a:ext uri="{FF2B5EF4-FFF2-40B4-BE49-F238E27FC236}">
                <a16:creationId xmlns:a16="http://schemas.microsoft.com/office/drawing/2014/main" id="{C62856B9-B9D8-66A0-64A6-4AB3BF987D3D}"/>
              </a:ext>
            </a:extLst>
          </p:cNvPr>
          <p:cNvSpPr/>
          <p:nvPr/>
        </p:nvSpPr>
        <p:spPr>
          <a:xfrm>
            <a:off x="170323" y="1903551"/>
            <a:ext cx="1090875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Do the customers not renewing have phone service or not?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descr="Chart, pie chart&#10;&#10;Description automatically generated">
            <a:extLst>
              <a:ext uri="{FF2B5EF4-FFF2-40B4-BE49-F238E27FC236}">
                <a16:creationId xmlns:a16="http://schemas.microsoft.com/office/drawing/2014/main" id="{E8290797-8C2A-8DD0-E570-B007E2405206}"/>
              </a:ext>
            </a:extLst>
          </p:cNvPr>
          <p:cNvPicPr>
            <a:picLocks noChangeAspect="1"/>
          </p:cNvPicPr>
          <p:nvPr/>
        </p:nvPicPr>
        <p:blipFill>
          <a:blip r:embed="rId2"/>
          <a:stretch>
            <a:fillRect/>
          </a:stretch>
        </p:blipFill>
        <p:spPr>
          <a:xfrm>
            <a:off x="456413" y="2714360"/>
            <a:ext cx="5639587" cy="3467584"/>
          </a:xfrm>
          <a:prstGeom prst="rect">
            <a:avLst/>
          </a:prstGeom>
        </p:spPr>
      </p:pic>
    </p:spTree>
    <p:extLst>
      <p:ext uri="{BB962C8B-B14F-4D97-AF65-F5344CB8AC3E}">
        <p14:creationId xmlns:p14="http://schemas.microsoft.com/office/powerpoint/2010/main" val="3233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13</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a:t>ABOUT THE PROJECT</a:t>
            </a:r>
            <a:endParaRPr lang="ru-RU" dirty="0"/>
          </a:p>
        </p:txBody>
      </p:sp>
      <p:sp>
        <p:nvSpPr>
          <p:cNvPr id="5" name="Rectangle 4">
            <a:extLst>
              <a:ext uri="{FF2B5EF4-FFF2-40B4-BE49-F238E27FC236}">
                <a16:creationId xmlns:a16="http://schemas.microsoft.com/office/drawing/2014/main" id="{C62856B9-B9D8-66A0-64A6-4AB3BF987D3D}"/>
              </a:ext>
            </a:extLst>
          </p:cNvPr>
          <p:cNvSpPr/>
          <p:nvPr/>
        </p:nvSpPr>
        <p:spPr>
          <a:xfrm>
            <a:off x="730513" y="2058769"/>
            <a:ext cx="10874300" cy="1815882"/>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Machine learning developed to predict whether customer will renew or not. </a:t>
            </a:r>
          </a:p>
          <a:p>
            <a:pPr algn="ctr"/>
            <a:r>
              <a:rPr lang="en-US" sz="2800" dirty="0">
                <a:ln w="0"/>
                <a:effectLst>
                  <a:outerShdw blurRad="38100" dist="19050" dir="2700000" algn="tl" rotWithShape="0">
                    <a:schemeClr val="dk1">
                      <a:alpha val="40000"/>
                    </a:schemeClr>
                  </a:outerShdw>
                </a:effectLst>
              </a:rPr>
              <a:t>The accuracy of the model is 99% since it predicted all test data right after checking with confusion matrix.</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descr="A picture containing application&#10;&#10;Description automatically generated">
            <a:extLst>
              <a:ext uri="{FF2B5EF4-FFF2-40B4-BE49-F238E27FC236}">
                <a16:creationId xmlns:a16="http://schemas.microsoft.com/office/drawing/2014/main" id="{0C00DE15-8251-946F-D77A-8574EB5412CA}"/>
              </a:ext>
            </a:extLst>
          </p:cNvPr>
          <p:cNvPicPr>
            <a:picLocks noChangeAspect="1"/>
          </p:cNvPicPr>
          <p:nvPr/>
        </p:nvPicPr>
        <p:blipFill>
          <a:blip r:embed="rId2"/>
          <a:stretch>
            <a:fillRect/>
          </a:stretch>
        </p:blipFill>
        <p:spPr>
          <a:xfrm>
            <a:off x="838200" y="3874651"/>
            <a:ext cx="5125165" cy="2781688"/>
          </a:xfrm>
          <a:prstGeom prst="rect">
            <a:avLst/>
          </a:prstGeom>
        </p:spPr>
      </p:pic>
    </p:spTree>
    <p:extLst>
      <p:ext uri="{BB962C8B-B14F-4D97-AF65-F5344CB8AC3E}">
        <p14:creationId xmlns:p14="http://schemas.microsoft.com/office/powerpoint/2010/main" val="41582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14</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Conclusion</a:t>
            </a:r>
            <a:endParaRPr lang="ru-RU" dirty="0"/>
          </a:p>
        </p:txBody>
      </p:sp>
      <p:sp>
        <p:nvSpPr>
          <p:cNvPr id="3" name="TextBox 2">
            <a:extLst>
              <a:ext uri="{FF2B5EF4-FFF2-40B4-BE49-F238E27FC236}">
                <a16:creationId xmlns:a16="http://schemas.microsoft.com/office/drawing/2014/main" id="{A32D6A5B-AE76-8CA2-B264-440730B7EED9}"/>
              </a:ext>
            </a:extLst>
          </p:cNvPr>
          <p:cNvSpPr txBox="1"/>
          <p:nvPr/>
        </p:nvSpPr>
        <p:spPr>
          <a:xfrm>
            <a:off x="838200" y="2305615"/>
            <a:ext cx="8449491"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tenure and customer ID are crucial factors in determining whether a customer will renew or not. The average tenure for customers not renewing in a month-to-month contract was 14 as compared to customers which renews at 21</a:t>
            </a:r>
          </a:p>
          <a:p>
            <a:endParaRPr lang="en-US" sz="2000" dirty="0"/>
          </a:p>
          <a:p>
            <a:pPr marL="285750" indent="-285750">
              <a:buFont typeface="Wingdings" panose="05000000000000000000" pitchFamily="2" charset="2"/>
              <a:buChar char="Ø"/>
            </a:pPr>
            <a:r>
              <a:rPr lang="en-US" sz="2000" dirty="0"/>
              <a:t>Ability to predict whether a customer will renew or not with the developed machine learning model</a:t>
            </a:r>
          </a:p>
          <a:p>
            <a:endParaRPr lang="en-US" sz="2000" dirty="0"/>
          </a:p>
          <a:p>
            <a:pPr marL="285750" indent="-285750">
              <a:buFont typeface="Wingdings" panose="05000000000000000000" pitchFamily="2" charset="2"/>
              <a:buChar char="Ø"/>
            </a:pPr>
            <a:r>
              <a:rPr lang="en-US" sz="2000" dirty="0"/>
              <a:t>Majority of customers not renewing are on a month-to-month contract type </a:t>
            </a:r>
          </a:p>
        </p:txBody>
      </p:sp>
    </p:spTree>
    <p:extLst>
      <p:ext uri="{BB962C8B-B14F-4D97-AF65-F5344CB8AC3E}">
        <p14:creationId xmlns:p14="http://schemas.microsoft.com/office/powerpoint/2010/main" val="377081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Phone:</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+971547263843</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a:xfrm>
            <a:off x="824420" y="5593914"/>
            <a:ext cx="5084011" cy="600323"/>
          </a:xfrm>
        </p:spPr>
        <p:txBody>
          <a:bodyPr/>
          <a:lstStyle/>
          <a:p>
            <a:r>
              <a:rPr lang="en-US" dirty="0"/>
              <a:t>kelvindankwasmith@gmail.com</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srcRect l="16574" r="16574"/>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778468" y="764561"/>
            <a:ext cx="9144000" cy="655621"/>
          </a:xfrm>
        </p:spPr>
        <p:txBody>
          <a:bodyPr/>
          <a:lstStyle/>
          <a:p>
            <a:r>
              <a:rPr lang="en-US" dirty="0"/>
              <a:t>PRESENTATION OUTLINE</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1478398" y="2109733"/>
            <a:ext cx="6843278" cy="496223"/>
          </a:xfrm>
        </p:spPr>
        <p:txBody>
          <a:bodyPr/>
          <a:lstStyle/>
          <a:p>
            <a:r>
              <a:rPr lang="en-US" dirty="0"/>
              <a:t>Problem Statement</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30" name="Google Shape;1757;p44">
            <a:extLst>
              <a:ext uri="{FF2B5EF4-FFF2-40B4-BE49-F238E27FC236}">
                <a16:creationId xmlns:a16="http://schemas.microsoft.com/office/drawing/2014/main" id="{E0D2AD11-C8B8-7768-7AFB-B64287E63228}"/>
              </a:ext>
            </a:extLst>
          </p:cNvPr>
          <p:cNvSpPr/>
          <p:nvPr/>
        </p:nvSpPr>
        <p:spPr>
          <a:xfrm>
            <a:off x="922881" y="194558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01</a:t>
            </a:r>
            <a:endParaRPr sz="2400" dirty="0">
              <a:solidFill>
                <a:srgbClr val="0070C0"/>
              </a:solidFill>
              <a:latin typeface="Algerian" panose="04020705040A02060702" pitchFamily="82" charset="0"/>
            </a:endParaRPr>
          </a:p>
        </p:txBody>
      </p:sp>
      <p:sp>
        <p:nvSpPr>
          <p:cNvPr id="31" name="Subtitle 4">
            <a:extLst>
              <a:ext uri="{FF2B5EF4-FFF2-40B4-BE49-F238E27FC236}">
                <a16:creationId xmlns:a16="http://schemas.microsoft.com/office/drawing/2014/main" id="{4B6FC33B-AFDD-AD33-6320-78623BAAE517}"/>
              </a:ext>
            </a:extLst>
          </p:cNvPr>
          <p:cNvSpPr txBox="1">
            <a:spLocks/>
          </p:cNvSpPr>
          <p:nvPr/>
        </p:nvSpPr>
        <p:spPr>
          <a:xfrm>
            <a:off x="1465621" y="2828265"/>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Project Goals</a:t>
            </a:r>
            <a:endParaRPr lang="ru-RU" dirty="0"/>
          </a:p>
        </p:txBody>
      </p:sp>
      <p:sp>
        <p:nvSpPr>
          <p:cNvPr id="32" name="Google Shape;1757;p44">
            <a:extLst>
              <a:ext uri="{FF2B5EF4-FFF2-40B4-BE49-F238E27FC236}">
                <a16:creationId xmlns:a16="http://schemas.microsoft.com/office/drawing/2014/main" id="{B95C8B62-B5DF-C6DD-CE11-EA50D794DFF5}"/>
              </a:ext>
            </a:extLst>
          </p:cNvPr>
          <p:cNvSpPr/>
          <p:nvPr/>
        </p:nvSpPr>
        <p:spPr>
          <a:xfrm>
            <a:off x="922881" y="265563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02</a:t>
            </a:r>
            <a:endParaRPr sz="2400" dirty="0">
              <a:solidFill>
                <a:srgbClr val="0070C0"/>
              </a:solidFill>
              <a:latin typeface="Algerian" panose="04020705040A02060702" pitchFamily="82" charset="0"/>
            </a:endParaRPr>
          </a:p>
        </p:txBody>
      </p:sp>
      <p:sp>
        <p:nvSpPr>
          <p:cNvPr id="33" name="Subtitle 4">
            <a:extLst>
              <a:ext uri="{FF2B5EF4-FFF2-40B4-BE49-F238E27FC236}">
                <a16:creationId xmlns:a16="http://schemas.microsoft.com/office/drawing/2014/main" id="{F98302D0-CE77-493D-0DD6-3E165F33196D}"/>
              </a:ext>
            </a:extLst>
          </p:cNvPr>
          <p:cNvSpPr txBox="1">
            <a:spLocks/>
          </p:cNvSpPr>
          <p:nvPr/>
        </p:nvSpPr>
        <p:spPr>
          <a:xfrm>
            <a:off x="1478398" y="4119946"/>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About The Project</a:t>
            </a:r>
            <a:endParaRPr lang="ru-RU" dirty="0"/>
          </a:p>
        </p:txBody>
      </p:sp>
      <p:sp>
        <p:nvSpPr>
          <p:cNvPr id="34" name="Google Shape;1757;p44">
            <a:extLst>
              <a:ext uri="{FF2B5EF4-FFF2-40B4-BE49-F238E27FC236}">
                <a16:creationId xmlns:a16="http://schemas.microsoft.com/office/drawing/2014/main" id="{A824C853-4B5C-DE93-CD10-BC0B076F033D}"/>
              </a:ext>
            </a:extLst>
          </p:cNvPr>
          <p:cNvSpPr/>
          <p:nvPr/>
        </p:nvSpPr>
        <p:spPr>
          <a:xfrm>
            <a:off x="922880" y="398369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04</a:t>
            </a:r>
            <a:endParaRPr sz="2400" dirty="0">
              <a:solidFill>
                <a:srgbClr val="0070C0"/>
              </a:solidFill>
              <a:latin typeface="Algerian" panose="04020705040A02060702" pitchFamily="82" charset="0"/>
            </a:endParaRPr>
          </a:p>
        </p:txBody>
      </p:sp>
      <p:sp>
        <p:nvSpPr>
          <p:cNvPr id="35" name="Subtitle 4">
            <a:extLst>
              <a:ext uri="{FF2B5EF4-FFF2-40B4-BE49-F238E27FC236}">
                <a16:creationId xmlns:a16="http://schemas.microsoft.com/office/drawing/2014/main" id="{55E775AE-7FE9-C23B-56C6-3FFD05AAA52D}"/>
              </a:ext>
            </a:extLst>
          </p:cNvPr>
          <p:cNvSpPr txBox="1">
            <a:spLocks/>
          </p:cNvSpPr>
          <p:nvPr/>
        </p:nvSpPr>
        <p:spPr>
          <a:xfrm>
            <a:off x="1478398" y="4707180"/>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Conclusion</a:t>
            </a:r>
            <a:endParaRPr lang="ru-RU" dirty="0"/>
          </a:p>
        </p:txBody>
      </p:sp>
      <p:sp>
        <p:nvSpPr>
          <p:cNvPr id="36" name="Google Shape;1757;p44">
            <a:extLst>
              <a:ext uri="{FF2B5EF4-FFF2-40B4-BE49-F238E27FC236}">
                <a16:creationId xmlns:a16="http://schemas.microsoft.com/office/drawing/2014/main" id="{1666BDE3-BBCB-BBC7-4831-FAD0498338E4}"/>
              </a:ext>
            </a:extLst>
          </p:cNvPr>
          <p:cNvSpPr/>
          <p:nvPr/>
        </p:nvSpPr>
        <p:spPr>
          <a:xfrm>
            <a:off x="922879" y="463573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05</a:t>
            </a:r>
            <a:endParaRPr sz="2400" dirty="0">
              <a:solidFill>
                <a:srgbClr val="0070C0"/>
              </a:solidFill>
              <a:latin typeface="Algerian" panose="04020705040A02060702" pitchFamily="82" charset="0"/>
            </a:endParaRPr>
          </a:p>
        </p:txBody>
      </p:sp>
      <p:sp>
        <p:nvSpPr>
          <p:cNvPr id="37" name="Subtitle 4">
            <a:extLst>
              <a:ext uri="{FF2B5EF4-FFF2-40B4-BE49-F238E27FC236}">
                <a16:creationId xmlns:a16="http://schemas.microsoft.com/office/drawing/2014/main" id="{CBBA4D75-0750-F30A-FF52-CE60AF53D2AD}"/>
              </a:ext>
            </a:extLst>
          </p:cNvPr>
          <p:cNvSpPr txBox="1">
            <a:spLocks/>
          </p:cNvSpPr>
          <p:nvPr/>
        </p:nvSpPr>
        <p:spPr>
          <a:xfrm>
            <a:off x="1451551" y="3474105"/>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Tools Used</a:t>
            </a:r>
            <a:endParaRPr lang="ru-RU" dirty="0"/>
          </a:p>
        </p:txBody>
      </p:sp>
      <p:sp>
        <p:nvSpPr>
          <p:cNvPr id="38" name="Google Shape;1757;p44">
            <a:extLst>
              <a:ext uri="{FF2B5EF4-FFF2-40B4-BE49-F238E27FC236}">
                <a16:creationId xmlns:a16="http://schemas.microsoft.com/office/drawing/2014/main" id="{F9B091AF-5A8B-B199-8E59-0B36926C95B4}"/>
              </a:ext>
            </a:extLst>
          </p:cNvPr>
          <p:cNvSpPr/>
          <p:nvPr/>
        </p:nvSpPr>
        <p:spPr>
          <a:xfrm>
            <a:off x="922880" y="3312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03</a:t>
            </a:r>
            <a:endParaRPr sz="24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Autofit/>
          </a:bodyPr>
          <a:lstStyle/>
          <a:p>
            <a:r>
              <a:rPr lang="en-US" sz="3200" dirty="0"/>
              <a:t>PROBLEM STATEMENT</a:t>
            </a:r>
            <a:endParaRPr lang="ru-RU" sz="3200"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096000" y="2129493"/>
            <a:ext cx="6095999" cy="3627173"/>
          </a:xfrm>
        </p:spPr>
        <p:txBody>
          <a:bodyPr>
            <a:normAutofit/>
          </a:bodyPr>
          <a:lstStyle/>
          <a:p>
            <a:pPr marL="0" indent="0">
              <a:buNone/>
            </a:pPr>
            <a:r>
              <a:rPr lang="en-US" sz="2000" dirty="0"/>
              <a:t>Company XYZ in the month of April recorded vast dop in customers renewing for the following month. The company want to find out what is leading to the customer churn.  As the Data Scientist, the company's data for the month of April has been presented to you to make analysis for the business use cases attached and develop a machine learning model that can help predict if a customer will renew or not. </a:t>
            </a:r>
            <a:endParaRPr lang="ru-RU" sz="2000"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10" name="Picture 9" descr="Text&#10;&#10;Description automatically generated with medium confidence">
            <a:extLst>
              <a:ext uri="{FF2B5EF4-FFF2-40B4-BE49-F238E27FC236}">
                <a16:creationId xmlns:a16="http://schemas.microsoft.com/office/drawing/2014/main" id="{DEB9C7BE-B581-AE89-A0AD-FF87B14B6C3D}"/>
              </a:ext>
            </a:extLst>
          </p:cNvPr>
          <p:cNvPicPr>
            <a:picLocks noChangeAspect="1"/>
          </p:cNvPicPr>
          <p:nvPr/>
        </p:nvPicPr>
        <p:blipFill>
          <a:blip r:embed="rId2"/>
          <a:stretch>
            <a:fillRect/>
          </a:stretch>
        </p:blipFill>
        <p:spPr>
          <a:xfrm>
            <a:off x="0" y="2129493"/>
            <a:ext cx="5397910" cy="3820457"/>
          </a:xfrm>
          <a:prstGeom prst="rect">
            <a:avLst/>
          </a:prstGeom>
        </p:spPr>
      </p:pic>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4</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PROJECT OBJECTIVES</a:t>
            </a:r>
            <a:endParaRPr lang="ru-RU" dirty="0"/>
          </a:p>
        </p:txBody>
      </p:sp>
      <p:sp>
        <p:nvSpPr>
          <p:cNvPr id="19" name="Google Shape;1757;p44">
            <a:extLst>
              <a:ext uri="{FF2B5EF4-FFF2-40B4-BE49-F238E27FC236}">
                <a16:creationId xmlns:a16="http://schemas.microsoft.com/office/drawing/2014/main" id="{09C936A7-5C31-AC0F-32B5-D8EABE054823}"/>
              </a:ext>
            </a:extLst>
          </p:cNvPr>
          <p:cNvSpPr/>
          <p:nvPr/>
        </p:nvSpPr>
        <p:spPr>
          <a:xfrm>
            <a:off x="922881" y="194558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01</a:t>
            </a:r>
            <a:endParaRPr sz="2400" dirty="0">
              <a:solidFill>
                <a:srgbClr val="0070C0"/>
              </a:solidFill>
              <a:latin typeface="Algerian" panose="04020705040A02060702" pitchFamily="82" charset="0"/>
            </a:endParaRPr>
          </a:p>
        </p:txBody>
      </p:sp>
      <p:sp>
        <p:nvSpPr>
          <p:cNvPr id="20" name="Google Shape;1757;p44">
            <a:extLst>
              <a:ext uri="{FF2B5EF4-FFF2-40B4-BE49-F238E27FC236}">
                <a16:creationId xmlns:a16="http://schemas.microsoft.com/office/drawing/2014/main" id="{865BC3C3-BFB8-7E10-443B-F7D01738CA6B}"/>
              </a:ext>
            </a:extLst>
          </p:cNvPr>
          <p:cNvSpPr/>
          <p:nvPr/>
        </p:nvSpPr>
        <p:spPr>
          <a:xfrm>
            <a:off x="922880" y="285328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02</a:t>
            </a:r>
            <a:endParaRPr sz="2400" dirty="0">
              <a:solidFill>
                <a:srgbClr val="0070C0"/>
              </a:solidFill>
              <a:latin typeface="Algerian" panose="04020705040A02060702" pitchFamily="82" charset="0"/>
            </a:endParaRPr>
          </a:p>
        </p:txBody>
      </p:sp>
      <p:sp>
        <p:nvSpPr>
          <p:cNvPr id="21" name="Google Shape;1757;p44">
            <a:extLst>
              <a:ext uri="{FF2B5EF4-FFF2-40B4-BE49-F238E27FC236}">
                <a16:creationId xmlns:a16="http://schemas.microsoft.com/office/drawing/2014/main" id="{E7F190BB-527E-880D-CA2D-DBCF536483C6}"/>
              </a:ext>
            </a:extLst>
          </p:cNvPr>
          <p:cNvSpPr/>
          <p:nvPr/>
        </p:nvSpPr>
        <p:spPr>
          <a:xfrm>
            <a:off x="922880" y="461979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04</a:t>
            </a:r>
            <a:endParaRPr sz="2400" dirty="0">
              <a:solidFill>
                <a:srgbClr val="0070C0"/>
              </a:solidFill>
              <a:latin typeface="Algerian" panose="04020705040A02060702" pitchFamily="82" charset="0"/>
            </a:endParaRPr>
          </a:p>
        </p:txBody>
      </p:sp>
      <p:sp>
        <p:nvSpPr>
          <p:cNvPr id="23" name="Google Shape;1757;p44">
            <a:extLst>
              <a:ext uri="{FF2B5EF4-FFF2-40B4-BE49-F238E27FC236}">
                <a16:creationId xmlns:a16="http://schemas.microsoft.com/office/drawing/2014/main" id="{49688491-095E-111D-3590-DB3AC16F5A23}"/>
              </a:ext>
            </a:extLst>
          </p:cNvPr>
          <p:cNvSpPr/>
          <p:nvPr/>
        </p:nvSpPr>
        <p:spPr>
          <a:xfrm>
            <a:off x="922880" y="373776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FC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70C0"/>
                </a:solidFill>
                <a:latin typeface="Algerian" panose="04020705040A02060702" pitchFamily="82" charset="0"/>
              </a:rPr>
              <a:t>03</a:t>
            </a:r>
            <a:endParaRPr sz="2400" dirty="0">
              <a:solidFill>
                <a:srgbClr val="0070C0"/>
              </a:solidFill>
              <a:latin typeface="Algerian" panose="04020705040A02060702" pitchFamily="82" charset="0"/>
            </a:endParaRPr>
          </a:p>
        </p:txBody>
      </p:sp>
      <p:sp>
        <p:nvSpPr>
          <p:cNvPr id="26" name="Subtitle 4">
            <a:extLst>
              <a:ext uri="{FF2B5EF4-FFF2-40B4-BE49-F238E27FC236}">
                <a16:creationId xmlns:a16="http://schemas.microsoft.com/office/drawing/2014/main" id="{38B028F7-1A14-1137-0247-8644E9E22E3F}"/>
              </a:ext>
            </a:extLst>
          </p:cNvPr>
          <p:cNvSpPr txBox="1">
            <a:spLocks/>
          </p:cNvSpPr>
          <p:nvPr/>
        </p:nvSpPr>
        <p:spPr>
          <a:xfrm>
            <a:off x="1816023" y="2082556"/>
            <a:ext cx="6843278" cy="49622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Develop a predictive model to find out whether a customer will renew or not</a:t>
            </a:r>
            <a:endParaRPr lang="ru-RU" sz="2000" dirty="0">
              <a:latin typeface="Arial" panose="020B0604020202020204" pitchFamily="34" charset="0"/>
              <a:cs typeface="Arial" panose="020B0604020202020204" pitchFamily="34" charset="0"/>
            </a:endParaRPr>
          </a:p>
        </p:txBody>
      </p:sp>
      <p:sp>
        <p:nvSpPr>
          <p:cNvPr id="27" name="Subtitle 4">
            <a:extLst>
              <a:ext uri="{FF2B5EF4-FFF2-40B4-BE49-F238E27FC236}">
                <a16:creationId xmlns:a16="http://schemas.microsoft.com/office/drawing/2014/main" id="{A69EEFEE-67B6-13A2-F3EE-D3705B04B11C}"/>
              </a:ext>
            </a:extLst>
          </p:cNvPr>
          <p:cNvSpPr txBox="1">
            <a:spLocks/>
          </p:cNvSpPr>
          <p:nvPr/>
        </p:nvSpPr>
        <p:spPr>
          <a:xfrm>
            <a:off x="1816023" y="2854488"/>
            <a:ext cx="6843278" cy="4962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Perform analytical research on the number of customers who didn’t renew</a:t>
            </a:r>
            <a:endParaRPr lang="ru-RU" sz="2000" dirty="0"/>
          </a:p>
        </p:txBody>
      </p:sp>
      <p:sp>
        <p:nvSpPr>
          <p:cNvPr id="28" name="Subtitle 4">
            <a:extLst>
              <a:ext uri="{FF2B5EF4-FFF2-40B4-BE49-F238E27FC236}">
                <a16:creationId xmlns:a16="http://schemas.microsoft.com/office/drawing/2014/main" id="{69DCF133-B0C6-0843-64B9-7234F29D278B}"/>
              </a:ext>
            </a:extLst>
          </p:cNvPr>
          <p:cNvSpPr txBox="1">
            <a:spLocks/>
          </p:cNvSpPr>
          <p:nvPr/>
        </p:nvSpPr>
        <p:spPr>
          <a:xfrm>
            <a:off x="1816023" y="4711510"/>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Find out if those leaving have phone service or not</a:t>
            </a:r>
            <a:endParaRPr lang="ru-RU" sz="2000" dirty="0"/>
          </a:p>
        </p:txBody>
      </p:sp>
      <p:sp>
        <p:nvSpPr>
          <p:cNvPr id="30" name="Subtitle 4">
            <a:extLst>
              <a:ext uri="{FF2B5EF4-FFF2-40B4-BE49-F238E27FC236}">
                <a16:creationId xmlns:a16="http://schemas.microsoft.com/office/drawing/2014/main" id="{3BD81427-85F2-9C62-D0ED-041F88130091}"/>
              </a:ext>
            </a:extLst>
          </p:cNvPr>
          <p:cNvSpPr txBox="1">
            <a:spLocks/>
          </p:cNvSpPr>
          <p:nvPr/>
        </p:nvSpPr>
        <p:spPr>
          <a:xfrm>
            <a:off x="1816023" y="3782999"/>
            <a:ext cx="6843278" cy="4962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The type of contracts of those not renewing with company and average tenure days per contract</a:t>
            </a:r>
            <a:endParaRPr lang="ru-RU" sz="2000" dirty="0"/>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5</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TOOLS USED</a:t>
            </a:r>
            <a:endParaRPr lang="ru-RU" dirty="0"/>
          </a:p>
        </p:txBody>
      </p:sp>
      <p:sp>
        <p:nvSpPr>
          <p:cNvPr id="26" name="Subtitle 4">
            <a:extLst>
              <a:ext uri="{FF2B5EF4-FFF2-40B4-BE49-F238E27FC236}">
                <a16:creationId xmlns:a16="http://schemas.microsoft.com/office/drawing/2014/main" id="{38B028F7-1A14-1137-0247-8644E9E22E3F}"/>
              </a:ext>
            </a:extLst>
          </p:cNvPr>
          <p:cNvSpPr txBox="1">
            <a:spLocks/>
          </p:cNvSpPr>
          <p:nvPr/>
        </p:nvSpPr>
        <p:spPr>
          <a:xfrm>
            <a:off x="838200" y="2301834"/>
            <a:ext cx="6843278" cy="49622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q"/>
            </a:pP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notebook</a:t>
            </a:r>
            <a:endParaRPr lang="ru-RU" sz="2000" dirty="0">
              <a:latin typeface="Arial" panose="020B0604020202020204" pitchFamily="34" charset="0"/>
              <a:cs typeface="Arial" panose="020B0604020202020204" pitchFamily="34" charset="0"/>
            </a:endParaRPr>
          </a:p>
        </p:txBody>
      </p:sp>
      <p:sp>
        <p:nvSpPr>
          <p:cNvPr id="27" name="Subtitle 4">
            <a:extLst>
              <a:ext uri="{FF2B5EF4-FFF2-40B4-BE49-F238E27FC236}">
                <a16:creationId xmlns:a16="http://schemas.microsoft.com/office/drawing/2014/main" id="{A69EEFEE-67B6-13A2-F3EE-D3705B04B11C}"/>
              </a:ext>
            </a:extLst>
          </p:cNvPr>
          <p:cNvSpPr txBox="1">
            <a:spLocks/>
          </p:cNvSpPr>
          <p:nvPr/>
        </p:nvSpPr>
        <p:spPr>
          <a:xfrm>
            <a:off x="838200" y="3132800"/>
            <a:ext cx="6843278" cy="4962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000" dirty="0"/>
              <a:t>Python programming language</a:t>
            </a:r>
            <a:endParaRPr lang="ru-RU" sz="2000" dirty="0"/>
          </a:p>
        </p:txBody>
      </p:sp>
      <p:sp>
        <p:nvSpPr>
          <p:cNvPr id="28" name="Subtitle 4">
            <a:extLst>
              <a:ext uri="{FF2B5EF4-FFF2-40B4-BE49-F238E27FC236}">
                <a16:creationId xmlns:a16="http://schemas.microsoft.com/office/drawing/2014/main" id="{69DCF133-B0C6-0843-64B9-7234F29D278B}"/>
              </a:ext>
            </a:extLst>
          </p:cNvPr>
          <p:cNvSpPr txBox="1">
            <a:spLocks/>
          </p:cNvSpPr>
          <p:nvPr/>
        </p:nvSpPr>
        <p:spPr>
          <a:xfrm>
            <a:off x="838200" y="4778313"/>
            <a:ext cx="6843278" cy="4962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000" dirty="0"/>
              <a:t>Visualization</a:t>
            </a:r>
            <a:endParaRPr lang="ru-RU" sz="2000" dirty="0"/>
          </a:p>
        </p:txBody>
      </p:sp>
      <p:sp>
        <p:nvSpPr>
          <p:cNvPr id="30" name="Subtitle 4">
            <a:extLst>
              <a:ext uri="{FF2B5EF4-FFF2-40B4-BE49-F238E27FC236}">
                <a16:creationId xmlns:a16="http://schemas.microsoft.com/office/drawing/2014/main" id="{3BD81427-85F2-9C62-D0ED-041F88130091}"/>
              </a:ext>
            </a:extLst>
          </p:cNvPr>
          <p:cNvSpPr txBox="1">
            <a:spLocks/>
          </p:cNvSpPr>
          <p:nvPr/>
        </p:nvSpPr>
        <p:spPr>
          <a:xfrm>
            <a:off x="838200" y="3963766"/>
            <a:ext cx="6843278" cy="4962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000" dirty="0"/>
              <a:t>Dataset (CSV file)</a:t>
            </a:r>
            <a:endParaRPr lang="ru-RU" sz="2000" dirty="0"/>
          </a:p>
        </p:txBody>
      </p:sp>
    </p:spTree>
    <p:extLst>
      <p:ext uri="{BB962C8B-B14F-4D97-AF65-F5344CB8AC3E}">
        <p14:creationId xmlns:p14="http://schemas.microsoft.com/office/powerpoint/2010/main" val="241600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6</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ABOUT THE PROJECT</a:t>
            </a:r>
            <a:endParaRPr lang="ru-RU" dirty="0"/>
          </a:p>
        </p:txBody>
      </p:sp>
      <p:graphicFrame>
        <p:nvGraphicFramePr>
          <p:cNvPr id="6" name="Table 6">
            <a:extLst>
              <a:ext uri="{FF2B5EF4-FFF2-40B4-BE49-F238E27FC236}">
                <a16:creationId xmlns:a16="http://schemas.microsoft.com/office/drawing/2014/main" id="{D5B5BCCA-1FA6-3BDE-3398-98340326AD0F}"/>
              </a:ext>
            </a:extLst>
          </p:cNvPr>
          <p:cNvGraphicFramePr>
            <a:graphicFrameLocks noGrp="1"/>
          </p:cNvGraphicFramePr>
          <p:nvPr>
            <p:extLst>
              <p:ext uri="{D42A27DB-BD31-4B8C-83A1-F6EECF244321}">
                <p14:modId xmlns:p14="http://schemas.microsoft.com/office/powerpoint/2010/main" val="1696725704"/>
              </p:ext>
            </p:extLst>
          </p:nvPr>
        </p:nvGraphicFramePr>
        <p:xfrm>
          <a:off x="838200" y="2965229"/>
          <a:ext cx="8128000" cy="3034152"/>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3904977307"/>
                    </a:ext>
                  </a:extLst>
                </a:gridCol>
                <a:gridCol w="4064000">
                  <a:extLst>
                    <a:ext uri="{9D8B030D-6E8A-4147-A177-3AD203B41FA5}">
                      <a16:colId xmlns:a16="http://schemas.microsoft.com/office/drawing/2014/main" val="787656453"/>
                    </a:ext>
                  </a:extLst>
                </a:gridCol>
              </a:tblGrid>
              <a:tr h="758538">
                <a:tc>
                  <a:txBody>
                    <a:bodyPr/>
                    <a:lstStyle/>
                    <a:p>
                      <a:endParaRPr lang="en-US"/>
                    </a:p>
                  </a:txBody>
                  <a:tcPr/>
                </a:tc>
                <a:tc>
                  <a:txBody>
                    <a:bodyPr/>
                    <a:lstStyle/>
                    <a:p>
                      <a:r>
                        <a:rPr lang="en-US" sz="3200" dirty="0"/>
                        <a:t>No. Of Customers</a:t>
                      </a:r>
                    </a:p>
                  </a:txBody>
                  <a:tcPr/>
                </a:tc>
                <a:extLst>
                  <a:ext uri="{0D108BD9-81ED-4DB2-BD59-A6C34878D82A}">
                    <a16:rowId xmlns:a16="http://schemas.microsoft.com/office/drawing/2014/main" val="2919810961"/>
                  </a:ext>
                </a:extLst>
              </a:tr>
              <a:tr h="758538">
                <a:tc>
                  <a:txBody>
                    <a:bodyPr/>
                    <a:lstStyle/>
                    <a:p>
                      <a:r>
                        <a:rPr lang="en-US" sz="3200" dirty="0"/>
                        <a:t>Renewed</a:t>
                      </a:r>
                    </a:p>
                  </a:txBody>
                  <a:tcPr/>
                </a:tc>
                <a:tc>
                  <a:txBody>
                    <a:bodyPr/>
                    <a:lstStyle/>
                    <a:p>
                      <a:pPr algn="l"/>
                      <a:r>
                        <a:rPr lang="en-US" sz="3200" dirty="0">
                          <a:solidFill>
                            <a:srgbClr val="00B050"/>
                          </a:solidFill>
                        </a:rPr>
                        <a:t>5163</a:t>
                      </a:r>
                    </a:p>
                  </a:txBody>
                  <a:tcPr/>
                </a:tc>
                <a:extLst>
                  <a:ext uri="{0D108BD9-81ED-4DB2-BD59-A6C34878D82A}">
                    <a16:rowId xmlns:a16="http://schemas.microsoft.com/office/drawing/2014/main" val="1765334756"/>
                  </a:ext>
                </a:extLst>
              </a:tr>
              <a:tr h="758538">
                <a:tc>
                  <a:txBody>
                    <a:bodyPr/>
                    <a:lstStyle/>
                    <a:p>
                      <a:r>
                        <a:rPr lang="en-US" sz="3200" dirty="0"/>
                        <a:t>Not Renew</a:t>
                      </a:r>
                    </a:p>
                  </a:txBody>
                  <a:tcPr/>
                </a:tc>
                <a:tc>
                  <a:txBody>
                    <a:bodyPr/>
                    <a:lstStyle/>
                    <a:p>
                      <a:r>
                        <a:rPr lang="en-US" sz="3200" dirty="0">
                          <a:solidFill>
                            <a:srgbClr val="FF0000"/>
                          </a:solidFill>
                        </a:rPr>
                        <a:t>1869</a:t>
                      </a:r>
                    </a:p>
                  </a:txBody>
                  <a:tcPr/>
                </a:tc>
                <a:extLst>
                  <a:ext uri="{0D108BD9-81ED-4DB2-BD59-A6C34878D82A}">
                    <a16:rowId xmlns:a16="http://schemas.microsoft.com/office/drawing/2014/main" val="763352008"/>
                  </a:ext>
                </a:extLst>
              </a:tr>
              <a:tr h="758538">
                <a:tc>
                  <a:txBody>
                    <a:bodyPr/>
                    <a:lstStyle/>
                    <a:p>
                      <a:r>
                        <a:rPr lang="en-US" sz="3200" dirty="0"/>
                        <a:t>Total</a:t>
                      </a:r>
                    </a:p>
                  </a:txBody>
                  <a:tcPr/>
                </a:tc>
                <a:tc>
                  <a:txBody>
                    <a:bodyPr/>
                    <a:lstStyle/>
                    <a:p>
                      <a:r>
                        <a:rPr lang="en-US" sz="3200" dirty="0"/>
                        <a:t>7032</a:t>
                      </a:r>
                    </a:p>
                  </a:txBody>
                  <a:tcPr/>
                </a:tc>
                <a:extLst>
                  <a:ext uri="{0D108BD9-81ED-4DB2-BD59-A6C34878D82A}">
                    <a16:rowId xmlns:a16="http://schemas.microsoft.com/office/drawing/2014/main" val="567616436"/>
                  </a:ext>
                </a:extLst>
              </a:tr>
            </a:tbl>
          </a:graphicData>
        </a:graphic>
      </p:graphicFrame>
      <p:sp>
        <p:nvSpPr>
          <p:cNvPr id="7" name="Rectangle 6">
            <a:extLst>
              <a:ext uri="{FF2B5EF4-FFF2-40B4-BE49-F238E27FC236}">
                <a16:creationId xmlns:a16="http://schemas.microsoft.com/office/drawing/2014/main" id="{29D64A27-5F94-D8DC-2E9F-0630BE582389}"/>
              </a:ext>
            </a:extLst>
          </p:cNvPr>
          <p:cNvSpPr/>
          <p:nvPr/>
        </p:nvSpPr>
        <p:spPr>
          <a:xfrm>
            <a:off x="838200" y="1887473"/>
            <a:ext cx="66752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How many customers didn’t renew?</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9486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7</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dirty="0"/>
              <a:t>ABOUT THE PROJECT</a:t>
            </a:r>
            <a:endParaRPr lang="ru-RU" dirty="0"/>
          </a:p>
        </p:txBody>
      </p:sp>
      <p:sp>
        <p:nvSpPr>
          <p:cNvPr id="5" name="Rectangle 4">
            <a:extLst>
              <a:ext uri="{FF2B5EF4-FFF2-40B4-BE49-F238E27FC236}">
                <a16:creationId xmlns:a16="http://schemas.microsoft.com/office/drawing/2014/main" id="{1E13C48C-3396-9D80-CB29-CD818BF985E4}"/>
              </a:ext>
            </a:extLst>
          </p:cNvPr>
          <p:cNvSpPr/>
          <p:nvPr/>
        </p:nvSpPr>
        <p:spPr>
          <a:xfrm>
            <a:off x="510160" y="1943744"/>
            <a:ext cx="10568919"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What is the contract type of customers who didn’t renew?</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descr="Chart, waterfall chart&#10;&#10;Description automatically generated">
            <a:extLst>
              <a:ext uri="{FF2B5EF4-FFF2-40B4-BE49-F238E27FC236}">
                <a16:creationId xmlns:a16="http://schemas.microsoft.com/office/drawing/2014/main" id="{00675E22-93B4-03CC-2198-0F8A0753D057}"/>
              </a:ext>
            </a:extLst>
          </p:cNvPr>
          <p:cNvPicPr>
            <a:picLocks noChangeAspect="1"/>
          </p:cNvPicPr>
          <p:nvPr/>
        </p:nvPicPr>
        <p:blipFill>
          <a:blip r:embed="rId2"/>
          <a:stretch>
            <a:fillRect/>
          </a:stretch>
        </p:blipFill>
        <p:spPr>
          <a:xfrm>
            <a:off x="642906" y="2528519"/>
            <a:ext cx="9050518" cy="4437621"/>
          </a:xfrm>
          <a:prstGeom prst="rect">
            <a:avLst/>
          </a:prstGeom>
        </p:spPr>
      </p:pic>
    </p:spTree>
    <p:extLst>
      <p:ext uri="{BB962C8B-B14F-4D97-AF65-F5344CB8AC3E}">
        <p14:creationId xmlns:p14="http://schemas.microsoft.com/office/powerpoint/2010/main" val="233980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8</a:t>
            </a:fld>
            <a:endParaRPr lang="ru-RU"/>
          </a:p>
        </p:txBody>
      </p:sp>
      <p:pic>
        <p:nvPicPr>
          <p:cNvPr id="9" name="Picture 8" descr="Chart&#10;&#10;Description automatically generated with medium confidence">
            <a:extLst>
              <a:ext uri="{FF2B5EF4-FFF2-40B4-BE49-F238E27FC236}">
                <a16:creationId xmlns:a16="http://schemas.microsoft.com/office/drawing/2014/main" id="{A1CFD563-8166-466E-D009-BE4FD6F49BD7}"/>
              </a:ext>
            </a:extLst>
          </p:cNvPr>
          <p:cNvPicPr>
            <a:picLocks noChangeAspect="1"/>
          </p:cNvPicPr>
          <p:nvPr/>
        </p:nvPicPr>
        <p:blipFill>
          <a:blip r:embed="rId2"/>
          <a:stretch>
            <a:fillRect/>
          </a:stretch>
        </p:blipFill>
        <p:spPr>
          <a:xfrm>
            <a:off x="0" y="-11522"/>
            <a:ext cx="12191999" cy="6581134"/>
          </a:xfrm>
          <a:prstGeom prst="rect">
            <a:avLst/>
          </a:prstGeom>
        </p:spPr>
      </p:pic>
    </p:spTree>
    <p:extLst>
      <p:ext uri="{BB962C8B-B14F-4D97-AF65-F5344CB8AC3E}">
        <p14:creationId xmlns:p14="http://schemas.microsoft.com/office/powerpoint/2010/main" val="247625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9</a:t>
            </a:fld>
            <a:endParaRPr lang="ru-RU"/>
          </a:p>
        </p:txBody>
      </p:sp>
      <p:pic>
        <p:nvPicPr>
          <p:cNvPr id="3" name="Picture 2" descr="Waterfall chart&#10;&#10;Description automatically generated with low confidence">
            <a:extLst>
              <a:ext uri="{FF2B5EF4-FFF2-40B4-BE49-F238E27FC236}">
                <a16:creationId xmlns:a16="http://schemas.microsoft.com/office/drawing/2014/main" id="{1FDDFA81-65AD-F033-14AA-A1CF9B00E96A}"/>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194654524"/>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938</TotalTime>
  <Words>379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Century Gothic</vt:lpstr>
      <vt:lpstr>Wingdings</vt:lpstr>
      <vt:lpstr>Office Theme</vt:lpstr>
      <vt:lpstr>CUSTOMER CHURN PROJECT </vt:lpstr>
      <vt:lpstr>PRESENTATION OUTLINE</vt:lpstr>
      <vt:lpstr>PROBLEM STATEMENT</vt:lpstr>
      <vt:lpstr>PROJECT OBJECTIVES</vt:lpstr>
      <vt:lpstr>TOOLS USED</vt:lpstr>
      <vt:lpstr>ABOUT THE PROJECT</vt:lpstr>
      <vt:lpstr>ABOUT THE PROJECT</vt:lpstr>
      <vt:lpstr>PowerPoint Presentation</vt:lpstr>
      <vt:lpstr>PowerPoint Presentation</vt:lpstr>
      <vt:lpstr>PowerPoint Presentation</vt:lpstr>
      <vt:lpstr>ABOUT THE PROJECT</vt:lpstr>
      <vt:lpstr>ABOUT THE PROJECT</vt:lpstr>
      <vt:lpstr>ABOUT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PROJECT </dc:title>
  <dc:creator>Dankwa-Smith, Kelvin</dc:creator>
  <cp:lastModifiedBy>Dankwa-Smith, Kelvin</cp:lastModifiedBy>
  <cp:revision>7</cp:revision>
  <dcterms:created xsi:type="dcterms:W3CDTF">2022-07-28T14:44:21Z</dcterms:created>
  <dcterms:modified xsi:type="dcterms:W3CDTF">2022-07-29T06:23:12Z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