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56" r:id="rId5"/>
    <p:sldId id="275" r:id="rId6"/>
    <p:sldId id="257" r:id="rId7"/>
    <p:sldId id="258" r:id="rId8"/>
    <p:sldId id="259" r:id="rId9"/>
    <p:sldId id="260" r:id="rId10"/>
    <p:sldId id="271" r:id="rId11"/>
    <p:sldId id="272" r:id="rId12"/>
    <p:sldId id="273" r:id="rId13"/>
    <p:sldId id="261" r:id="rId14"/>
    <p:sldId id="262" r:id="rId15"/>
    <p:sldId id="263" r:id="rId16"/>
    <p:sldId id="264" r:id="rId17"/>
    <p:sldId id="266" r:id="rId18"/>
    <p:sldId id="267" r:id="rId19"/>
    <p:sldId id="268" r:id="rId20"/>
    <p:sldId id="269" r:id="rId21"/>
    <p:sldId id="270"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6F58D-8EC9-4B1E-9619-C6D992145739}" v="29" dt="2022-04-18T15:34:54.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60" d="100"/>
          <a:sy n="60" d="100"/>
        </p:scale>
        <p:origin x="47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4B5FA-FB65-40C2-B27A-1154C4B38F65}"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DF399-3D92-49E2-985E-D28FB61CFAD3}" type="slidenum">
              <a:rPr lang="en-US" smtClean="0"/>
              <a:t>‹#›</a:t>
            </a:fld>
            <a:endParaRPr lang="en-US"/>
          </a:p>
        </p:txBody>
      </p:sp>
    </p:spTree>
    <p:extLst>
      <p:ext uri="{BB962C8B-B14F-4D97-AF65-F5344CB8AC3E}">
        <p14:creationId xmlns:p14="http://schemas.microsoft.com/office/powerpoint/2010/main" val="114794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4/17/2022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4/17/2022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implilearn.com/what-is-scrum-team-article.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Dealing with deviations in scrum</a:t>
            </a:r>
          </a:p>
        </p:txBody>
      </p:sp>
      <p:sp>
        <p:nvSpPr>
          <p:cNvPr id="3" name="Subtitle 2"/>
          <p:cNvSpPr>
            <a:spLocks noGrp="1"/>
          </p:cNvSpPr>
          <p:nvPr>
            <p:ph type="subTitle" idx="1"/>
          </p:nvPr>
        </p:nvSpPr>
        <p:spPr/>
        <p:txBody>
          <a:bodyPr/>
          <a:lstStyle/>
          <a:p>
            <a:r>
              <a:rPr lang="en-US" dirty="0"/>
              <a:t>By: Kelvin Dankwa-Smith </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4072-DFD2-40A6-B47E-743E634E71C8}"/>
              </a:ext>
            </a:extLst>
          </p:cNvPr>
          <p:cNvSpPr>
            <a:spLocks noGrp="1"/>
          </p:cNvSpPr>
          <p:nvPr>
            <p:ph type="title"/>
          </p:nvPr>
        </p:nvSpPr>
        <p:spPr/>
        <p:txBody>
          <a:bodyPr/>
          <a:lstStyle/>
          <a:p>
            <a:r>
              <a:rPr lang="en-US" dirty="0"/>
              <a:t>Properties of a sprint cont’d</a:t>
            </a:r>
          </a:p>
        </p:txBody>
      </p:sp>
      <p:sp>
        <p:nvSpPr>
          <p:cNvPr id="8" name="Rectangle 7">
            <a:extLst>
              <a:ext uri="{FF2B5EF4-FFF2-40B4-BE49-F238E27FC236}">
                <a16:creationId xmlns:a16="http://schemas.microsoft.com/office/drawing/2014/main" id="{EA5BD021-ADF4-40C5-B76F-F54229FD667B}"/>
              </a:ext>
            </a:extLst>
          </p:cNvPr>
          <p:cNvSpPr/>
          <p:nvPr/>
        </p:nvSpPr>
        <p:spPr>
          <a:xfrm>
            <a:off x="746522" y="2293567"/>
            <a:ext cx="106989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should be fixed during a sprint?</a:t>
            </a:r>
          </a:p>
        </p:txBody>
      </p:sp>
      <p:sp>
        <p:nvSpPr>
          <p:cNvPr id="9" name="TextBox 8">
            <a:extLst>
              <a:ext uri="{FF2B5EF4-FFF2-40B4-BE49-F238E27FC236}">
                <a16:creationId xmlns:a16="http://schemas.microsoft.com/office/drawing/2014/main" id="{3DAF5B0E-DBDF-4D94-BF62-61A153AF6E45}"/>
              </a:ext>
            </a:extLst>
          </p:cNvPr>
          <p:cNvSpPr txBox="1"/>
          <p:nvPr/>
        </p:nvSpPr>
        <p:spPr>
          <a:xfrm>
            <a:off x="1010653" y="3545305"/>
            <a:ext cx="9240252" cy="707886"/>
          </a:xfrm>
          <a:prstGeom prst="rect">
            <a:avLst/>
          </a:prstGeom>
          <a:noFill/>
        </p:spPr>
        <p:txBody>
          <a:bodyPr wrap="square" rtlCol="0">
            <a:spAutoFit/>
          </a:bodyPr>
          <a:lstStyle/>
          <a:p>
            <a:r>
              <a:rPr lang="en-US" sz="2000" dirty="0"/>
              <a:t>Sprints durations are fixed. This is because changes or new requirements can arise and this could result in increased complexity, risks and even cost.</a:t>
            </a:r>
          </a:p>
        </p:txBody>
      </p:sp>
    </p:spTree>
    <p:extLst>
      <p:ext uri="{BB962C8B-B14F-4D97-AF65-F5344CB8AC3E}">
        <p14:creationId xmlns:p14="http://schemas.microsoft.com/office/powerpoint/2010/main" val="12868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amond(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7A9B-8F2C-4FD6-9A14-65D43ABC3382}"/>
              </a:ext>
            </a:extLst>
          </p:cNvPr>
          <p:cNvSpPr>
            <a:spLocks noGrp="1"/>
          </p:cNvSpPr>
          <p:nvPr>
            <p:ph type="title"/>
          </p:nvPr>
        </p:nvSpPr>
        <p:spPr/>
        <p:txBody>
          <a:bodyPr/>
          <a:lstStyle/>
          <a:p>
            <a:r>
              <a:rPr lang="en-US" dirty="0"/>
              <a:t>Situations that lead to deviation of a sprint</a:t>
            </a:r>
          </a:p>
        </p:txBody>
      </p:sp>
      <p:graphicFrame>
        <p:nvGraphicFramePr>
          <p:cNvPr id="4" name="Table 4">
            <a:extLst>
              <a:ext uri="{FF2B5EF4-FFF2-40B4-BE49-F238E27FC236}">
                <a16:creationId xmlns:a16="http://schemas.microsoft.com/office/drawing/2014/main" id="{5C366746-280D-4533-AFEB-A7F30EBE3B9C}"/>
              </a:ext>
            </a:extLst>
          </p:cNvPr>
          <p:cNvGraphicFramePr>
            <a:graphicFrameLocks noGrp="1"/>
          </p:cNvGraphicFramePr>
          <p:nvPr>
            <p:extLst>
              <p:ext uri="{D42A27DB-BD31-4B8C-83A1-F6EECF244321}">
                <p14:modId xmlns:p14="http://schemas.microsoft.com/office/powerpoint/2010/main" val="935794077"/>
              </p:ext>
            </p:extLst>
          </p:nvPr>
        </p:nvGraphicFramePr>
        <p:xfrm>
          <a:off x="224589" y="2115329"/>
          <a:ext cx="11774904" cy="3581400"/>
        </p:xfrm>
        <a:graphic>
          <a:graphicData uri="http://schemas.openxmlformats.org/drawingml/2006/table">
            <a:tbl>
              <a:tblPr firstRow="1" bandRow="1">
                <a:tableStyleId>{5C22544A-7EE6-4342-B048-85BDC9FD1C3A}</a:tableStyleId>
              </a:tblPr>
              <a:tblGrid>
                <a:gridCol w="3924968">
                  <a:extLst>
                    <a:ext uri="{9D8B030D-6E8A-4147-A177-3AD203B41FA5}">
                      <a16:colId xmlns:a16="http://schemas.microsoft.com/office/drawing/2014/main" val="3356323755"/>
                    </a:ext>
                  </a:extLst>
                </a:gridCol>
                <a:gridCol w="3924968">
                  <a:extLst>
                    <a:ext uri="{9D8B030D-6E8A-4147-A177-3AD203B41FA5}">
                      <a16:colId xmlns:a16="http://schemas.microsoft.com/office/drawing/2014/main" val="3134351357"/>
                    </a:ext>
                  </a:extLst>
                </a:gridCol>
                <a:gridCol w="3924968">
                  <a:extLst>
                    <a:ext uri="{9D8B030D-6E8A-4147-A177-3AD203B41FA5}">
                      <a16:colId xmlns:a16="http://schemas.microsoft.com/office/drawing/2014/main" val="233988759"/>
                    </a:ext>
                  </a:extLst>
                </a:gridCol>
              </a:tblGrid>
              <a:tr h="370840">
                <a:tc>
                  <a:txBody>
                    <a:bodyPr/>
                    <a:lstStyle/>
                    <a:p>
                      <a:r>
                        <a:rPr lang="en-US" dirty="0"/>
                        <a:t>Situation</a:t>
                      </a:r>
                    </a:p>
                  </a:txBody>
                  <a:tcPr/>
                </a:tc>
                <a:tc>
                  <a:txBody>
                    <a:bodyPr/>
                    <a:lstStyle/>
                    <a:p>
                      <a:r>
                        <a:rPr lang="en-US" dirty="0"/>
                        <a:t>Why IT Occurs</a:t>
                      </a:r>
                    </a:p>
                  </a:txBody>
                  <a:tcPr/>
                </a:tc>
                <a:tc>
                  <a:txBody>
                    <a:bodyPr/>
                    <a:lstStyle/>
                    <a:p>
                      <a:r>
                        <a:rPr lang="en-US" dirty="0"/>
                        <a:t>Problems / Effects</a:t>
                      </a:r>
                    </a:p>
                  </a:txBody>
                  <a:tcPr/>
                </a:tc>
                <a:extLst>
                  <a:ext uri="{0D108BD9-81ED-4DB2-BD59-A6C34878D82A}">
                    <a16:rowId xmlns:a16="http://schemas.microsoft.com/office/drawing/2014/main" val="2494358148"/>
                  </a:ext>
                </a:extLst>
              </a:tr>
              <a:tr h="370840">
                <a:tc>
                  <a:txBody>
                    <a:bodyPr/>
                    <a:lstStyle/>
                    <a:p>
                      <a:r>
                        <a:rPr lang="en-US" dirty="0"/>
                        <a:t>1. When the scrum team does not answer all daily sprint key questions.</a:t>
                      </a:r>
                    </a:p>
                  </a:txBody>
                  <a:tcPr/>
                </a:tc>
                <a:tc>
                  <a:txBody>
                    <a:bodyPr/>
                    <a:lstStyle/>
                    <a:p>
                      <a:r>
                        <a:rPr lang="en-US" dirty="0"/>
                        <a:t>This deviation occur because some team members are focused on getting the things done than answering questions during meetings. </a:t>
                      </a:r>
                    </a:p>
                  </a:txBody>
                  <a:tcPr/>
                </a:tc>
                <a:tc>
                  <a:txBody>
                    <a:bodyPr/>
                    <a:lstStyle/>
                    <a:p>
                      <a:r>
                        <a:rPr lang="en-US" dirty="0"/>
                        <a:t> This leads to loss of trust among team members, bugs within a feature and lost time.</a:t>
                      </a:r>
                    </a:p>
                  </a:txBody>
                  <a:tcPr/>
                </a:tc>
                <a:extLst>
                  <a:ext uri="{0D108BD9-81ED-4DB2-BD59-A6C34878D82A}">
                    <a16:rowId xmlns:a16="http://schemas.microsoft.com/office/drawing/2014/main" val="2160717087"/>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78689271"/>
                  </a:ext>
                </a:extLst>
              </a:tr>
              <a:tr h="370840">
                <a:tc>
                  <a:txBody>
                    <a:bodyPr/>
                    <a:lstStyle/>
                    <a:p>
                      <a:r>
                        <a:rPr lang="en-US" dirty="0"/>
                        <a:t>2. Daily scrum meetings exceeding 15 minutes</a:t>
                      </a:r>
                    </a:p>
                  </a:txBody>
                  <a:tcPr/>
                </a:tc>
                <a:tc>
                  <a:txBody>
                    <a:bodyPr/>
                    <a:lstStyle/>
                    <a:p>
                      <a:r>
                        <a:rPr lang="en-US" dirty="0"/>
                        <a:t>This occurs if some teams consider it necessary to have long meetings.</a:t>
                      </a:r>
                    </a:p>
                  </a:txBody>
                  <a:tcPr/>
                </a:tc>
                <a:tc>
                  <a:txBody>
                    <a:bodyPr/>
                    <a:lstStyle/>
                    <a:p>
                      <a:r>
                        <a:rPr lang="en-US" dirty="0"/>
                        <a:t>This is time consuming, loss of focus and results in fatigue.</a:t>
                      </a:r>
                    </a:p>
                  </a:txBody>
                  <a:tcPr/>
                </a:tc>
                <a:extLst>
                  <a:ext uri="{0D108BD9-81ED-4DB2-BD59-A6C34878D82A}">
                    <a16:rowId xmlns:a16="http://schemas.microsoft.com/office/drawing/2014/main" val="2953521197"/>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4443222"/>
                  </a:ext>
                </a:extLst>
              </a:tr>
              <a:tr h="233503">
                <a:tc>
                  <a:txBody>
                    <a:bodyPr/>
                    <a:lstStyle/>
                    <a:p>
                      <a:r>
                        <a:rPr lang="en-US" dirty="0"/>
                        <a:t>3. A team does not use any method or tool to trace sprint status</a:t>
                      </a:r>
                    </a:p>
                  </a:txBody>
                  <a:tcPr/>
                </a:tc>
                <a:tc>
                  <a:txBody>
                    <a:bodyPr/>
                    <a:lstStyle/>
                    <a:p>
                      <a:r>
                        <a:rPr lang="en-US" dirty="0"/>
                        <a:t>This occurs because the team refuse to break task into simpler ones.</a:t>
                      </a:r>
                    </a:p>
                  </a:txBody>
                  <a:tcPr/>
                </a:tc>
                <a:tc>
                  <a:txBody>
                    <a:bodyPr/>
                    <a:lstStyle/>
                    <a:p>
                      <a:r>
                        <a:rPr lang="en-US" dirty="0"/>
                        <a:t>This leads to late discovery of issues.</a:t>
                      </a:r>
                    </a:p>
                  </a:txBody>
                  <a:tcPr/>
                </a:tc>
                <a:extLst>
                  <a:ext uri="{0D108BD9-81ED-4DB2-BD59-A6C34878D82A}">
                    <a16:rowId xmlns:a16="http://schemas.microsoft.com/office/drawing/2014/main" val="2303722116"/>
                  </a:ext>
                </a:extLst>
              </a:tr>
            </a:tbl>
          </a:graphicData>
        </a:graphic>
      </p:graphicFrame>
    </p:spTree>
    <p:extLst>
      <p:ext uri="{BB962C8B-B14F-4D97-AF65-F5344CB8AC3E}">
        <p14:creationId xmlns:p14="http://schemas.microsoft.com/office/powerpoint/2010/main" val="413282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FDE8-9AE7-4340-884F-2CE316737CFE}"/>
              </a:ext>
            </a:extLst>
          </p:cNvPr>
          <p:cNvSpPr>
            <a:spLocks noGrp="1"/>
          </p:cNvSpPr>
          <p:nvPr>
            <p:ph type="title"/>
          </p:nvPr>
        </p:nvSpPr>
        <p:spPr/>
        <p:txBody>
          <a:bodyPr/>
          <a:lstStyle/>
          <a:p>
            <a:r>
              <a:rPr lang="en-US" dirty="0"/>
              <a:t>Handling of scrum deviation</a:t>
            </a:r>
          </a:p>
        </p:txBody>
      </p:sp>
      <p:sp>
        <p:nvSpPr>
          <p:cNvPr id="3" name="Content Placeholder 2">
            <a:extLst>
              <a:ext uri="{FF2B5EF4-FFF2-40B4-BE49-F238E27FC236}">
                <a16:creationId xmlns:a16="http://schemas.microsoft.com/office/drawing/2014/main" id="{5CBCE0FD-DE67-47AF-9E56-E0463D0064C6}"/>
              </a:ext>
            </a:extLst>
          </p:cNvPr>
          <p:cNvSpPr>
            <a:spLocks noGrp="1"/>
          </p:cNvSpPr>
          <p:nvPr>
            <p:ph idx="1"/>
          </p:nvPr>
        </p:nvSpPr>
        <p:spPr/>
        <p:txBody>
          <a:bodyPr/>
          <a:lstStyle/>
          <a:p>
            <a:r>
              <a:rPr lang="en-US" dirty="0"/>
              <a:t>There are several ways in handling scrum deviations</a:t>
            </a:r>
          </a:p>
          <a:p>
            <a:r>
              <a:rPr lang="en-US" dirty="0"/>
              <a:t>These a few listed below:</a:t>
            </a:r>
          </a:p>
          <a:p>
            <a:pPr marL="914400" lvl="1" indent="-457200">
              <a:buFont typeface="+mj-lt"/>
              <a:buAutoNum type="arabicPeriod"/>
            </a:pPr>
            <a:r>
              <a:rPr lang="en-US" dirty="0"/>
              <a:t>Reactive method </a:t>
            </a:r>
          </a:p>
          <a:p>
            <a:pPr marL="914400" lvl="1" indent="-457200">
              <a:buFont typeface="+mj-lt"/>
              <a:buAutoNum type="arabicPeriod"/>
            </a:pPr>
            <a:r>
              <a:rPr lang="en-US" dirty="0"/>
              <a:t>Preventive method</a:t>
            </a:r>
          </a:p>
          <a:p>
            <a:pPr marL="914400" lvl="1" indent="-457200">
              <a:buFont typeface="+mj-lt"/>
              <a:buAutoNum type="arabicPeriod"/>
            </a:pPr>
            <a:r>
              <a:rPr lang="en-US" dirty="0"/>
              <a:t>Pre-determined method</a:t>
            </a:r>
          </a:p>
          <a:p>
            <a:pPr marL="914400" lvl="1" indent="-457200">
              <a:buFont typeface="+mj-lt"/>
              <a:buAutoNum type="arabicPeriod"/>
            </a:pPr>
            <a:r>
              <a:rPr lang="en-US" dirty="0"/>
              <a:t>Condition based method</a:t>
            </a:r>
          </a:p>
        </p:txBody>
      </p:sp>
    </p:spTree>
    <p:extLst>
      <p:ext uri="{BB962C8B-B14F-4D97-AF65-F5344CB8AC3E}">
        <p14:creationId xmlns:p14="http://schemas.microsoft.com/office/powerpoint/2010/main" val="136065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amond(in)">
                                      <p:cBhvr>
                                        <p:cTn id="18" dur="2000"/>
                                        <p:tgtEl>
                                          <p:spTgt spid="3">
                                            <p:txEl>
                                              <p:pRg st="3" end="3"/>
                                            </p:txEl>
                                          </p:spTgt>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amond(in)">
                                      <p:cBhvr>
                                        <p:cTn id="21" dur="2000"/>
                                        <p:tgtEl>
                                          <p:spTgt spid="3">
                                            <p:txEl>
                                              <p:pRg st="4" end="4"/>
                                            </p:txEl>
                                          </p:spTgt>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amond(in)">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3A62-A826-416B-BBD2-900210E3CBEC}"/>
              </a:ext>
            </a:extLst>
          </p:cNvPr>
          <p:cNvSpPr>
            <a:spLocks noGrp="1"/>
          </p:cNvSpPr>
          <p:nvPr>
            <p:ph type="title"/>
          </p:nvPr>
        </p:nvSpPr>
        <p:spPr/>
        <p:txBody>
          <a:bodyPr/>
          <a:lstStyle/>
          <a:p>
            <a:r>
              <a:rPr lang="en-US" dirty="0"/>
              <a:t>reactive method</a:t>
            </a:r>
          </a:p>
        </p:txBody>
      </p:sp>
      <p:sp>
        <p:nvSpPr>
          <p:cNvPr id="3" name="Content Placeholder 2">
            <a:extLst>
              <a:ext uri="{FF2B5EF4-FFF2-40B4-BE49-F238E27FC236}">
                <a16:creationId xmlns:a16="http://schemas.microsoft.com/office/drawing/2014/main" id="{292B5EF2-36F4-4AE1-88B4-F7B482B4D054}"/>
              </a:ext>
            </a:extLst>
          </p:cNvPr>
          <p:cNvSpPr>
            <a:spLocks noGrp="1"/>
          </p:cNvSpPr>
          <p:nvPr>
            <p:ph idx="1"/>
          </p:nvPr>
        </p:nvSpPr>
        <p:spPr/>
        <p:txBody>
          <a:bodyPr/>
          <a:lstStyle/>
          <a:p>
            <a:r>
              <a:rPr lang="en-US" dirty="0"/>
              <a:t>This is a method that allows issues to arise and affect processes before handling them.</a:t>
            </a:r>
          </a:p>
          <a:p>
            <a:r>
              <a:rPr lang="en-US" dirty="0"/>
              <a:t>Advantage:</a:t>
            </a:r>
          </a:p>
          <a:p>
            <a:pPr marL="800100" lvl="1" indent="-342900">
              <a:buFont typeface="+mj-lt"/>
              <a:buAutoNum type="arabicPeriod"/>
            </a:pPr>
            <a:r>
              <a:rPr lang="en-US" dirty="0"/>
              <a:t>Maximum return on software since it’s a method that can save money. </a:t>
            </a:r>
          </a:p>
          <a:p>
            <a:r>
              <a:rPr lang="en-US" dirty="0"/>
              <a:t>Disadvantage:</a:t>
            </a:r>
          </a:p>
          <a:p>
            <a:pPr marL="800100" lvl="1" indent="-342900">
              <a:buFont typeface="+mj-lt"/>
              <a:buAutoNum type="arabicPeriod"/>
            </a:pPr>
            <a:r>
              <a:rPr lang="en-US" dirty="0"/>
              <a:t>Time loss due to dealing with unscheduled issues that arise from the sprint and can be costly too as well</a:t>
            </a:r>
          </a:p>
        </p:txBody>
      </p:sp>
    </p:spTree>
    <p:extLst>
      <p:ext uri="{BB962C8B-B14F-4D97-AF65-F5344CB8AC3E}">
        <p14:creationId xmlns:p14="http://schemas.microsoft.com/office/powerpoint/2010/main" val="8423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2000"/>
                                        <p:tgtEl>
                                          <p:spTgt spid="3">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4A7F-5A37-4936-A603-E4AEB70E5E1E}"/>
              </a:ext>
            </a:extLst>
          </p:cNvPr>
          <p:cNvSpPr>
            <a:spLocks noGrp="1"/>
          </p:cNvSpPr>
          <p:nvPr>
            <p:ph type="title"/>
          </p:nvPr>
        </p:nvSpPr>
        <p:spPr/>
        <p:txBody>
          <a:bodyPr/>
          <a:lstStyle/>
          <a:p>
            <a:r>
              <a:rPr lang="en-US" dirty="0"/>
              <a:t>preventive method</a:t>
            </a:r>
          </a:p>
        </p:txBody>
      </p:sp>
      <p:sp>
        <p:nvSpPr>
          <p:cNvPr id="3" name="Content Placeholder 2">
            <a:extLst>
              <a:ext uri="{FF2B5EF4-FFF2-40B4-BE49-F238E27FC236}">
                <a16:creationId xmlns:a16="http://schemas.microsoft.com/office/drawing/2014/main" id="{E097A839-3CD5-4E85-82BB-3203862AD3CB}"/>
              </a:ext>
            </a:extLst>
          </p:cNvPr>
          <p:cNvSpPr>
            <a:spLocks noGrp="1"/>
          </p:cNvSpPr>
          <p:nvPr>
            <p:ph idx="1"/>
          </p:nvPr>
        </p:nvSpPr>
        <p:spPr/>
        <p:txBody>
          <a:bodyPr/>
          <a:lstStyle/>
          <a:p>
            <a:r>
              <a:rPr lang="en-US" dirty="0"/>
              <a:t>The team constantly inspect processes and development to identify issues and resolve them immediately whiles other processes are still going on. This is done to avoid issues from becoming bigger challenges. </a:t>
            </a:r>
          </a:p>
          <a:p>
            <a:r>
              <a:rPr lang="en-US" dirty="0"/>
              <a:t>Advantage:</a:t>
            </a:r>
          </a:p>
          <a:p>
            <a:pPr marL="800100" lvl="1" indent="-342900">
              <a:buFont typeface="+mj-lt"/>
              <a:buAutoNum type="arabicPeriod"/>
            </a:pPr>
            <a:r>
              <a:rPr lang="en-US" dirty="0"/>
              <a:t>Avoid unscheduled down times and cheaper to repair certain issues immediately</a:t>
            </a:r>
          </a:p>
          <a:p>
            <a:r>
              <a:rPr lang="en-US" dirty="0"/>
              <a:t>Disadvantage:</a:t>
            </a:r>
          </a:p>
          <a:p>
            <a:pPr marL="914400" lvl="1" indent="-457200">
              <a:buFont typeface="+mj-lt"/>
              <a:buAutoNum type="arabicPeriod"/>
            </a:pPr>
            <a:r>
              <a:rPr lang="en-US" dirty="0"/>
              <a:t>Increased risk since tackling issues right away can result in delay in project completion.</a:t>
            </a:r>
          </a:p>
        </p:txBody>
      </p:sp>
    </p:spTree>
    <p:extLst>
      <p:ext uri="{BB962C8B-B14F-4D97-AF65-F5344CB8AC3E}">
        <p14:creationId xmlns:p14="http://schemas.microsoft.com/office/powerpoint/2010/main" val="123584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amond(in)">
                                      <p:cBhvr>
                                        <p:cTn id="20" dur="2000"/>
                                        <p:tgtEl>
                                          <p:spTgt spid="3">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63FF-F242-4EFA-B7E5-FE8366437AEE}"/>
              </a:ext>
            </a:extLst>
          </p:cNvPr>
          <p:cNvSpPr>
            <a:spLocks noGrp="1"/>
          </p:cNvSpPr>
          <p:nvPr>
            <p:ph type="title"/>
          </p:nvPr>
        </p:nvSpPr>
        <p:spPr/>
        <p:txBody>
          <a:bodyPr>
            <a:normAutofit/>
          </a:bodyPr>
          <a:lstStyle/>
          <a:p>
            <a:r>
              <a:rPr lang="en-US" dirty="0"/>
              <a:t>Predetermined and condition-based method</a:t>
            </a:r>
          </a:p>
        </p:txBody>
      </p:sp>
      <p:sp>
        <p:nvSpPr>
          <p:cNvPr id="3" name="Content Placeholder 2">
            <a:extLst>
              <a:ext uri="{FF2B5EF4-FFF2-40B4-BE49-F238E27FC236}">
                <a16:creationId xmlns:a16="http://schemas.microsoft.com/office/drawing/2014/main" id="{6066592E-11ED-4105-9097-3F2A62346777}"/>
              </a:ext>
            </a:extLst>
          </p:cNvPr>
          <p:cNvSpPr>
            <a:spLocks noGrp="1"/>
          </p:cNvSpPr>
          <p:nvPr>
            <p:ph idx="1"/>
          </p:nvPr>
        </p:nvSpPr>
        <p:spPr/>
        <p:txBody>
          <a:bodyPr/>
          <a:lstStyle/>
          <a:p>
            <a:r>
              <a:rPr lang="en-US" dirty="0"/>
              <a:t>The predetermined method is when the team sets recommendations on when and what time should deviations be checked for. </a:t>
            </a:r>
          </a:p>
          <a:p>
            <a:r>
              <a:rPr lang="en-US" dirty="0"/>
              <a:t>The condition-based method is to perform checks based on certain conditions as the name goes. Once these conditions are met the team must handle these situations. </a:t>
            </a:r>
          </a:p>
        </p:txBody>
      </p:sp>
    </p:spTree>
    <p:extLst>
      <p:ext uri="{BB962C8B-B14F-4D97-AF65-F5344CB8AC3E}">
        <p14:creationId xmlns:p14="http://schemas.microsoft.com/office/powerpoint/2010/main" val="395061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8F2E-9CCD-430B-9F19-CB51CEF6476B}"/>
              </a:ext>
            </a:extLst>
          </p:cNvPr>
          <p:cNvSpPr>
            <a:spLocks noGrp="1"/>
          </p:cNvSpPr>
          <p:nvPr>
            <p:ph type="title"/>
          </p:nvPr>
        </p:nvSpPr>
        <p:spPr/>
        <p:txBody>
          <a:bodyPr/>
          <a:lstStyle/>
          <a:p>
            <a:r>
              <a:rPr lang="en-US" dirty="0"/>
              <a:t>Handling of scrum deviation Cont’d</a:t>
            </a:r>
          </a:p>
        </p:txBody>
      </p:sp>
      <p:sp>
        <p:nvSpPr>
          <p:cNvPr id="3" name="Content Placeholder 2">
            <a:extLst>
              <a:ext uri="{FF2B5EF4-FFF2-40B4-BE49-F238E27FC236}">
                <a16:creationId xmlns:a16="http://schemas.microsoft.com/office/drawing/2014/main" id="{95A75223-D7F3-4485-AEDB-3964F0DBE657}"/>
              </a:ext>
            </a:extLst>
          </p:cNvPr>
          <p:cNvSpPr>
            <a:spLocks noGrp="1"/>
          </p:cNvSpPr>
          <p:nvPr>
            <p:ph idx="1"/>
          </p:nvPr>
        </p:nvSpPr>
        <p:spPr>
          <a:xfrm>
            <a:off x="456968" y="3429000"/>
            <a:ext cx="9603275" cy="3450613"/>
          </a:xfrm>
        </p:spPr>
        <p:txBody>
          <a:bodyPr/>
          <a:lstStyle/>
          <a:p>
            <a:r>
              <a:rPr lang="en-US" dirty="0"/>
              <a:t>The preventive approach is what works best in my opinion. </a:t>
            </a:r>
          </a:p>
          <a:p>
            <a:r>
              <a:rPr lang="en-US" dirty="0"/>
              <a:t>As problems arise, we need to deal with them right away to prevent further issues</a:t>
            </a:r>
          </a:p>
        </p:txBody>
      </p:sp>
      <p:sp>
        <p:nvSpPr>
          <p:cNvPr id="4" name="Rectangle 3">
            <a:extLst>
              <a:ext uri="{FF2B5EF4-FFF2-40B4-BE49-F238E27FC236}">
                <a16:creationId xmlns:a16="http://schemas.microsoft.com/office/drawing/2014/main" id="{BD70BEA7-218A-4D12-BFB6-54261AD15E03}"/>
              </a:ext>
            </a:extLst>
          </p:cNvPr>
          <p:cNvSpPr/>
          <p:nvPr/>
        </p:nvSpPr>
        <p:spPr>
          <a:xfrm>
            <a:off x="253997" y="2321004"/>
            <a:ext cx="11427360"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do you think works best to handle deviations?</a:t>
            </a:r>
          </a:p>
        </p:txBody>
      </p:sp>
    </p:spTree>
    <p:extLst>
      <p:ext uri="{BB962C8B-B14F-4D97-AF65-F5344CB8AC3E}">
        <p14:creationId xmlns:p14="http://schemas.microsoft.com/office/powerpoint/2010/main" val="37695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amond(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A6B7-F912-42EF-BD4C-8D38A6E9BD5B}"/>
              </a:ext>
            </a:extLst>
          </p:cNvPr>
          <p:cNvSpPr>
            <a:spLocks noGrp="1"/>
          </p:cNvSpPr>
          <p:nvPr>
            <p:ph type="title"/>
          </p:nvPr>
        </p:nvSpPr>
        <p:spPr/>
        <p:txBody>
          <a:bodyPr/>
          <a:lstStyle/>
          <a:p>
            <a:r>
              <a:rPr lang="en-US" dirty="0"/>
              <a:t>Conclusion &amp; suggestion</a:t>
            </a:r>
          </a:p>
        </p:txBody>
      </p:sp>
      <p:sp>
        <p:nvSpPr>
          <p:cNvPr id="3" name="Content Placeholder 2">
            <a:extLst>
              <a:ext uri="{FF2B5EF4-FFF2-40B4-BE49-F238E27FC236}">
                <a16:creationId xmlns:a16="http://schemas.microsoft.com/office/drawing/2014/main" id="{1C73ED4E-5990-440D-AF68-47A562DDA3A1}"/>
              </a:ext>
            </a:extLst>
          </p:cNvPr>
          <p:cNvSpPr>
            <a:spLocks noGrp="1"/>
          </p:cNvSpPr>
          <p:nvPr>
            <p:ph idx="1"/>
          </p:nvPr>
        </p:nvSpPr>
        <p:spPr/>
        <p:txBody>
          <a:bodyPr/>
          <a:lstStyle/>
          <a:p>
            <a:r>
              <a:rPr lang="en-US" dirty="0"/>
              <a:t>I will recommend the preventive and condition-based method of handling deviations. The team must not allow issues to pile up and must be resolved straight away. This will help the team to grow and gain much experience. </a:t>
            </a:r>
          </a:p>
          <a:p>
            <a:r>
              <a:rPr lang="en-US" dirty="0"/>
              <a:t>Also, the team need to set conditions and criteria that will trigger for resolving issues. </a:t>
            </a:r>
          </a:p>
        </p:txBody>
      </p:sp>
    </p:spTree>
    <p:extLst>
      <p:ext uri="{BB962C8B-B14F-4D97-AF65-F5344CB8AC3E}">
        <p14:creationId xmlns:p14="http://schemas.microsoft.com/office/powerpoint/2010/main" val="275569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071B-D8C2-4283-81FF-BF2D1ADD70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755EFF0-FDDF-49CD-B173-25A82386955A}"/>
              </a:ext>
            </a:extLst>
          </p:cNvPr>
          <p:cNvSpPr>
            <a:spLocks noGrp="1"/>
          </p:cNvSpPr>
          <p:nvPr>
            <p:ph idx="1"/>
          </p:nvPr>
        </p:nvSpPr>
        <p:spPr/>
        <p:txBody>
          <a:bodyPr/>
          <a:lstStyle/>
          <a:p>
            <a:r>
              <a:rPr lang="en-US" dirty="0"/>
              <a:t>Palacio, M. (2020),  </a:t>
            </a:r>
            <a:r>
              <a:rPr lang="en-US" i="1" dirty="0"/>
              <a:t>Scrum Master</a:t>
            </a:r>
            <a:r>
              <a:rPr lang="en-US" dirty="0"/>
              <a:t>, February 2020, 11-20.  [Accessed April 17</a:t>
            </a:r>
            <a:r>
              <a:rPr lang="en-US" baseline="30000" dirty="0"/>
              <a:t>th</a:t>
            </a:r>
            <a:r>
              <a:rPr lang="en-US" dirty="0"/>
              <a:t>, 2022].</a:t>
            </a:r>
          </a:p>
          <a:p>
            <a:r>
              <a:rPr lang="en-US" dirty="0"/>
              <a:t> Nikita Duggal. (2021) </a:t>
            </a:r>
            <a:r>
              <a:rPr lang="en-US" i="1" dirty="0"/>
              <a:t>What Is Scrum Team: Structure, Roles and Responsibilities</a:t>
            </a:r>
            <a:r>
              <a:rPr lang="en-US" dirty="0"/>
              <a:t>. Available from:  </a:t>
            </a:r>
            <a:r>
              <a:rPr lang="en-US" dirty="0">
                <a:hlinkClick r:id="rId2"/>
              </a:rPr>
              <a:t>https://www.simplilearn.com/what-is-scrum-team-article.com</a:t>
            </a:r>
            <a:r>
              <a:rPr lang="en-US" dirty="0"/>
              <a:t> [ Accessed April 16th, 2022].</a:t>
            </a:r>
          </a:p>
          <a:p>
            <a:r>
              <a:rPr lang="en-US" dirty="0" err="1"/>
              <a:t>Prometeus</a:t>
            </a:r>
            <a:r>
              <a:rPr lang="en-US" dirty="0"/>
              <a:t> Group. (2020) </a:t>
            </a:r>
            <a:r>
              <a:rPr lang="en-US" i="1" dirty="0"/>
              <a:t>Reactive vs Predictive vs Preventive Maintenance. Available </a:t>
            </a:r>
            <a:r>
              <a:rPr lang="en-US" dirty="0"/>
              <a:t>from: https://www. prometheusgroup.com/posts/reactive-vs-preventive-vs-predictive-maintenance [Accessed April 17</a:t>
            </a:r>
            <a:r>
              <a:rPr lang="en-US" baseline="30000" dirty="0"/>
              <a:t>th</a:t>
            </a:r>
            <a:r>
              <a:rPr lang="en-US" dirty="0"/>
              <a:t>, 2022].</a:t>
            </a:r>
          </a:p>
        </p:txBody>
      </p:sp>
    </p:spTree>
    <p:extLst>
      <p:ext uri="{BB962C8B-B14F-4D97-AF65-F5344CB8AC3E}">
        <p14:creationId xmlns:p14="http://schemas.microsoft.com/office/powerpoint/2010/main" val="217403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9CD3E-3AA0-46C6-BEE0-018B45FA353C}"/>
              </a:ext>
            </a:extLst>
          </p:cNvPr>
          <p:cNvPicPr>
            <a:picLocks noChangeAspect="1"/>
          </p:cNvPicPr>
          <p:nvPr/>
        </p:nvPicPr>
        <p:blipFill>
          <a:blip r:embed="rId2"/>
          <a:stretch>
            <a:fillRect/>
          </a:stretch>
        </p:blipFill>
        <p:spPr>
          <a:xfrm>
            <a:off x="770021" y="1874921"/>
            <a:ext cx="10363200" cy="4265934"/>
          </a:xfrm>
          <a:prstGeom prst="rect">
            <a:avLst/>
          </a:prstGeom>
        </p:spPr>
      </p:pic>
    </p:spTree>
    <p:extLst>
      <p:ext uri="{BB962C8B-B14F-4D97-AF65-F5344CB8AC3E}">
        <p14:creationId xmlns:p14="http://schemas.microsoft.com/office/powerpoint/2010/main" val="372768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CD6C-116D-4A88-AA5B-80E1A72BF2AE}"/>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041EBDB9-7DC3-4290-8A63-8AA6819F4658}"/>
              </a:ext>
            </a:extLst>
          </p:cNvPr>
          <p:cNvSpPr>
            <a:spLocks noGrp="1"/>
          </p:cNvSpPr>
          <p:nvPr>
            <p:ph idx="1"/>
          </p:nvPr>
        </p:nvSpPr>
        <p:spPr/>
        <p:txBody>
          <a:bodyPr/>
          <a:lstStyle/>
          <a:p>
            <a:pPr marL="457200" indent="-457200">
              <a:buFont typeface="+mj-lt"/>
              <a:buAutoNum type="arabicPeriod"/>
            </a:pPr>
            <a:r>
              <a:rPr lang="en-US" dirty="0"/>
              <a:t>Literature Review</a:t>
            </a:r>
          </a:p>
          <a:p>
            <a:pPr marL="457200" indent="-457200">
              <a:buFont typeface="+mj-lt"/>
              <a:buAutoNum type="arabicPeriod"/>
            </a:pPr>
            <a:r>
              <a:rPr lang="en-US" dirty="0"/>
              <a:t>Properties of Sprint</a:t>
            </a:r>
          </a:p>
          <a:p>
            <a:pPr marL="457200" indent="-457200">
              <a:buFont typeface="+mj-lt"/>
              <a:buAutoNum type="arabicPeriod"/>
            </a:pPr>
            <a:r>
              <a:rPr lang="en-US" dirty="0"/>
              <a:t>Situations that lead to Deviations and why they occur</a:t>
            </a:r>
          </a:p>
          <a:p>
            <a:pPr marL="457200" indent="-457200">
              <a:buFont typeface="+mj-lt"/>
              <a:buAutoNum type="arabicPeriod"/>
            </a:pPr>
            <a:r>
              <a:rPr lang="en-US" dirty="0"/>
              <a:t>How to handle deviations</a:t>
            </a:r>
          </a:p>
          <a:p>
            <a:pPr marL="457200" indent="-457200">
              <a:buFont typeface="+mj-lt"/>
              <a:buAutoNum type="arabicPeriod"/>
            </a:pPr>
            <a:r>
              <a:rPr lang="en-US" dirty="0"/>
              <a:t>Conclusion and Suggestion</a:t>
            </a:r>
          </a:p>
          <a:p>
            <a:pPr marL="457200" indent="-457200">
              <a:buFont typeface="+mj-lt"/>
              <a:buAutoNum type="arabicPeriod"/>
            </a:pPr>
            <a:r>
              <a:rPr lang="en-US" dirty="0"/>
              <a:t>References</a:t>
            </a:r>
          </a:p>
        </p:txBody>
      </p:sp>
    </p:spTree>
    <p:extLst>
      <p:ext uri="{BB962C8B-B14F-4D97-AF65-F5344CB8AC3E}">
        <p14:creationId xmlns:p14="http://schemas.microsoft.com/office/powerpoint/2010/main" val="142081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DA77-510E-473A-9598-0E1862B0739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89E9B7DA-F56D-471D-BBBC-D74BCE3C8BFF}"/>
              </a:ext>
            </a:extLst>
          </p:cNvPr>
          <p:cNvSpPr>
            <a:spLocks noGrp="1"/>
          </p:cNvSpPr>
          <p:nvPr>
            <p:ph idx="1"/>
          </p:nvPr>
        </p:nvSpPr>
        <p:spPr/>
        <p:txBody>
          <a:bodyPr>
            <a:normAutofit fontScale="85000" lnSpcReduction="20000"/>
          </a:bodyPr>
          <a:lstStyle/>
          <a:p>
            <a:r>
              <a:rPr lang="en-US" dirty="0"/>
              <a:t>Agile Development came about to be an improvement on the traditional development.</a:t>
            </a:r>
          </a:p>
          <a:p>
            <a:r>
              <a:rPr lang="en-US" dirty="0"/>
              <a:t>The establishment of Agile software processes came about in 2001.</a:t>
            </a:r>
          </a:p>
          <a:p>
            <a:r>
              <a:rPr lang="en-US" dirty="0"/>
              <a:t>The Agile process is responsive, incremental and an iterative approach that includes customer in every stage of the process.</a:t>
            </a:r>
          </a:p>
          <a:p>
            <a:r>
              <a:rPr lang="en-US" dirty="0"/>
              <a:t>The purpose of the Agile approach is to produce working software with the customer involved at each stage.</a:t>
            </a:r>
          </a:p>
          <a:p>
            <a:r>
              <a:rPr lang="en-US" dirty="0"/>
              <a:t>Common Agile approaches are: </a:t>
            </a:r>
          </a:p>
          <a:p>
            <a:pPr marL="800100" lvl="1" indent="-342900">
              <a:buFont typeface="+mj-lt"/>
              <a:buAutoNum type="arabicPeriod"/>
            </a:pPr>
            <a:r>
              <a:rPr lang="en-US" dirty="0"/>
              <a:t>Scrum</a:t>
            </a:r>
          </a:p>
          <a:p>
            <a:pPr marL="800100" lvl="1" indent="-342900">
              <a:buFont typeface="+mj-lt"/>
              <a:buAutoNum type="arabicPeriod"/>
            </a:pPr>
            <a:r>
              <a:rPr lang="en-US" dirty="0"/>
              <a:t>Extreme Programming</a:t>
            </a:r>
          </a:p>
          <a:p>
            <a:pPr marL="800100" lvl="1" indent="-342900">
              <a:buFont typeface="+mj-lt"/>
              <a:buAutoNum type="arabicPeriod"/>
            </a:pPr>
            <a:r>
              <a:rPr lang="en-US" dirty="0"/>
              <a:t>Crystal Methodologies and many more</a:t>
            </a:r>
          </a:p>
        </p:txBody>
      </p:sp>
    </p:spTree>
    <p:extLst>
      <p:ext uri="{BB962C8B-B14F-4D97-AF65-F5344CB8AC3E}">
        <p14:creationId xmlns:p14="http://schemas.microsoft.com/office/powerpoint/2010/main" val="87858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amond(in)">
                                      <p:cBhvr>
                                        <p:cTn id="30" dur="2000"/>
                                        <p:tgtEl>
                                          <p:spTgt spid="3">
                                            <p:txEl>
                                              <p:pRg st="5" end="5"/>
                                            </p:txEl>
                                          </p:spTgt>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amond(in)">
                                      <p:cBhvr>
                                        <p:cTn id="33" dur="2000"/>
                                        <p:tgtEl>
                                          <p:spTgt spid="3">
                                            <p:txEl>
                                              <p:pRg st="6" end="6"/>
                                            </p:txEl>
                                          </p:spTgt>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amond(in)">
                                      <p:cBhvr>
                                        <p:cTn id="3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4DF0-9C4E-4BC5-8B29-EEFB25D3AEF5}"/>
              </a:ext>
            </a:extLst>
          </p:cNvPr>
          <p:cNvSpPr>
            <a:spLocks noGrp="1"/>
          </p:cNvSpPr>
          <p:nvPr>
            <p:ph type="title"/>
          </p:nvPr>
        </p:nvSpPr>
        <p:spPr/>
        <p:txBody>
          <a:bodyPr/>
          <a:lstStyle/>
          <a:p>
            <a:r>
              <a:rPr lang="en-US" dirty="0"/>
              <a:t>Literature review cont’d</a:t>
            </a:r>
          </a:p>
        </p:txBody>
      </p:sp>
      <p:sp>
        <p:nvSpPr>
          <p:cNvPr id="3" name="Content Placeholder 2">
            <a:extLst>
              <a:ext uri="{FF2B5EF4-FFF2-40B4-BE49-F238E27FC236}">
                <a16:creationId xmlns:a16="http://schemas.microsoft.com/office/drawing/2014/main" id="{B906D13C-66C1-4392-BC7E-19EF5486443C}"/>
              </a:ext>
            </a:extLst>
          </p:cNvPr>
          <p:cNvSpPr>
            <a:spLocks noGrp="1"/>
          </p:cNvSpPr>
          <p:nvPr>
            <p:ph idx="1"/>
          </p:nvPr>
        </p:nvSpPr>
        <p:spPr/>
        <p:txBody>
          <a:bodyPr/>
          <a:lstStyle/>
          <a:p>
            <a:r>
              <a:rPr lang="en-US" dirty="0"/>
              <a:t>Scrum is an Agile approach where a team works together to advance development in short time spans.</a:t>
            </a:r>
          </a:p>
          <a:p>
            <a:r>
              <a:rPr lang="en-US" dirty="0"/>
              <a:t>The development process in scrums is empirically controlled and supported by three pillars: Transparency, Inspection and Adaptation.</a:t>
            </a:r>
          </a:p>
          <a:p>
            <a:r>
              <a:rPr lang="en-US" dirty="0"/>
              <a:t>Generally, scrums have values, events, artifacts and a team </a:t>
            </a:r>
          </a:p>
          <a:p>
            <a:r>
              <a:rPr lang="en-US" dirty="0"/>
              <a:t>Scrum values – commitment, courage, focus, openness and respect</a:t>
            </a:r>
          </a:p>
          <a:p>
            <a:r>
              <a:rPr lang="en-US" dirty="0"/>
              <a:t>Scrum team – consists of Product Owner, Scrum Master and Development Team</a:t>
            </a:r>
          </a:p>
        </p:txBody>
      </p:sp>
    </p:spTree>
    <p:extLst>
      <p:ext uri="{BB962C8B-B14F-4D97-AF65-F5344CB8AC3E}">
        <p14:creationId xmlns:p14="http://schemas.microsoft.com/office/powerpoint/2010/main" val="58867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B0E0-7453-45E2-8FE0-9E8B15507D4E}"/>
              </a:ext>
            </a:extLst>
          </p:cNvPr>
          <p:cNvSpPr>
            <a:spLocks noGrp="1"/>
          </p:cNvSpPr>
          <p:nvPr>
            <p:ph type="title"/>
          </p:nvPr>
        </p:nvSpPr>
        <p:spPr/>
        <p:txBody>
          <a:bodyPr/>
          <a:lstStyle/>
          <a:p>
            <a:r>
              <a:rPr lang="en-US" dirty="0"/>
              <a:t>Literature review cont’d</a:t>
            </a:r>
          </a:p>
        </p:txBody>
      </p:sp>
      <p:sp>
        <p:nvSpPr>
          <p:cNvPr id="3" name="Content Placeholder 2">
            <a:extLst>
              <a:ext uri="{FF2B5EF4-FFF2-40B4-BE49-F238E27FC236}">
                <a16:creationId xmlns:a16="http://schemas.microsoft.com/office/drawing/2014/main" id="{0861585B-910C-48D9-B1EB-FEFA0A1C196F}"/>
              </a:ext>
            </a:extLst>
          </p:cNvPr>
          <p:cNvSpPr>
            <a:spLocks noGrp="1"/>
          </p:cNvSpPr>
          <p:nvPr>
            <p:ph idx="1"/>
          </p:nvPr>
        </p:nvSpPr>
        <p:spPr/>
        <p:txBody>
          <a:bodyPr/>
          <a:lstStyle/>
          <a:p>
            <a:r>
              <a:rPr lang="en-US" dirty="0"/>
              <a:t>Scrum artifacts – product backlog, sprint backlog and increment.</a:t>
            </a:r>
          </a:p>
          <a:p>
            <a:r>
              <a:rPr lang="en-US" dirty="0"/>
              <a:t>Scrum events – sprint, sprint planning, daily scrum sprint review and sprint retrospective.</a:t>
            </a:r>
          </a:p>
          <a:p>
            <a:r>
              <a:rPr lang="en-US" dirty="0"/>
              <a:t>Sprint is a time boxed event. Generally, sprints have an initiation time and completion time. </a:t>
            </a:r>
          </a:p>
          <a:p>
            <a:r>
              <a:rPr lang="en-US" dirty="0"/>
              <a:t>Sprint is performed usually within one month</a:t>
            </a:r>
          </a:p>
        </p:txBody>
      </p:sp>
    </p:spTree>
    <p:extLst>
      <p:ext uri="{BB962C8B-B14F-4D97-AF65-F5344CB8AC3E}">
        <p14:creationId xmlns:p14="http://schemas.microsoft.com/office/powerpoint/2010/main" val="334363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B02C-A06A-41DA-9510-8685B9103300}"/>
              </a:ext>
            </a:extLst>
          </p:cNvPr>
          <p:cNvSpPr>
            <a:spLocks noGrp="1"/>
          </p:cNvSpPr>
          <p:nvPr>
            <p:ph type="title"/>
          </p:nvPr>
        </p:nvSpPr>
        <p:spPr/>
        <p:txBody>
          <a:bodyPr/>
          <a:lstStyle/>
          <a:p>
            <a:r>
              <a:rPr lang="en-US" dirty="0"/>
              <a:t>Properties of a sprint</a:t>
            </a:r>
          </a:p>
        </p:txBody>
      </p:sp>
      <p:sp>
        <p:nvSpPr>
          <p:cNvPr id="3" name="Content Placeholder 2">
            <a:extLst>
              <a:ext uri="{FF2B5EF4-FFF2-40B4-BE49-F238E27FC236}">
                <a16:creationId xmlns:a16="http://schemas.microsoft.com/office/drawing/2014/main" id="{71A1A1BE-435C-4EBF-BDF6-C6AB90A5C849}"/>
              </a:ext>
            </a:extLst>
          </p:cNvPr>
          <p:cNvSpPr>
            <a:spLocks noGrp="1"/>
          </p:cNvSpPr>
          <p:nvPr>
            <p:ph idx="1"/>
          </p:nvPr>
        </p:nvSpPr>
        <p:spPr/>
        <p:txBody>
          <a:bodyPr/>
          <a:lstStyle/>
          <a:p>
            <a:pPr marL="457200" indent="-457200">
              <a:buFont typeface="+mj-lt"/>
              <a:buAutoNum type="arabicPeriod"/>
            </a:pPr>
            <a:r>
              <a:rPr lang="en-US" dirty="0"/>
              <a:t>Sprint Planning </a:t>
            </a:r>
          </a:p>
          <a:p>
            <a:pPr marL="457200" indent="-457200">
              <a:buFont typeface="+mj-lt"/>
              <a:buAutoNum type="arabicPeriod"/>
            </a:pPr>
            <a:r>
              <a:rPr lang="en-US" dirty="0"/>
              <a:t>Sprint Review</a:t>
            </a:r>
          </a:p>
          <a:p>
            <a:pPr marL="457200" indent="-457200">
              <a:buFont typeface="+mj-lt"/>
              <a:buAutoNum type="arabicPeriod"/>
            </a:pPr>
            <a:r>
              <a:rPr lang="en-US" dirty="0"/>
              <a:t>Sprint Retrospective</a:t>
            </a:r>
          </a:p>
        </p:txBody>
      </p:sp>
    </p:spTree>
    <p:extLst>
      <p:ext uri="{BB962C8B-B14F-4D97-AF65-F5344CB8AC3E}">
        <p14:creationId xmlns:p14="http://schemas.microsoft.com/office/powerpoint/2010/main" val="344415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546-DF2E-4378-B216-8D9C63119351}"/>
              </a:ext>
            </a:extLst>
          </p:cNvPr>
          <p:cNvSpPr>
            <a:spLocks noGrp="1"/>
          </p:cNvSpPr>
          <p:nvPr>
            <p:ph type="title"/>
          </p:nvPr>
        </p:nvSpPr>
        <p:spPr/>
        <p:txBody>
          <a:bodyPr/>
          <a:lstStyle/>
          <a:p>
            <a:r>
              <a:rPr lang="en-US" dirty="0"/>
              <a:t>Sprint Planning</a:t>
            </a:r>
          </a:p>
        </p:txBody>
      </p:sp>
      <p:sp>
        <p:nvSpPr>
          <p:cNvPr id="3" name="Content Placeholder 2">
            <a:extLst>
              <a:ext uri="{FF2B5EF4-FFF2-40B4-BE49-F238E27FC236}">
                <a16:creationId xmlns:a16="http://schemas.microsoft.com/office/drawing/2014/main" id="{56E4ACC2-80AD-466A-9CC1-E0317714491A}"/>
              </a:ext>
            </a:extLst>
          </p:cNvPr>
          <p:cNvSpPr>
            <a:spLocks noGrp="1"/>
          </p:cNvSpPr>
          <p:nvPr>
            <p:ph idx="1"/>
          </p:nvPr>
        </p:nvSpPr>
        <p:spPr/>
        <p:txBody>
          <a:bodyPr/>
          <a:lstStyle/>
          <a:p>
            <a:r>
              <a:rPr lang="en-US" dirty="0"/>
              <a:t>The major property of a Sprint is its planning phase. The initiation of a sprint takes place at this stage by laying out the work to be performed. </a:t>
            </a:r>
          </a:p>
          <a:p>
            <a:r>
              <a:rPr lang="en-US" dirty="0"/>
              <a:t>The planning involves a meeting which usually must be done within a day.  During the meeting, The scrum team and product owner consider the clients business priority and needs. </a:t>
            </a:r>
          </a:p>
          <a:p>
            <a:r>
              <a:rPr lang="en-US" dirty="0"/>
              <a:t>The planning phase answers 3 questions. “Why?”, “What?” and “How?”</a:t>
            </a:r>
          </a:p>
          <a:p>
            <a:r>
              <a:rPr lang="en-US" dirty="0"/>
              <a:t>The planning phase also involves setting a goal for the team and creating a sprint backlog which corresponds to the product backlog. </a:t>
            </a:r>
          </a:p>
        </p:txBody>
      </p:sp>
    </p:spTree>
    <p:extLst>
      <p:ext uri="{BB962C8B-B14F-4D97-AF65-F5344CB8AC3E}">
        <p14:creationId xmlns:p14="http://schemas.microsoft.com/office/powerpoint/2010/main" val="25695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CAA62-AA4E-441F-BAD7-32B66B7F62AD}"/>
              </a:ext>
            </a:extLst>
          </p:cNvPr>
          <p:cNvSpPr>
            <a:spLocks noGrp="1"/>
          </p:cNvSpPr>
          <p:nvPr>
            <p:ph type="title"/>
          </p:nvPr>
        </p:nvSpPr>
        <p:spPr/>
        <p:txBody>
          <a:bodyPr/>
          <a:lstStyle/>
          <a:p>
            <a:r>
              <a:rPr lang="en-US" dirty="0"/>
              <a:t>Sprint review</a:t>
            </a:r>
          </a:p>
        </p:txBody>
      </p:sp>
      <p:sp>
        <p:nvSpPr>
          <p:cNvPr id="3" name="Content Placeholder 2">
            <a:extLst>
              <a:ext uri="{FF2B5EF4-FFF2-40B4-BE49-F238E27FC236}">
                <a16:creationId xmlns:a16="http://schemas.microsoft.com/office/drawing/2014/main" id="{46A90833-97F3-4C01-A739-56D6B2892F97}"/>
              </a:ext>
            </a:extLst>
          </p:cNvPr>
          <p:cNvSpPr>
            <a:spLocks noGrp="1"/>
          </p:cNvSpPr>
          <p:nvPr>
            <p:ph idx="1"/>
          </p:nvPr>
        </p:nvSpPr>
        <p:spPr/>
        <p:txBody>
          <a:bodyPr/>
          <a:lstStyle/>
          <a:p>
            <a:r>
              <a:rPr lang="en-US" dirty="0"/>
              <a:t>The purpose is to inspect the outcome of the sprint and determine future adaptations.</a:t>
            </a:r>
          </a:p>
          <a:p>
            <a:r>
              <a:rPr lang="en-US" dirty="0"/>
              <a:t>The scrum team presents results of their work to key stakeholders and progress towards the sprint goal that was set during the planning phase. </a:t>
            </a:r>
          </a:p>
          <a:p>
            <a:r>
              <a:rPr lang="en-US" dirty="0"/>
              <a:t>Suggestions take place in case of any changes and ideas. </a:t>
            </a:r>
          </a:p>
          <a:p>
            <a:r>
              <a:rPr lang="en-US" dirty="0"/>
              <a:t>Usually takes maximum 4 hours during meeting.  </a:t>
            </a:r>
          </a:p>
        </p:txBody>
      </p:sp>
    </p:spTree>
    <p:extLst>
      <p:ext uri="{BB962C8B-B14F-4D97-AF65-F5344CB8AC3E}">
        <p14:creationId xmlns:p14="http://schemas.microsoft.com/office/powerpoint/2010/main" val="20535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3A04-4A89-486E-8499-83283D92B14A}"/>
              </a:ext>
            </a:extLst>
          </p:cNvPr>
          <p:cNvSpPr>
            <a:spLocks noGrp="1"/>
          </p:cNvSpPr>
          <p:nvPr>
            <p:ph type="title"/>
          </p:nvPr>
        </p:nvSpPr>
        <p:spPr/>
        <p:txBody>
          <a:bodyPr/>
          <a:lstStyle/>
          <a:p>
            <a:r>
              <a:rPr lang="en-US" dirty="0"/>
              <a:t>Sprint retrospective</a:t>
            </a:r>
          </a:p>
        </p:txBody>
      </p:sp>
      <p:sp>
        <p:nvSpPr>
          <p:cNvPr id="3" name="Content Placeholder 2">
            <a:extLst>
              <a:ext uri="{FF2B5EF4-FFF2-40B4-BE49-F238E27FC236}">
                <a16:creationId xmlns:a16="http://schemas.microsoft.com/office/drawing/2014/main" id="{E2918F96-75E1-4A3E-B3AE-6FD6D2675488}"/>
              </a:ext>
            </a:extLst>
          </p:cNvPr>
          <p:cNvSpPr>
            <a:spLocks noGrp="1"/>
          </p:cNvSpPr>
          <p:nvPr>
            <p:ph idx="1"/>
          </p:nvPr>
        </p:nvSpPr>
        <p:spPr/>
        <p:txBody>
          <a:bodyPr/>
          <a:lstStyle/>
          <a:p>
            <a:r>
              <a:rPr lang="en-US" dirty="0"/>
              <a:t>This is done to plan ways to increase quality and effectiveness. </a:t>
            </a:r>
          </a:p>
          <a:p>
            <a:r>
              <a:rPr lang="en-US" dirty="0"/>
              <a:t>This stage analyses “how” the software is built rather than “what” is being developed as compared to sprint review. </a:t>
            </a:r>
          </a:p>
          <a:p>
            <a:r>
              <a:rPr lang="en-US" dirty="0"/>
              <a:t>This stage recognizes what went well for the scrum team, challenges it encountered and how the challenges were resolved.</a:t>
            </a:r>
          </a:p>
          <a:p>
            <a:r>
              <a:rPr lang="en-US" dirty="0"/>
              <a:t>Most important improvements are addressed as soon as possible</a:t>
            </a:r>
          </a:p>
          <a:p>
            <a:r>
              <a:rPr lang="en-US" dirty="0"/>
              <a:t>Takes usually a maximum of 3 hours. </a:t>
            </a:r>
          </a:p>
        </p:txBody>
      </p:sp>
    </p:spTree>
    <p:extLst>
      <p:ext uri="{BB962C8B-B14F-4D97-AF65-F5344CB8AC3E}">
        <p14:creationId xmlns:p14="http://schemas.microsoft.com/office/powerpoint/2010/main" val="99886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B10C96C55707479F6330FB40E5F7F8" ma:contentTypeVersion="0" ma:contentTypeDescription="Create a new document." ma:contentTypeScope="" ma:versionID="d568610b363d504f763e4342d3f7af61">
  <xsd:schema xmlns:xsd="http://www.w3.org/2001/XMLSchema" xmlns:xs="http://www.w3.org/2001/XMLSchema" xmlns:p="http://schemas.microsoft.com/office/2006/metadata/properties" targetNamespace="http://schemas.microsoft.com/office/2006/metadata/properties" ma:root="true" ma:fieldsID="4b4643aec8fafbaff58f9c2b24c05b7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FEBFBD-B3C0-46B1-81A2-99A95402F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1E6E523-349A-4D6C-887F-F8A2EC41D6CD}">
  <ds:schemaRefs>
    <ds:schemaRef ds:uri="http://schemas.microsoft.com/sharepoint/v3/contenttype/forms"/>
  </ds:schemaRefs>
</ds:datastoreItem>
</file>

<file path=customXml/itemProps3.xml><?xml version="1.0" encoding="utf-8"?>
<ds:datastoreItem xmlns:ds="http://schemas.openxmlformats.org/officeDocument/2006/customXml" ds:itemID="{3F6E8BEE-940A-4771-B48B-FDB7521F87D1}">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1849</TotalTime>
  <Words>1072</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Dealing with deviations in scrum</vt:lpstr>
      <vt:lpstr>Presentation outline</vt:lpstr>
      <vt:lpstr>Literature review</vt:lpstr>
      <vt:lpstr>Literature review cont’d</vt:lpstr>
      <vt:lpstr>Literature review cont’d</vt:lpstr>
      <vt:lpstr>Properties of a sprint</vt:lpstr>
      <vt:lpstr>Sprint Planning</vt:lpstr>
      <vt:lpstr>Sprint review</vt:lpstr>
      <vt:lpstr>Sprint retrospective</vt:lpstr>
      <vt:lpstr>Properties of a sprint cont’d</vt:lpstr>
      <vt:lpstr>Situations that lead to deviation of a sprint</vt:lpstr>
      <vt:lpstr>Handling of scrum deviation</vt:lpstr>
      <vt:lpstr>reactive method</vt:lpstr>
      <vt:lpstr>preventive method</vt:lpstr>
      <vt:lpstr>Predetermined and condition-based method</vt:lpstr>
      <vt:lpstr>Handling of scrum deviation Cont’d</vt:lpstr>
      <vt:lpstr>Conclusion &amp; suggestion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deviations in scrum</dc:title>
  <dc:creator>Dankwa-Smith, Kelvin</dc:creator>
  <cp:lastModifiedBy>Dankwa-Smith, Kelvin</cp:lastModifiedBy>
  <cp:revision>2</cp:revision>
  <dcterms:created xsi:type="dcterms:W3CDTF">2022-04-17T08:55:57Z</dcterms:created>
  <dcterms:modified xsi:type="dcterms:W3CDTF">2022-04-18T15:45:25Z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0x010100CCB10C96C55707479F6330FB40E5F7F8</vt:lpwstr>
  </property>
</Properties>
</file>