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Montserrat" panose="00000500000000000000" pitchFamily="2" charset="0"/>
      <p:regular r:id="rId17"/>
    </p:embeddedFont>
    <p:embeddedFont>
      <p:font typeface="Montserrat Bold" panose="020B0604020202020204" charset="0"/>
      <p:regular r:id="rId18"/>
    </p:embeddedFont>
    <p:embeddedFont>
      <p:font typeface="Montserrat Heavy" panose="020B0604020202020204" charset="0"/>
      <p:regular r:id="rId19"/>
    </p:embeddedFont>
    <p:embeddedFont>
      <p:font typeface="Montserrat Ultra-Bold" panose="020B0604020202020204" charset="0"/>
      <p:regular r:id="rId20"/>
    </p:embeddedFont>
    <p:embeddedFont>
      <p:font typeface="Muli Bold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5" Type="http://schemas.openxmlformats.org/officeDocument/2006/relationships/image" Target="../media/image38.sv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13.svg"/><Relationship Id="rId3" Type="http://schemas.openxmlformats.org/officeDocument/2006/relationships/image" Target="../media/image17.svg"/><Relationship Id="rId7" Type="http://schemas.openxmlformats.org/officeDocument/2006/relationships/image" Target="../media/image21.svg"/><Relationship Id="rId12" Type="http://schemas.openxmlformats.org/officeDocument/2006/relationships/image" Target="../media/image12.png"/><Relationship Id="rId17" Type="http://schemas.openxmlformats.org/officeDocument/2006/relationships/image" Target="../media/image25.svg"/><Relationship Id="rId2" Type="http://schemas.openxmlformats.org/officeDocument/2006/relationships/image" Target="../media/image16.png"/><Relationship Id="rId16"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image" Target="../media/image11.svg"/><Relationship Id="rId5" Type="http://schemas.openxmlformats.org/officeDocument/2006/relationships/image" Target="../media/image19.sv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18.png"/><Relationship Id="rId9" Type="http://schemas.openxmlformats.org/officeDocument/2006/relationships/image" Target="../media/image23.svg"/><Relationship Id="rId1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25.sv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40790" y="0"/>
            <a:ext cx="212090" cy="5143500"/>
            <a:chOff x="0" y="0"/>
            <a:chExt cx="55859" cy="1354667"/>
          </a:xfrm>
        </p:grpSpPr>
        <p:sp>
          <p:nvSpPr>
            <p:cNvPr id="3" name="Freeform 3"/>
            <p:cNvSpPr/>
            <p:nvPr/>
          </p:nvSpPr>
          <p:spPr>
            <a:xfrm>
              <a:off x="0" y="0"/>
              <a:ext cx="55859" cy="1354667"/>
            </a:xfrm>
            <a:custGeom>
              <a:avLst/>
              <a:gdLst/>
              <a:ahLst/>
              <a:cxnLst/>
              <a:rect l="l" t="t" r="r" b="b"/>
              <a:pathLst>
                <a:path w="55859" h="1354667">
                  <a:moveTo>
                    <a:pt x="0" y="0"/>
                  </a:moveTo>
                  <a:lnTo>
                    <a:pt x="55859" y="0"/>
                  </a:lnTo>
                  <a:lnTo>
                    <a:pt x="55859" y="1354667"/>
                  </a:lnTo>
                  <a:lnTo>
                    <a:pt x="0" y="1354667"/>
                  </a:lnTo>
                  <a:close/>
                </a:path>
              </a:pathLst>
            </a:custGeom>
            <a:solidFill>
              <a:srgbClr val="F9B314"/>
            </a:solidFill>
          </p:spPr>
          <p:txBody>
            <a:bodyPr/>
            <a:lstStyle/>
            <a:p>
              <a:endParaRPr lang="en-US"/>
            </a:p>
          </p:txBody>
        </p:sp>
        <p:sp>
          <p:nvSpPr>
            <p:cNvPr id="4" name="TextBox 4"/>
            <p:cNvSpPr txBox="1"/>
            <p:nvPr/>
          </p:nvSpPr>
          <p:spPr>
            <a:xfrm>
              <a:off x="0" y="-38100"/>
              <a:ext cx="55859" cy="139276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2829775" y="2647950"/>
            <a:ext cx="12167671" cy="3368680"/>
          </a:xfrm>
          <a:prstGeom prst="rect">
            <a:avLst/>
          </a:prstGeom>
        </p:spPr>
        <p:txBody>
          <a:bodyPr lIns="0" tIns="0" rIns="0" bIns="0" rtlCol="0" anchor="t">
            <a:spAutoFit/>
          </a:bodyPr>
          <a:lstStyle/>
          <a:p>
            <a:pPr algn="l">
              <a:lnSpc>
                <a:spcPts val="8800"/>
              </a:lnSpc>
            </a:pPr>
            <a:r>
              <a:rPr lang="en-US" sz="8000">
                <a:solidFill>
                  <a:srgbClr val="1211CA"/>
                </a:solidFill>
                <a:latin typeface="Montserrat Ultra-Bold"/>
              </a:rPr>
              <a:t>TRIỂN KHAI HỆ THỐNG LƯU TRỮ CỤM </a:t>
            </a:r>
          </a:p>
          <a:p>
            <a:pPr algn="l">
              <a:lnSpc>
                <a:spcPts val="8800"/>
              </a:lnSpc>
            </a:pPr>
            <a:endParaRPr lang="en-US" sz="8000">
              <a:solidFill>
                <a:srgbClr val="1211CA"/>
              </a:solidFill>
              <a:latin typeface="Montserrat Ultra-Bold"/>
            </a:endParaRPr>
          </a:p>
        </p:txBody>
      </p:sp>
      <p:sp>
        <p:nvSpPr>
          <p:cNvPr id="6" name="TextBox 6"/>
          <p:cNvSpPr txBox="1"/>
          <p:nvPr/>
        </p:nvSpPr>
        <p:spPr>
          <a:xfrm>
            <a:off x="2829775" y="4927603"/>
            <a:ext cx="11298456" cy="2254255"/>
          </a:xfrm>
          <a:prstGeom prst="rect">
            <a:avLst/>
          </a:prstGeom>
        </p:spPr>
        <p:txBody>
          <a:bodyPr lIns="0" tIns="0" rIns="0" bIns="0" rtlCol="0" anchor="t">
            <a:spAutoFit/>
          </a:bodyPr>
          <a:lstStyle/>
          <a:p>
            <a:pPr algn="l">
              <a:lnSpc>
                <a:spcPts val="8800"/>
              </a:lnSpc>
            </a:pPr>
            <a:r>
              <a:rPr lang="en-US" sz="8000">
                <a:solidFill>
                  <a:srgbClr val="F9B314"/>
                </a:solidFill>
                <a:latin typeface="Montserrat Ultra-Bold"/>
              </a:rPr>
              <a:t>BẰNG CEPH QUINCY TRÊN LINUX</a:t>
            </a:r>
          </a:p>
        </p:txBody>
      </p:sp>
      <p:grpSp>
        <p:nvGrpSpPr>
          <p:cNvPr id="7" name="Group 7"/>
          <p:cNvGrpSpPr/>
          <p:nvPr/>
        </p:nvGrpSpPr>
        <p:grpSpPr>
          <a:xfrm>
            <a:off x="14500955" y="1866623"/>
            <a:ext cx="2758345" cy="245871"/>
            <a:chOff x="0" y="0"/>
            <a:chExt cx="726478" cy="64756"/>
          </a:xfrm>
        </p:grpSpPr>
        <p:sp>
          <p:nvSpPr>
            <p:cNvPr id="8" name="Freeform 8"/>
            <p:cNvSpPr/>
            <p:nvPr/>
          </p:nvSpPr>
          <p:spPr>
            <a:xfrm>
              <a:off x="0" y="0"/>
              <a:ext cx="726478" cy="64756"/>
            </a:xfrm>
            <a:custGeom>
              <a:avLst/>
              <a:gdLst/>
              <a:ahLst/>
              <a:cxnLst/>
              <a:rect l="l" t="t" r="r" b="b"/>
              <a:pathLst>
                <a:path w="726478" h="64756">
                  <a:moveTo>
                    <a:pt x="0" y="0"/>
                  </a:moveTo>
                  <a:lnTo>
                    <a:pt x="726478" y="0"/>
                  </a:lnTo>
                  <a:lnTo>
                    <a:pt x="726478" y="64756"/>
                  </a:lnTo>
                  <a:lnTo>
                    <a:pt x="0" y="64756"/>
                  </a:lnTo>
                  <a:close/>
                </a:path>
              </a:pathLst>
            </a:custGeom>
            <a:solidFill>
              <a:srgbClr val="F9B314"/>
            </a:solidFill>
          </p:spPr>
          <p:txBody>
            <a:bodyPr/>
            <a:lstStyle/>
            <a:p>
              <a:endParaRPr lang="en-US"/>
            </a:p>
          </p:txBody>
        </p:sp>
        <p:sp>
          <p:nvSpPr>
            <p:cNvPr id="9" name="TextBox 9"/>
            <p:cNvSpPr txBox="1"/>
            <p:nvPr/>
          </p:nvSpPr>
          <p:spPr>
            <a:xfrm>
              <a:off x="0" y="-38100"/>
              <a:ext cx="726478" cy="102856"/>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8913611" y="481688"/>
            <a:ext cx="8345689" cy="1064260"/>
          </a:xfrm>
          <a:prstGeom prst="rect">
            <a:avLst/>
          </a:prstGeom>
        </p:spPr>
        <p:txBody>
          <a:bodyPr lIns="0" tIns="0" rIns="0" bIns="0" rtlCol="0" anchor="t">
            <a:spAutoFit/>
          </a:bodyPr>
          <a:lstStyle/>
          <a:p>
            <a:pPr algn="r">
              <a:lnSpc>
                <a:spcPts val="4340"/>
              </a:lnSpc>
            </a:pPr>
            <a:r>
              <a:rPr lang="en-US" sz="3100">
                <a:solidFill>
                  <a:srgbClr val="101010"/>
                </a:solidFill>
                <a:latin typeface="Muli Bold Bold"/>
              </a:rPr>
              <a:t>Trường Đại học Công nghệ Thông tin</a:t>
            </a:r>
          </a:p>
          <a:p>
            <a:pPr algn="r">
              <a:lnSpc>
                <a:spcPts val="4340"/>
              </a:lnSpc>
            </a:pPr>
            <a:r>
              <a:rPr lang="en-US" sz="3100">
                <a:solidFill>
                  <a:srgbClr val="101010"/>
                </a:solidFill>
                <a:latin typeface="Muli Bold Bold"/>
              </a:rPr>
              <a:t>NT132.O23</a:t>
            </a:r>
          </a:p>
        </p:txBody>
      </p:sp>
      <p:sp>
        <p:nvSpPr>
          <p:cNvPr id="11" name="TextBox 11"/>
          <p:cNvSpPr txBox="1"/>
          <p:nvPr/>
        </p:nvSpPr>
        <p:spPr>
          <a:xfrm>
            <a:off x="14997446" y="8646325"/>
            <a:ext cx="2261854" cy="471805"/>
          </a:xfrm>
          <a:prstGeom prst="rect">
            <a:avLst/>
          </a:prstGeom>
        </p:spPr>
        <p:txBody>
          <a:bodyPr lIns="0" tIns="0" rIns="0" bIns="0" rtlCol="0" anchor="t">
            <a:spAutoFit/>
          </a:bodyPr>
          <a:lstStyle/>
          <a:p>
            <a:pPr algn="r">
              <a:lnSpc>
                <a:spcPts val="3920"/>
              </a:lnSpc>
            </a:pPr>
            <a:r>
              <a:rPr lang="en-US" sz="2800">
                <a:solidFill>
                  <a:srgbClr val="101010"/>
                </a:solidFill>
                <a:latin typeface="Montserrat"/>
              </a:rPr>
              <a:t>Nhóm 2</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629461" y="1302068"/>
            <a:ext cx="2947693" cy="4114800"/>
          </a:xfrm>
          <a:custGeom>
            <a:avLst/>
            <a:gdLst/>
            <a:ahLst/>
            <a:cxnLst/>
            <a:rect l="l" t="t" r="r" b="b"/>
            <a:pathLst>
              <a:path w="2947693" h="4114800">
                <a:moveTo>
                  <a:pt x="0" y="0"/>
                </a:moveTo>
                <a:lnTo>
                  <a:pt x="2947693" y="0"/>
                </a:lnTo>
                <a:lnTo>
                  <a:pt x="2947693"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668490" y="1531874"/>
            <a:ext cx="6636039" cy="529209"/>
          </a:xfrm>
          <a:prstGeom prst="rect">
            <a:avLst/>
          </a:prstGeom>
        </p:spPr>
        <p:txBody>
          <a:bodyPr lIns="0" tIns="0" rIns="0" bIns="0" rtlCol="0" anchor="t">
            <a:spAutoFit/>
          </a:bodyPr>
          <a:lstStyle/>
          <a:p>
            <a:pPr algn="l">
              <a:lnSpc>
                <a:spcPts val="3947"/>
              </a:lnSpc>
            </a:pPr>
            <a:r>
              <a:rPr lang="en-US" sz="4200">
                <a:solidFill>
                  <a:srgbClr val="1211CA"/>
                </a:solidFill>
                <a:latin typeface="Montserrat Heavy"/>
              </a:rPr>
              <a:t>Thực tiễn:</a:t>
            </a:r>
          </a:p>
        </p:txBody>
      </p:sp>
      <p:sp>
        <p:nvSpPr>
          <p:cNvPr id="4" name="TextBox 4"/>
          <p:cNvSpPr txBox="1"/>
          <p:nvPr/>
        </p:nvSpPr>
        <p:spPr>
          <a:xfrm>
            <a:off x="735353" y="2453123"/>
            <a:ext cx="13496820" cy="495301"/>
          </a:xfrm>
          <a:prstGeom prst="rect">
            <a:avLst/>
          </a:prstGeom>
        </p:spPr>
        <p:txBody>
          <a:bodyPr lIns="0" tIns="0" rIns="0" bIns="0" rtlCol="0" anchor="t">
            <a:spAutoFit/>
          </a:bodyPr>
          <a:lstStyle/>
          <a:p>
            <a:pPr algn="l">
              <a:lnSpc>
                <a:spcPts val="4199"/>
              </a:lnSpc>
            </a:pPr>
            <a:r>
              <a:rPr lang="en-US" sz="2999">
                <a:solidFill>
                  <a:srgbClr val="2D262A"/>
                </a:solidFill>
                <a:latin typeface="Montserrat Bold"/>
              </a:rPr>
              <a:t>Điều gì hạn chế việc áp dụng Ceph ?</a:t>
            </a:r>
          </a:p>
        </p:txBody>
      </p:sp>
      <p:sp>
        <p:nvSpPr>
          <p:cNvPr id="5" name="TextBox 5"/>
          <p:cNvSpPr txBox="1"/>
          <p:nvPr/>
        </p:nvSpPr>
        <p:spPr>
          <a:xfrm>
            <a:off x="735353" y="3082780"/>
            <a:ext cx="13496820" cy="2590801"/>
          </a:xfrm>
          <a:prstGeom prst="rect">
            <a:avLst/>
          </a:prstGeom>
        </p:spPr>
        <p:txBody>
          <a:bodyPr lIns="0" tIns="0" rIns="0" bIns="0" rtlCol="0" anchor="t">
            <a:spAutoFit/>
          </a:bodyPr>
          <a:lstStyle/>
          <a:p>
            <a:pPr marL="647695" lvl="1" indent="-323848" algn="just">
              <a:lnSpc>
                <a:spcPts val="4199"/>
              </a:lnSpc>
              <a:buFont typeface="Arial"/>
              <a:buChar char="•"/>
            </a:pPr>
            <a:r>
              <a:rPr lang="en-US" sz="2999">
                <a:solidFill>
                  <a:srgbClr val="2D262A"/>
                </a:solidFill>
                <a:latin typeface="Montserrat"/>
              </a:rPr>
              <a:t>Độ phức tạp</a:t>
            </a:r>
          </a:p>
          <a:p>
            <a:pPr marL="647695" lvl="1" indent="-323848" algn="just">
              <a:lnSpc>
                <a:spcPts val="4199"/>
              </a:lnSpc>
              <a:buFont typeface="Arial"/>
              <a:buChar char="•"/>
            </a:pPr>
            <a:r>
              <a:rPr lang="en-US" sz="2999">
                <a:solidFill>
                  <a:srgbClr val="2D262A"/>
                </a:solidFill>
                <a:latin typeface="Montserrat"/>
              </a:rPr>
              <a:t>Chi phí</a:t>
            </a:r>
          </a:p>
          <a:p>
            <a:pPr marL="647695" lvl="1" indent="-323848" algn="just">
              <a:lnSpc>
                <a:spcPts val="4199"/>
              </a:lnSpc>
              <a:buFont typeface="Arial"/>
              <a:buChar char="•"/>
            </a:pPr>
            <a:r>
              <a:rPr lang="en-US" sz="2999">
                <a:solidFill>
                  <a:srgbClr val="2D262A"/>
                </a:solidFill>
                <a:latin typeface="Montserrat"/>
              </a:rPr>
              <a:t>Yêu cầu tài nguyên</a:t>
            </a:r>
          </a:p>
          <a:p>
            <a:pPr marL="647695" lvl="1" indent="-323848" algn="just">
              <a:lnSpc>
                <a:spcPts val="4199"/>
              </a:lnSpc>
              <a:buFont typeface="Arial"/>
              <a:buChar char="•"/>
            </a:pPr>
            <a:r>
              <a:rPr lang="en-US" sz="2999">
                <a:solidFill>
                  <a:srgbClr val="2D262A"/>
                </a:solidFill>
                <a:latin typeface="Montserrat"/>
              </a:rPr>
              <a:t>Tính tương thích</a:t>
            </a:r>
          </a:p>
          <a:p>
            <a:pPr algn="just">
              <a:lnSpc>
                <a:spcPts val="4199"/>
              </a:lnSpc>
            </a:pPr>
            <a:endParaRPr lang="en-US" sz="2999">
              <a:solidFill>
                <a:srgbClr val="2D262A"/>
              </a:solidFill>
              <a:latin typeface="Montserrat"/>
            </a:endParaRPr>
          </a:p>
        </p:txBody>
      </p:sp>
      <p:grpSp>
        <p:nvGrpSpPr>
          <p:cNvPr id="6" name="Group 6"/>
          <p:cNvGrpSpPr/>
          <p:nvPr/>
        </p:nvGrpSpPr>
        <p:grpSpPr>
          <a:xfrm>
            <a:off x="14963799" y="1621155"/>
            <a:ext cx="2758345" cy="245871"/>
            <a:chOff x="0" y="0"/>
            <a:chExt cx="726478" cy="64756"/>
          </a:xfrm>
        </p:grpSpPr>
        <p:sp>
          <p:nvSpPr>
            <p:cNvPr id="7" name="Freeform 7"/>
            <p:cNvSpPr/>
            <p:nvPr/>
          </p:nvSpPr>
          <p:spPr>
            <a:xfrm>
              <a:off x="0" y="0"/>
              <a:ext cx="726478" cy="64756"/>
            </a:xfrm>
            <a:custGeom>
              <a:avLst/>
              <a:gdLst/>
              <a:ahLst/>
              <a:cxnLst/>
              <a:rect l="l" t="t" r="r" b="b"/>
              <a:pathLst>
                <a:path w="726478" h="64756">
                  <a:moveTo>
                    <a:pt x="0" y="0"/>
                  </a:moveTo>
                  <a:lnTo>
                    <a:pt x="726478" y="0"/>
                  </a:lnTo>
                  <a:lnTo>
                    <a:pt x="726478" y="64756"/>
                  </a:lnTo>
                  <a:lnTo>
                    <a:pt x="0" y="64756"/>
                  </a:lnTo>
                  <a:close/>
                </a:path>
              </a:pathLst>
            </a:custGeom>
            <a:solidFill>
              <a:srgbClr val="F9B314"/>
            </a:solidFill>
          </p:spPr>
          <p:txBody>
            <a:bodyPr/>
            <a:lstStyle/>
            <a:p>
              <a:endParaRPr lang="en-US"/>
            </a:p>
          </p:txBody>
        </p:sp>
        <p:sp>
          <p:nvSpPr>
            <p:cNvPr id="8" name="TextBox 8"/>
            <p:cNvSpPr txBox="1"/>
            <p:nvPr/>
          </p:nvSpPr>
          <p:spPr>
            <a:xfrm>
              <a:off x="0" y="-38100"/>
              <a:ext cx="726478" cy="102856"/>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p:cNvSpPr txBox="1"/>
          <p:nvPr/>
        </p:nvSpPr>
        <p:spPr>
          <a:xfrm>
            <a:off x="14232173" y="212668"/>
            <a:ext cx="3489971" cy="1251585"/>
          </a:xfrm>
          <a:prstGeom prst="rect">
            <a:avLst/>
          </a:prstGeom>
        </p:spPr>
        <p:txBody>
          <a:bodyPr lIns="0" tIns="0" rIns="0" bIns="0" rtlCol="0" anchor="t">
            <a:spAutoFit/>
          </a:bodyPr>
          <a:lstStyle/>
          <a:p>
            <a:pPr algn="r">
              <a:lnSpc>
                <a:spcPts val="5040"/>
              </a:lnSpc>
            </a:pPr>
            <a:r>
              <a:rPr lang="en-US" sz="3600">
                <a:solidFill>
                  <a:srgbClr val="101010"/>
                </a:solidFill>
                <a:latin typeface="Montserrat Bold"/>
              </a:rPr>
              <a:t>Cơ sở lý thuyết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963799" y="1621155"/>
            <a:ext cx="2758345" cy="245871"/>
            <a:chOff x="0" y="0"/>
            <a:chExt cx="726478" cy="64756"/>
          </a:xfrm>
        </p:grpSpPr>
        <p:sp>
          <p:nvSpPr>
            <p:cNvPr id="3" name="Freeform 3"/>
            <p:cNvSpPr/>
            <p:nvPr/>
          </p:nvSpPr>
          <p:spPr>
            <a:xfrm>
              <a:off x="0" y="0"/>
              <a:ext cx="726478" cy="64756"/>
            </a:xfrm>
            <a:custGeom>
              <a:avLst/>
              <a:gdLst/>
              <a:ahLst/>
              <a:cxnLst/>
              <a:rect l="l" t="t" r="r" b="b"/>
              <a:pathLst>
                <a:path w="726478" h="64756">
                  <a:moveTo>
                    <a:pt x="0" y="0"/>
                  </a:moveTo>
                  <a:lnTo>
                    <a:pt x="726478" y="0"/>
                  </a:lnTo>
                  <a:lnTo>
                    <a:pt x="726478" y="64756"/>
                  </a:lnTo>
                  <a:lnTo>
                    <a:pt x="0" y="64756"/>
                  </a:lnTo>
                  <a:close/>
                </a:path>
              </a:pathLst>
            </a:custGeom>
            <a:solidFill>
              <a:srgbClr val="F9B314"/>
            </a:solidFill>
          </p:spPr>
          <p:txBody>
            <a:bodyPr/>
            <a:lstStyle/>
            <a:p>
              <a:endParaRPr lang="en-US"/>
            </a:p>
          </p:txBody>
        </p:sp>
        <p:sp>
          <p:nvSpPr>
            <p:cNvPr id="4" name="TextBox 4"/>
            <p:cNvSpPr txBox="1"/>
            <p:nvPr/>
          </p:nvSpPr>
          <p:spPr>
            <a:xfrm>
              <a:off x="0" y="-38100"/>
              <a:ext cx="726478" cy="102856"/>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flipH="1">
            <a:off x="13234059" y="5143500"/>
            <a:ext cx="3459479" cy="3338584"/>
          </a:xfrm>
          <a:custGeom>
            <a:avLst/>
            <a:gdLst/>
            <a:ahLst/>
            <a:cxnLst/>
            <a:rect l="l" t="t" r="r" b="b"/>
            <a:pathLst>
              <a:path w="3459479" h="3338584">
                <a:moveTo>
                  <a:pt x="3459480" y="0"/>
                </a:moveTo>
                <a:lnTo>
                  <a:pt x="0" y="0"/>
                </a:lnTo>
                <a:lnTo>
                  <a:pt x="0" y="3338584"/>
                </a:lnTo>
                <a:lnTo>
                  <a:pt x="3459480" y="3338584"/>
                </a:lnTo>
                <a:lnTo>
                  <a:pt x="345948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14232173" y="212668"/>
            <a:ext cx="3489971" cy="1251585"/>
          </a:xfrm>
          <a:prstGeom prst="rect">
            <a:avLst/>
          </a:prstGeom>
        </p:spPr>
        <p:txBody>
          <a:bodyPr lIns="0" tIns="0" rIns="0" bIns="0" rtlCol="0" anchor="t">
            <a:spAutoFit/>
          </a:bodyPr>
          <a:lstStyle/>
          <a:p>
            <a:pPr algn="r">
              <a:lnSpc>
                <a:spcPts val="5040"/>
              </a:lnSpc>
            </a:pPr>
            <a:r>
              <a:rPr lang="en-US" sz="3600">
                <a:solidFill>
                  <a:srgbClr val="101010"/>
                </a:solidFill>
                <a:latin typeface="Montserrat Bold"/>
              </a:rPr>
              <a:t>Cơ sở lý thuyết</a:t>
            </a:r>
          </a:p>
        </p:txBody>
      </p:sp>
      <p:sp>
        <p:nvSpPr>
          <p:cNvPr id="7" name="TextBox 7"/>
          <p:cNvSpPr txBox="1"/>
          <p:nvPr/>
        </p:nvSpPr>
        <p:spPr>
          <a:xfrm>
            <a:off x="668490" y="1531874"/>
            <a:ext cx="6636039" cy="529209"/>
          </a:xfrm>
          <a:prstGeom prst="rect">
            <a:avLst/>
          </a:prstGeom>
        </p:spPr>
        <p:txBody>
          <a:bodyPr lIns="0" tIns="0" rIns="0" bIns="0" rtlCol="0" anchor="t">
            <a:spAutoFit/>
          </a:bodyPr>
          <a:lstStyle/>
          <a:p>
            <a:pPr algn="l">
              <a:lnSpc>
                <a:spcPts val="3947"/>
              </a:lnSpc>
            </a:pPr>
            <a:r>
              <a:rPr lang="en-US" sz="4200">
                <a:solidFill>
                  <a:srgbClr val="1211CA"/>
                </a:solidFill>
                <a:latin typeface="Montserrat Heavy"/>
              </a:rPr>
              <a:t>Triển vọng:</a:t>
            </a:r>
          </a:p>
        </p:txBody>
      </p:sp>
      <p:sp>
        <p:nvSpPr>
          <p:cNvPr id="8" name="TextBox 8"/>
          <p:cNvSpPr txBox="1"/>
          <p:nvPr/>
        </p:nvSpPr>
        <p:spPr>
          <a:xfrm>
            <a:off x="735353" y="2734520"/>
            <a:ext cx="13496820" cy="2590801"/>
          </a:xfrm>
          <a:prstGeom prst="rect">
            <a:avLst/>
          </a:prstGeom>
        </p:spPr>
        <p:txBody>
          <a:bodyPr lIns="0" tIns="0" rIns="0" bIns="0" rtlCol="0" anchor="t">
            <a:spAutoFit/>
          </a:bodyPr>
          <a:lstStyle/>
          <a:p>
            <a:pPr marL="647695" lvl="1" indent="-323848" algn="just">
              <a:lnSpc>
                <a:spcPts val="4199"/>
              </a:lnSpc>
              <a:buFont typeface="Arial"/>
              <a:buChar char="•"/>
            </a:pPr>
            <a:r>
              <a:rPr lang="en-US" sz="2999">
                <a:solidFill>
                  <a:srgbClr val="2D262A"/>
                </a:solidFill>
                <a:latin typeface="Montserrat"/>
              </a:rPr>
              <a:t>Tích hợp với công nghệ mới</a:t>
            </a:r>
          </a:p>
          <a:p>
            <a:pPr marL="647695" lvl="1" indent="-323848" algn="just">
              <a:lnSpc>
                <a:spcPts val="4199"/>
              </a:lnSpc>
              <a:buFont typeface="Arial"/>
              <a:buChar char="•"/>
            </a:pPr>
            <a:r>
              <a:rPr lang="en-US" sz="2999">
                <a:solidFill>
                  <a:srgbClr val="2D262A"/>
                </a:solidFill>
                <a:latin typeface="Montserrat"/>
              </a:rPr>
              <a:t>Hỗ trợ đa nền tảng và đa định dạng dữ liệu</a:t>
            </a:r>
          </a:p>
          <a:p>
            <a:pPr marL="647695" lvl="1" indent="-323848" algn="just">
              <a:lnSpc>
                <a:spcPts val="4199"/>
              </a:lnSpc>
              <a:buFont typeface="Arial"/>
              <a:buChar char="•"/>
            </a:pPr>
            <a:r>
              <a:rPr lang="en-US" sz="2999">
                <a:solidFill>
                  <a:srgbClr val="2D262A"/>
                </a:solidFill>
                <a:latin typeface="Montserrat"/>
              </a:rPr>
              <a:t>Mở rộng tính năng tự động hóa và quản lý thông minh</a:t>
            </a:r>
          </a:p>
          <a:p>
            <a:pPr marL="647695" lvl="1" indent="-323848" algn="just">
              <a:lnSpc>
                <a:spcPts val="4199"/>
              </a:lnSpc>
              <a:buFont typeface="Arial"/>
              <a:buChar char="•"/>
            </a:pPr>
            <a:r>
              <a:rPr lang="en-US" sz="2999">
                <a:solidFill>
                  <a:srgbClr val="2D262A"/>
                </a:solidFill>
                <a:latin typeface="Montserrat"/>
              </a:rPr>
              <a:t>Hỗ trợ cho các ứng dụng mới và ngành công nghiệp khác nhau</a:t>
            </a:r>
          </a:p>
          <a:p>
            <a:pPr algn="just">
              <a:lnSpc>
                <a:spcPts val="4199"/>
              </a:lnSpc>
            </a:pPr>
            <a:endParaRPr lang="en-US" sz="2999">
              <a:solidFill>
                <a:srgbClr val="2D262A"/>
              </a:solidFill>
              <a:latin typeface="Montserrat"/>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963799" y="1621155"/>
            <a:ext cx="2758345" cy="245871"/>
            <a:chOff x="0" y="0"/>
            <a:chExt cx="726478" cy="64756"/>
          </a:xfrm>
        </p:grpSpPr>
        <p:sp>
          <p:nvSpPr>
            <p:cNvPr id="3" name="Freeform 3"/>
            <p:cNvSpPr/>
            <p:nvPr/>
          </p:nvSpPr>
          <p:spPr>
            <a:xfrm>
              <a:off x="0" y="0"/>
              <a:ext cx="726478" cy="64756"/>
            </a:xfrm>
            <a:custGeom>
              <a:avLst/>
              <a:gdLst/>
              <a:ahLst/>
              <a:cxnLst/>
              <a:rect l="l" t="t" r="r" b="b"/>
              <a:pathLst>
                <a:path w="726478" h="64756">
                  <a:moveTo>
                    <a:pt x="0" y="0"/>
                  </a:moveTo>
                  <a:lnTo>
                    <a:pt x="726478" y="0"/>
                  </a:lnTo>
                  <a:lnTo>
                    <a:pt x="726478" y="64756"/>
                  </a:lnTo>
                  <a:lnTo>
                    <a:pt x="0" y="64756"/>
                  </a:lnTo>
                  <a:close/>
                </a:path>
              </a:pathLst>
            </a:custGeom>
            <a:solidFill>
              <a:srgbClr val="F9B314"/>
            </a:solidFill>
          </p:spPr>
          <p:txBody>
            <a:bodyPr/>
            <a:lstStyle/>
            <a:p>
              <a:endParaRPr lang="en-US"/>
            </a:p>
          </p:txBody>
        </p:sp>
        <p:sp>
          <p:nvSpPr>
            <p:cNvPr id="4" name="TextBox 4"/>
            <p:cNvSpPr txBox="1"/>
            <p:nvPr/>
          </p:nvSpPr>
          <p:spPr>
            <a:xfrm>
              <a:off x="0" y="-38100"/>
              <a:ext cx="726478" cy="102856"/>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3328150" y="2299255"/>
            <a:ext cx="3258991" cy="1940694"/>
            <a:chOff x="0" y="0"/>
            <a:chExt cx="858335" cy="511129"/>
          </a:xfrm>
        </p:grpSpPr>
        <p:sp>
          <p:nvSpPr>
            <p:cNvPr id="6" name="Freeform 6"/>
            <p:cNvSpPr/>
            <p:nvPr/>
          </p:nvSpPr>
          <p:spPr>
            <a:xfrm>
              <a:off x="0" y="0"/>
              <a:ext cx="858335" cy="511129"/>
            </a:xfrm>
            <a:custGeom>
              <a:avLst/>
              <a:gdLst/>
              <a:ahLst/>
              <a:cxnLst/>
              <a:rect l="l" t="t" r="r" b="b"/>
              <a:pathLst>
                <a:path w="858335" h="511129">
                  <a:moveTo>
                    <a:pt x="121153" y="0"/>
                  </a:moveTo>
                  <a:lnTo>
                    <a:pt x="737182" y="0"/>
                  </a:lnTo>
                  <a:cubicBezTo>
                    <a:pt x="769314" y="0"/>
                    <a:pt x="800130" y="12764"/>
                    <a:pt x="822850" y="35485"/>
                  </a:cubicBezTo>
                  <a:cubicBezTo>
                    <a:pt x="845571" y="58206"/>
                    <a:pt x="858335" y="89022"/>
                    <a:pt x="858335" y="121153"/>
                  </a:cubicBezTo>
                  <a:lnTo>
                    <a:pt x="858335" y="389976"/>
                  </a:lnTo>
                  <a:cubicBezTo>
                    <a:pt x="858335" y="456887"/>
                    <a:pt x="804093" y="511129"/>
                    <a:pt x="737182" y="511129"/>
                  </a:cubicBezTo>
                  <a:lnTo>
                    <a:pt x="121153" y="511129"/>
                  </a:lnTo>
                  <a:cubicBezTo>
                    <a:pt x="89022" y="511129"/>
                    <a:pt x="58206" y="498365"/>
                    <a:pt x="35485" y="475644"/>
                  </a:cubicBezTo>
                  <a:cubicBezTo>
                    <a:pt x="12764" y="452924"/>
                    <a:pt x="0" y="422108"/>
                    <a:pt x="0" y="389976"/>
                  </a:cubicBezTo>
                  <a:lnTo>
                    <a:pt x="0" y="121153"/>
                  </a:lnTo>
                  <a:cubicBezTo>
                    <a:pt x="0" y="54242"/>
                    <a:pt x="54242" y="0"/>
                    <a:pt x="121153" y="0"/>
                  </a:cubicBezTo>
                  <a:close/>
                </a:path>
              </a:pathLst>
            </a:custGeom>
            <a:solidFill>
              <a:srgbClr val="1211CA"/>
            </a:solidFill>
          </p:spPr>
          <p:txBody>
            <a:bodyPr/>
            <a:lstStyle/>
            <a:p>
              <a:endParaRPr lang="en-US"/>
            </a:p>
          </p:txBody>
        </p:sp>
        <p:sp>
          <p:nvSpPr>
            <p:cNvPr id="7" name="TextBox 7"/>
            <p:cNvSpPr txBox="1"/>
            <p:nvPr/>
          </p:nvSpPr>
          <p:spPr>
            <a:xfrm>
              <a:off x="0" y="-47625"/>
              <a:ext cx="858335" cy="558754"/>
            </a:xfrm>
            <a:prstGeom prst="rect">
              <a:avLst/>
            </a:prstGeom>
          </p:spPr>
          <p:txBody>
            <a:bodyPr lIns="50800" tIns="50800" rIns="50800" bIns="50800" rtlCol="0" anchor="ctr"/>
            <a:lstStyle/>
            <a:p>
              <a:pPr algn="ctr">
                <a:lnSpc>
                  <a:spcPts val="3919"/>
                </a:lnSpc>
              </a:pPr>
              <a:r>
                <a:rPr lang="en-US" sz="2799">
                  <a:solidFill>
                    <a:srgbClr val="FFFFFF"/>
                  </a:solidFill>
                  <a:latin typeface="Montserrat Bold"/>
                </a:rPr>
                <a:t>[dlp.group2]</a:t>
              </a:r>
            </a:p>
            <a:p>
              <a:pPr algn="ctr">
                <a:lnSpc>
                  <a:spcPts val="3919"/>
                </a:lnSpc>
              </a:pPr>
              <a:r>
                <a:rPr lang="en-US" sz="2799">
                  <a:solidFill>
                    <a:srgbClr val="FFFFFF"/>
                  </a:solidFill>
                  <a:latin typeface="Montserrat Bold"/>
                </a:rPr>
                <a:t>Ceph Client</a:t>
              </a:r>
            </a:p>
          </p:txBody>
        </p:sp>
      </p:grpSp>
      <p:sp>
        <p:nvSpPr>
          <p:cNvPr id="8" name="TextBox 8"/>
          <p:cNvSpPr txBox="1"/>
          <p:nvPr/>
        </p:nvSpPr>
        <p:spPr>
          <a:xfrm>
            <a:off x="14232173" y="212668"/>
            <a:ext cx="3489971" cy="1251585"/>
          </a:xfrm>
          <a:prstGeom prst="rect">
            <a:avLst/>
          </a:prstGeom>
        </p:spPr>
        <p:txBody>
          <a:bodyPr lIns="0" tIns="0" rIns="0" bIns="0" rtlCol="0" anchor="t">
            <a:spAutoFit/>
          </a:bodyPr>
          <a:lstStyle/>
          <a:p>
            <a:pPr algn="r">
              <a:lnSpc>
                <a:spcPts val="5040"/>
              </a:lnSpc>
            </a:pPr>
            <a:r>
              <a:rPr lang="en-US" sz="3600">
                <a:solidFill>
                  <a:srgbClr val="101010"/>
                </a:solidFill>
                <a:latin typeface="Montserrat Bold"/>
              </a:rPr>
              <a:t>Mô hình triển khai</a:t>
            </a:r>
          </a:p>
        </p:txBody>
      </p:sp>
      <p:grpSp>
        <p:nvGrpSpPr>
          <p:cNvPr id="9" name="Group 9"/>
          <p:cNvGrpSpPr/>
          <p:nvPr/>
        </p:nvGrpSpPr>
        <p:grpSpPr>
          <a:xfrm>
            <a:off x="11704808" y="2299255"/>
            <a:ext cx="3258991" cy="1940694"/>
            <a:chOff x="0" y="0"/>
            <a:chExt cx="858335" cy="511129"/>
          </a:xfrm>
        </p:grpSpPr>
        <p:sp>
          <p:nvSpPr>
            <p:cNvPr id="10" name="Freeform 10"/>
            <p:cNvSpPr/>
            <p:nvPr/>
          </p:nvSpPr>
          <p:spPr>
            <a:xfrm>
              <a:off x="0" y="0"/>
              <a:ext cx="858335" cy="511129"/>
            </a:xfrm>
            <a:custGeom>
              <a:avLst/>
              <a:gdLst/>
              <a:ahLst/>
              <a:cxnLst/>
              <a:rect l="l" t="t" r="r" b="b"/>
              <a:pathLst>
                <a:path w="858335" h="511129">
                  <a:moveTo>
                    <a:pt x="121153" y="0"/>
                  </a:moveTo>
                  <a:lnTo>
                    <a:pt x="737182" y="0"/>
                  </a:lnTo>
                  <a:cubicBezTo>
                    <a:pt x="769314" y="0"/>
                    <a:pt x="800130" y="12764"/>
                    <a:pt x="822850" y="35485"/>
                  </a:cubicBezTo>
                  <a:cubicBezTo>
                    <a:pt x="845571" y="58206"/>
                    <a:pt x="858335" y="89022"/>
                    <a:pt x="858335" y="121153"/>
                  </a:cubicBezTo>
                  <a:lnTo>
                    <a:pt x="858335" y="389976"/>
                  </a:lnTo>
                  <a:cubicBezTo>
                    <a:pt x="858335" y="456887"/>
                    <a:pt x="804093" y="511129"/>
                    <a:pt x="737182" y="511129"/>
                  </a:cubicBezTo>
                  <a:lnTo>
                    <a:pt x="121153" y="511129"/>
                  </a:lnTo>
                  <a:cubicBezTo>
                    <a:pt x="89022" y="511129"/>
                    <a:pt x="58206" y="498365"/>
                    <a:pt x="35485" y="475644"/>
                  </a:cubicBezTo>
                  <a:cubicBezTo>
                    <a:pt x="12764" y="452924"/>
                    <a:pt x="0" y="422108"/>
                    <a:pt x="0" y="389976"/>
                  </a:cubicBezTo>
                  <a:lnTo>
                    <a:pt x="0" y="121153"/>
                  </a:lnTo>
                  <a:cubicBezTo>
                    <a:pt x="0" y="54242"/>
                    <a:pt x="54242" y="0"/>
                    <a:pt x="121153" y="0"/>
                  </a:cubicBezTo>
                  <a:close/>
                </a:path>
              </a:pathLst>
            </a:custGeom>
            <a:solidFill>
              <a:srgbClr val="1211CA"/>
            </a:solidFill>
          </p:spPr>
          <p:txBody>
            <a:bodyPr/>
            <a:lstStyle/>
            <a:p>
              <a:endParaRPr lang="en-US"/>
            </a:p>
          </p:txBody>
        </p:sp>
        <p:sp>
          <p:nvSpPr>
            <p:cNvPr id="11" name="TextBox 11"/>
            <p:cNvSpPr txBox="1"/>
            <p:nvPr/>
          </p:nvSpPr>
          <p:spPr>
            <a:xfrm>
              <a:off x="0" y="-47625"/>
              <a:ext cx="858335" cy="558754"/>
            </a:xfrm>
            <a:prstGeom prst="rect">
              <a:avLst/>
            </a:prstGeom>
          </p:spPr>
          <p:txBody>
            <a:bodyPr lIns="50800" tIns="50800" rIns="50800" bIns="50800" rtlCol="0" anchor="ctr"/>
            <a:lstStyle/>
            <a:p>
              <a:pPr algn="ctr">
                <a:lnSpc>
                  <a:spcPts val="3919"/>
                </a:lnSpc>
              </a:pPr>
              <a:r>
                <a:rPr lang="en-US" sz="2799">
                  <a:solidFill>
                    <a:srgbClr val="FFFFFF"/>
                  </a:solidFill>
                  <a:latin typeface="Montserrat Bold"/>
                </a:rPr>
                <a:t>[www.group2]</a:t>
              </a:r>
            </a:p>
            <a:p>
              <a:pPr algn="ctr">
                <a:lnSpc>
                  <a:spcPts val="3919"/>
                </a:lnSpc>
              </a:pPr>
              <a:r>
                <a:rPr lang="en-US" sz="2799">
                  <a:solidFill>
                    <a:srgbClr val="FFFFFF"/>
                  </a:solidFill>
                  <a:latin typeface="Montserrat Bold"/>
                </a:rPr>
                <a:t>RADOSGW</a:t>
              </a:r>
            </a:p>
          </p:txBody>
        </p:sp>
      </p:grpSp>
      <p:grpSp>
        <p:nvGrpSpPr>
          <p:cNvPr id="12" name="Group 12"/>
          <p:cNvGrpSpPr/>
          <p:nvPr/>
        </p:nvGrpSpPr>
        <p:grpSpPr>
          <a:xfrm>
            <a:off x="747751" y="6777320"/>
            <a:ext cx="4209895" cy="2480980"/>
            <a:chOff x="0" y="0"/>
            <a:chExt cx="1108779" cy="653427"/>
          </a:xfrm>
        </p:grpSpPr>
        <p:sp>
          <p:nvSpPr>
            <p:cNvPr id="13" name="Freeform 13"/>
            <p:cNvSpPr/>
            <p:nvPr/>
          </p:nvSpPr>
          <p:spPr>
            <a:xfrm>
              <a:off x="0" y="0"/>
              <a:ext cx="1108779" cy="653427"/>
            </a:xfrm>
            <a:custGeom>
              <a:avLst/>
              <a:gdLst/>
              <a:ahLst/>
              <a:cxnLst/>
              <a:rect l="l" t="t" r="r" b="b"/>
              <a:pathLst>
                <a:path w="1108779" h="653427">
                  <a:moveTo>
                    <a:pt x="93788" y="0"/>
                  </a:moveTo>
                  <a:lnTo>
                    <a:pt x="1014991" y="0"/>
                  </a:lnTo>
                  <a:cubicBezTo>
                    <a:pt x="1066788" y="0"/>
                    <a:pt x="1108779" y="41990"/>
                    <a:pt x="1108779" y="93788"/>
                  </a:cubicBezTo>
                  <a:lnTo>
                    <a:pt x="1108779" y="559639"/>
                  </a:lnTo>
                  <a:cubicBezTo>
                    <a:pt x="1108779" y="611436"/>
                    <a:pt x="1066788" y="653427"/>
                    <a:pt x="1014991" y="653427"/>
                  </a:cubicBezTo>
                  <a:lnTo>
                    <a:pt x="93788" y="653427"/>
                  </a:lnTo>
                  <a:cubicBezTo>
                    <a:pt x="68914" y="653427"/>
                    <a:pt x="45059" y="643546"/>
                    <a:pt x="27470" y="625957"/>
                  </a:cubicBezTo>
                  <a:cubicBezTo>
                    <a:pt x="9881" y="608368"/>
                    <a:pt x="0" y="584513"/>
                    <a:pt x="0" y="559639"/>
                  </a:cubicBezTo>
                  <a:lnTo>
                    <a:pt x="0" y="93788"/>
                  </a:lnTo>
                  <a:cubicBezTo>
                    <a:pt x="0" y="68914"/>
                    <a:pt x="9881" y="45059"/>
                    <a:pt x="27470" y="27470"/>
                  </a:cubicBezTo>
                  <a:cubicBezTo>
                    <a:pt x="45059" y="9881"/>
                    <a:pt x="68914" y="0"/>
                    <a:pt x="93788" y="0"/>
                  </a:cubicBezTo>
                  <a:close/>
                </a:path>
              </a:pathLst>
            </a:custGeom>
            <a:solidFill>
              <a:srgbClr val="1211CA"/>
            </a:solidFill>
          </p:spPr>
          <p:txBody>
            <a:bodyPr/>
            <a:lstStyle/>
            <a:p>
              <a:endParaRPr lang="en-US"/>
            </a:p>
          </p:txBody>
        </p:sp>
        <p:sp>
          <p:nvSpPr>
            <p:cNvPr id="14" name="TextBox 14"/>
            <p:cNvSpPr txBox="1"/>
            <p:nvPr/>
          </p:nvSpPr>
          <p:spPr>
            <a:xfrm>
              <a:off x="0" y="-47625"/>
              <a:ext cx="1108779" cy="701052"/>
            </a:xfrm>
            <a:prstGeom prst="rect">
              <a:avLst/>
            </a:prstGeom>
          </p:spPr>
          <p:txBody>
            <a:bodyPr lIns="50800" tIns="50800" rIns="50800" bIns="50800" rtlCol="0" anchor="ctr"/>
            <a:lstStyle/>
            <a:p>
              <a:pPr algn="ctr">
                <a:lnSpc>
                  <a:spcPts val="3919"/>
                </a:lnSpc>
              </a:pPr>
              <a:r>
                <a:rPr lang="en-US" sz="2799">
                  <a:solidFill>
                    <a:srgbClr val="FFFFFF"/>
                  </a:solidFill>
                  <a:latin typeface="Montserrat Bold"/>
                </a:rPr>
                <a:t>[node01.group2]</a:t>
              </a:r>
            </a:p>
            <a:p>
              <a:pPr algn="ctr">
                <a:lnSpc>
                  <a:spcPts val="3919"/>
                </a:lnSpc>
              </a:pPr>
              <a:r>
                <a:rPr lang="en-US" sz="2799">
                  <a:solidFill>
                    <a:srgbClr val="FFFFFF"/>
                  </a:solidFill>
                  <a:latin typeface="Montserrat Bold"/>
                </a:rPr>
                <a:t>Object Storage</a:t>
              </a:r>
            </a:p>
            <a:p>
              <a:pPr algn="ctr">
                <a:lnSpc>
                  <a:spcPts val="3919"/>
                </a:lnSpc>
              </a:pPr>
              <a:r>
                <a:rPr lang="en-US" sz="2799">
                  <a:solidFill>
                    <a:srgbClr val="FFFFFF"/>
                  </a:solidFill>
                  <a:latin typeface="Montserrat Bold"/>
                </a:rPr>
                <a:t>Monitor Daemon</a:t>
              </a:r>
            </a:p>
            <a:p>
              <a:pPr algn="ctr">
                <a:lnSpc>
                  <a:spcPts val="3919"/>
                </a:lnSpc>
              </a:pPr>
              <a:r>
                <a:rPr lang="en-US" sz="2799">
                  <a:solidFill>
                    <a:srgbClr val="FFFFFF"/>
                  </a:solidFill>
                  <a:latin typeface="Montserrat Bold"/>
                </a:rPr>
                <a:t>Manager Daemon</a:t>
              </a:r>
            </a:p>
          </p:txBody>
        </p:sp>
      </p:grpSp>
      <p:grpSp>
        <p:nvGrpSpPr>
          <p:cNvPr id="15" name="Group 15"/>
          <p:cNvGrpSpPr/>
          <p:nvPr/>
        </p:nvGrpSpPr>
        <p:grpSpPr>
          <a:xfrm>
            <a:off x="7043555" y="6777320"/>
            <a:ext cx="4209895" cy="2480980"/>
            <a:chOff x="0" y="0"/>
            <a:chExt cx="1108779" cy="653427"/>
          </a:xfrm>
        </p:grpSpPr>
        <p:sp>
          <p:nvSpPr>
            <p:cNvPr id="16" name="Freeform 16"/>
            <p:cNvSpPr/>
            <p:nvPr/>
          </p:nvSpPr>
          <p:spPr>
            <a:xfrm>
              <a:off x="0" y="0"/>
              <a:ext cx="1108779" cy="653427"/>
            </a:xfrm>
            <a:custGeom>
              <a:avLst/>
              <a:gdLst/>
              <a:ahLst/>
              <a:cxnLst/>
              <a:rect l="l" t="t" r="r" b="b"/>
              <a:pathLst>
                <a:path w="1108779" h="653427">
                  <a:moveTo>
                    <a:pt x="93788" y="0"/>
                  </a:moveTo>
                  <a:lnTo>
                    <a:pt x="1014991" y="0"/>
                  </a:lnTo>
                  <a:cubicBezTo>
                    <a:pt x="1066788" y="0"/>
                    <a:pt x="1108779" y="41990"/>
                    <a:pt x="1108779" y="93788"/>
                  </a:cubicBezTo>
                  <a:lnTo>
                    <a:pt x="1108779" y="559639"/>
                  </a:lnTo>
                  <a:cubicBezTo>
                    <a:pt x="1108779" y="611436"/>
                    <a:pt x="1066788" y="653427"/>
                    <a:pt x="1014991" y="653427"/>
                  </a:cubicBezTo>
                  <a:lnTo>
                    <a:pt x="93788" y="653427"/>
                  </a:lnTo>
                  <a:cubicBezTo>
                    <a:pt x="68914" y="653427"/>
                    <a:pt x="45059" y="643546"/>
                    <a:pt x="27470" y="625957"/>
                  </a:cubicBezTo>
                  <a:cubicBezTo>
                    <a:pt x="9881" y="608368"/>
                    <a:pt x="0" y="584513"/>
                    <a:pt x="0" y="559639"/>
                  </a:cubicBezTo>
                  <a:lnTo>
                    <a:pt x="0" y="93788"/>
                  </a:lnTo>
                  <a:cubicBezTo>
                    <a:pt x="0" y="68914"/>
                    <a:pt x="9881" y="45059"/>
                    <a:pt x="27470" y="27470"/>
                  </a:cubicBezTo>
                  <a:cubicBezTo>
                    <a:pt x="45059" y="9881"/>
                    <a:pt x="68914" y="0"/>
                    <a:pt x="93788" y="0"/>
                  </a:cubicBezTo>
                  <a:close/>
                </a:path>
              </a:pathLst>
            </a:custGeom>
            <a:solidFill>
              <a:srgbClr val="1211CA"/>
            </a:solidFill>
          </p:spPr>
          <p:txBody>
            <a:bodyPr/>
            <a:lstStyle/>
            <a:p>
              <a:endParaRPr lang="en-US"/>
            </a:p>
          </p:txBody>
        </p:sp>
        <p:sp>
          <p:nvSpPr>
            <p:cNvPr id="17" name="TextBox 17"/>
            <p:cNvSpPr txBox="1"/>
            <p:nvPr/>
          </p:nvSpPr>
          <p:spPr>
            <a:xfrm>
              <a:off x="0" y="-47625"/>
              <a:ext cx="1108779" cy="701052"/>
            </a:xfrm>
            <a:prstGeom prst="rect">
              <a:avLst/>
            </a:prstGeom>
          </p:spPr>
          <p:txBody>
            <a:bodyPr lIns="50800" tIns="50800" rIns="50800" bIns="50800" rtlCol="0" anchor="ctr"/>
            <a:lstStyle/>
            <a:p>
              <a:pPr algn="ctr">
                <a:lnSpc>
                  <a:spcPts val="3919"/>
                </a:lnSpc>
              </a:pPr>
              <a:r>
                <a:rPr lang="en-US" sz="2799">
                  <a:solidFill>
                    <a:srgbClr val="FFFFFF"/>
                  </a:solidFill>
                  <a:latin typeface="Montserrat Bold"/>
                </a:rPr>
                <a:t>[node02.group2]</a:t>
              </a:r>
            </a:p>
            <a:p>
              <a:pPr algn="ctr">
                <a:lnSpc>
                  <a:spcPts val="3919"/>
                </a:lnSpc>
              </a:pPr>
              <a:r>
                <a:rPr lang="en-US" sz="2799">
                  <a:solidFill>
                    <a:srgbClr val="FFFFFF"/>
                  </a:solidFill>
                  <a:latin typeface="Montserrat Bold"/>
                </a:rPr>
                <a:t>Object Storage</a:t>
              </a:r>
            </a:p>
          </p:txBody>
        </p:sp>
      </p:grpSp>
      <p:grpSp>
        <p:nvGrpSpPr>
          <p:cNvPr id="18" name="Group 18"/>
          <p:cNvGrpSpPr/>
          <p:nvPr/>
        </p:nvGrpSpPr>
        <p:grpSpPr>
          <a:xfrm>
            <a:off x="13339358" y="6777320"/>
            <a:ext cx="4209895" cy="2480980"/>
            <a:chOff x="0" y="0"/>
            <a:chExt cx="1108779" cy="653427"/>
          </a:xfrm>
        </p:grpSpPr>
        <p:sp>
          <p:nvSpPr>
            <p:cNvPr id="19" name="Freeform 19"/>
            <p:cNvSpPr/>
            <p:nvPr/>
          </p:nvSpPr>
          <p:spPr>
            <a:xfrm>
              <a:off x="0" y="0"/>
              <a:ext cx="1108779" cy="653427"/>
            </a:xfrm>
            <a:custGeom>
              <a:avLst/>
              <a:gdLst/>
              <a:ahLst/>
              <a:cxnLst/>
              <a:rect l="l" t="t" r="r" b="b"/>
              <a:pathLst>
                <a:path w="1108779" h="653427">
                  <a:moveTo>
                    <a:pt x="93788" y="0"/>
                  </a:moveTo>
                  <a:lnTo>
                    <a:pt x="1014991" y="0"/>
                  </a:lnTo>
                  <a:cubicBezTo>
                    <a:pt x="1066788" y="0"/>
                    <a:pt x="1108779" y="41990"/>
                    <a:pt x="1108779" y="93788"/>
                  </a:cubicBezTo>
                  <a:lnTo>
                    <a:pt x="1108779" y="559639"/>
                  </a:lnTo>
                  <a:cubicBezTo>
                    <a:pt x="1108779" y="611436"/>
                    <a:pt x="1066788" y="653427"/>
                    <a:pt x="1014991" y="653427"/>
                  </a:cubicBezTo>
                  <a:lnTo>
                    <a:pt x="93788" y="653427"/>
                  </a:lnTo>
                  <a:cubicBezTo>
                    <a:pt x="68914" y="653427"/>
                    <a:pt x="45059" y="643546"/>
                    <a:pt x="27470" y="625957"/>
                  </a:cubicBezTo>
                  <a:cubicBezTo>
                    <a:pt x="9881" y="608368"/>
                    <a:pt x="0" y="584513"/>
                    <a:pt x="0" y="559639"/>
                  </a:cubicBezTo>
                  <a:lnTo>
                    <a:pt x="0" y="93788"/>
                  </a:lnTo>
                  <a:cubicBezTo>
                    <a:pt x="0" y="68914"/>
                    <a:pt x="9881" y="45059"/>
                    <a:pt x="27470" y="27470"/>
                  </a:cubicBezTo>
                  <a:cubicBezTo>
                    <a:pt x="45059" y="9881"/>
                    <a:pt x="68914" y="0"/>
                    <a:pt x="93788" y="0"/>
                  </a:cubicBezTo>
                  <a:close/>
                </a:path>
              </a:pathLst>
            </a:custGeom>
            <a:solidFill>
              <a:srgbClr val="1211CA"/>
            </a:solidFill>
          </p:spPr>
          <p:txBody>
            <a:bodyPr/>
            <a:lstStyle/>
            <a:p>
              <a:endParaRPr lang="en-US"/>
            </a:p>
          </p:txBody>
        </p:sp>
        <p:sp>
          <p:nvSpPr>
            <p:cNvPr id="20" name="TextBox 20"/>
            <p:cNvSpPr txBox="1"/>
            <p:nvPr/>
          </p:nvSpPr>
          <p:spPr>
            <a:xfrm>
              <a:off x="0" y="-47625"/>
              <a:ext cx="1108779" cy="701052"/>
            </a:xfrm>
            <a:prstGeom prst="rect">
              <a:avLst/>
            </a:prstGeom>
          </p:spPr>
          <p:txBody>
            <a:bodyPr lIns="50800" tIns="50800" rIns="50800" bIns="50800" rtlCol="0" anchor="ctr"/>
            <a:lstStyle/>
            <a:p>
              <a:pPr algn="ctr">
                <a:lnSpc>
                  <a:spcPts val="3919"/>
                </a:lnSpc>
              </a:pPr>
              <a:r>
                <a:rPr lang="en-US" sz="2799">
                  <a:solidFill>
                    <a:srgbClr val="FFFFFF"/>
                  </a:solidFill>
                  <a:latin typeface="Montserrat Bold"/>
                </a:rPr>
                <a:t>[node03.group2]</a:t>
              </a:r>
            </a:p>
            <a:p>
              <a:pPr algn="ctr">
                <a:lnSpc>
                  <a:spcPts val="3919"/>
                </a:lnSpc>
              </a:pPr>
              <a:r>
                <a:rPr lang="en-US" sz="2799">
                  <a:solidFill>
                    <a:srgbClr val="FFFFFF"/>
                  </a:solidFill>
                  <a:latin typeface="Montserrat Bold"/>
                </a:rPr>
                <a:t>Object Storage</a:t>
              </a:r>
            </a:p>
          </p:txBody>
        </p:sp>
      </p:grpSp>
      <p:sp>
        <p:nvSpPr>
          <p:cNvPr id="21" name="AutoShape 21"/>
          <p:cNvSpPr/>
          <p:nvPr/>
        </p:nvSpPr>
        <p:spPr>
          <a:xfrm>
            <a:off x="6587142" y="3269602"/>
            <a:ext cx="5117666" cy="0"/>
          </a:xfrm>
          <a:prstGeom prst="line">
            <a:avLst/>
          </a:prstGeom>
          <a:ln w="38100" cap="flat">
            <a:solidFill>
              <a:srgbClr val="000000"/>
            </a:solidFill>
            <a:prstDash val="solid"/>
            <a:headEnd type="none" w="sm" len="sm"/>
            <a:tailEnd type="none" w="sm" len="sm"/>
          </a:ln>
        </p:spPr>
        <p:txBody>
          <a:bodyPr/>
          <a:lstStyle/>
          <a:p>
            <a:endParaRPr lang="en-US"/>
          </a:p>
        </p:txBody>
      </p:sp>
      <p:sp>
        <p:nvSpPr>
          <p:cNvPr id="22" name="AutoShape 22"/>
          <p:cNvSpPr/>
          <p:nvPr/>
        </p:nvSpPr>
        <p:spPr>
          <a:xfrm>
            <a:off x="2852699" y="5143500"/>
            <a:ext cx="12591606" cy="0"/>
          </a:xfrm>
          <a:prstGeom prst="line">
            <a:avLst/>
          </a:prstGeom>
          <a:ln w="38100" cap="flat">
            <a:solidFill>
              <a:srgbClr val="000000"/>
            </a:solidFill>
            <a:prstDash val="solid"/>
            <a:headEnd type="none" w="sm" len="sm"/>
            <a:tailEnd type="none" w="sm" len="sm"/>
          </a:ln>
        </p:spPr>
        <p:txBody>
          <a:bodyPr/>
          <a:lstStyle/>
          <a:p>
            <a:endParaRPr lang="en-US"/>
          </a:p>
        </p:txBody>
      </p:sp>
      <p:sp>
        <p:nvSpPr>
          <p:cNvPr id="23" name="AutoShape 23"/>
          <p:cNvSpPr/>
          <p:nvPr/>
        </p:nvSpPr>
        <p:spPr>
          <a:xfrm flipV="1">
            <a:off x="2852699" y="5143500"/>
            <a:ext cx="0" cy="1633820"/>
          </a:xfrm>
          <a:prstGeom prst="line">
            <a:avLst/>
          </a:prstGeom>
          <a:ln w="38100" cap="flat">
            <a:solidFill>
              <a:srgbClr val="000000"/>
            </a:solidFill>
            <a:prstDash val="solid"/>
            <a:headEnd type="none" w="sm" len="sm"/>
            <a:tailEnd type="none" w="sm" len="sm"/>
          </a:ln>
        </p:spPr>
        <p:txBody>
          <a:bodyPr/>
          <a:lstStyle/>
          <a:p>
            <a:endParaRPr lang="en-US"/>
          </a:p>
        </p:txBody>
      </p:sp>
      <p:sp>
        <p:nvSpPr>
          <p:cNvPr id="24" name="AutoShape 24"/>
          <p:cNvSpPr/>
          <p:nvPr/>
        </p:nvSpPr>
        <p:spPr>
          <a:xfrm flipV="1">
            <a:off x="9148502" y="5143500"/>
            <a:ext cx="0" cy="1633820"/>
          </a:xfrm>
          <a:prstGeom prst="line">
            <a:avLst/>
          </a:prstGeom>
          <a:ln w="38100" cap="flat">
            <a:solidFill>
              <a:srgbClr val="000000"/>
            </a:solidFill>
            <a:prstDash val="solid"/>
            <a:headEnd type="none" w="sm" len="sm"/>
            <a:tailEnd type="none" w="sm" len="sm"/>
          </a:ln>
        </p:spPr>
        <p:txBody>
          <a:bodyPr/>
          <a:lstStyle/>
          <a:p>
            <a:endParaRPr lang="en-US"/>
          </a:p>
        </p:txBody>
      </p:sp>
      <p:sp>
        <p:nvSpPr>
          <p:cNvPr id="25" name="AutoShape 25"/>
          <p:cNvSpPr/>
          <p:nvPr/>
        </p:nvSpPr>
        <p:spPr>
          <a:xfrm flipV="1">
            <a:off x="15463355" y="5143500"/>
            <a:ext cx="0" cy="1633820"/>
          </a:xfrm>
          <a:prstGeom prst="line">
            <a:avLst/>
          </a:prstGeom>
          <a:ln w="38100" cap="flat">
            <a:solidFill>
              <a:srgbClr val="000000"/>
            </a:solidFill>
            <a:prstDash val="solid"/>
            <a:headEnd type="none" w="sm" len="sm"/>
            <a:tailEnd type="none" w="sm" len="sm"/>
          </a:ln>
        </p:spPr>
        <p:txBody>
          <a:bodyPr/>
          <a:lstStyle/>
          <a:p>
            <a:endParaRPr lang="en-US"/>
          </a:p>
        </p:txBody>
      </p:sp>
      <p:sp>
        <p:nvSpPr>
          <p:cNvPr id="26" name="AutoShape 26"/>
          <p:cNvSpPr/>
          <p:nvPr/>
        </p:nvSpPr>
        <p:spPr>
          <a:xfrm flipH="1">
            <a:off x="9148502" y="3269602"/>
            <a:ext cx="0" cy="1873898"/>
          </a:xfrm>
          <a:prstGeom prst="line">
            <a:avLst/>
          </a:prstGeom>
          <a:ln w="38100" cap="flat">
            <a:solidFill>
              <a:srgbClr val="000000"/>
            </a:solidFill>
            <a:prstDash val="solid"/>
            <a:headEnd type="none" w="sm" len="sm"/>
            <a:tailEnd type="none" w="sm" len="sm"/>
          </a:ln>
        </p:spPr>
        <p:txBody>
          <a:bodyPr/>
          <a:lstStyle/>
          <a:p>
            <a:endParaRPr lang="en-US"/>
          </a:p>
        </p:txBody>
      </p:sp>
      <p:sp>
        <p:nvSpPr>
          <p:cNvPr id="27" name="TextBox 27"/>
          <p:cNvSpPr txBox="1"/>
          <p:nvPr/>
        </p:nvSpPr>
        <p:spPr>
          <a:xfrm>
            <a:off x="1699504" y="9352728"/>
            <a:ext cx="2306389" cy="438785"/>
          </a:xfrm>
          <a:prstGeom prst="rect">
            <a:avLst/>
          </a:prstGeom>
        </p:spPr>
        <p:txBody>
          <a:bodyPr lIns="0" tIns="0" rIns="0" bIns="0" rtlCol="0" anchor="t">
            <a:spAutoFit/>
          </a:bodyPr>
          <a:lstStyle/>
          <a:p>
            <a:pPr algn="ctr">
              <a:lnSpc>
                <a:spcPts val="3640"/>
              </a:lnSpc>
            </a:pPr>
            <a:r>
              <a:rPr lang="en-US" sz="2600">
                <a:solidFill>
                  <a:srgbClr val="101010"/>
                </a:solidFill>
                <a:latin typeface="Montserrat Bold"/>
              </a:rPr>
              <a:t>192.168.75.145</a:t>
            </a:r>
          </a:p>
        </p:txBody>
      </p:sp>
      <p:sp>
        <p:nvSpPr>
          <p:cNvPr id="28" name="TextBox 28"/>
          <p:cNvSpPr txBox="1"/>
          <p:nvPr/>
        </p:nvSpPr>
        <p:spPr>
          <a:xfrm>
            <a:off x="7983885" y="9352728"/>
            <a:ext cx="2320230" cy="438785"/>
          </a:xfrm>
          <a:prstGeom prst="rect">
            <a:avLst/>
          </a:prstGeom>
        </p:spPr>
        <p:txBody>
          <a:bodyPr lIns="0" tIns="0" rIns="0" bIns="0" rtlCol="0" anchor="t">
            <a:spAutoFit/>
          </a:bodyPr>
          <a:lstStyle/>
          <a:p>
            <a:pPr algn="ctr">
              <a:lnSpc>
                <a:spcPts val="3640"/>
              </a:lnSpc>
            </a:pPr>
            <a:r>
              <a:rPr lang="en-US" sz="2600">
                <a:solidFill>
                  <a:srgbClr val="101010"/>
                </a:solidFill>
                <a:latin typeface="Montserrat Bold"/>
              </a:rPr>
              <a:t>192.168.75.146</a:t>
            </a:r>
          </a:p>
        </p:txBody>
      </p:sp>
      <p:sp>
        <p:nvSpPr>
          <p:cNvPr id="29" name="TextBox 29"/>
          <p:cNvSpPr txBox="1"/>
          <p:nvPr/>
        </p:nvSpPr>
        <p:spPr>
          <a:xfrm>
            <a:off x="14306030" y="9363075"/>
            <a:ext cx="2314649" cy="438785"/>
          </a:xfrm>
          <a:prstGeom prst="rect">
            <a:avLst/>
          </a:prstGeom>
        </p:spPr>
        <p:txBody>
          <a:bodyPr lIns="0" tIns="0" rIns="0" bIns="0" rtlCol="0" anchor="t">
            <a:spAutoFit/>
          </a:bodyPr>
          <a:lstStyle/>
          <a:p>
            <a:pPr algn="ctr">
              <a:lnSpc>
                <a:spcPts val="3640"/>
              </a:lnSpc>
            </a:pPr>
            <a:r>
              <a:rPr lang="en-US" sz="2600">
                <a:solidFill>
                  <a:srgbClr val="101010"/>
                </a:solidFill>
                <a:latin typeface="Montserrat Bold"/>
              </a:rPr>
              <a:t>192.168.75.147</a:t>
            </a:r>
          </a:p>
        </p:txBody>
      </p:sp>
      <p:sp>
        <p:nvSpPr>
          <p:cNvPr id="30" name="TextBox 30"/>
          <p:cNvSpPr txBox="1"/>
          <p:nvPr/>
        </p:nvSpPr>
        <p:spPr>
          <a:xfrm>
            <a:off x="3793736" y="1696466"/>
            <a:ext cx="2327821" cy="438785"/>
          </a:xfrm>
          <a:prstGeom prst="rect">
            <a:avLst/>
          </a:prstGeom>
        </p:spPr>
        <p:txBody>
          <a:bodyPr lIns="0" tIns="0" rIns="0" bIns="0" rtlCol="0" anchor="t">
            <a:spAutoFit/>
          </a:bodyPr>
          <a:lstStyle/>
          <a:p>
            <a:pPr algn="ctr">
              <a:lnSpc>
                <a:spcPts val="3640"/>
              </a:lnSpc>
            </a:pPr>
            <a:r>
              <a:rPr lang="en-US" sz="2600">
                <a:solidFill>
                  <a:srgbClr val="101010"/>
                </a:solidFill>
                <a:latin typeface="Montserrat Bold"/>
              </a:rPr>
              <a:t>192.168.75.148</a:t>
            </a:r>
          </a:p>
        </p:txBody>
      </p:sp>
      <p:sp>
        <p:nvSpPr>
          <p:cNvPr id="31" name="TextBox 31"/>
          <p:cNvSpPr txBox="1"/>
          <p:nvPr/>
        </p:nvSpPr>
        <p:spPr>
          <a:xfrm>
            <a:off x="12179243" y="1708070"/>
            <a:ext cx="2320230" cy="438785"/>
          </a:xfrm>
          <a:prstGeom prst="rect">
            <a:avLst/>
          </a:prstGeom>
        </p:spPr>
        <p:txBody>
          <a:bodyPr lIns="0" tIns="0" rIns="0" bIns="0" rtlCol="0" anchor="t">
            <a:spAutoFit/>
          </a:bodyPr>
          <a:lstStyle/>
          <a:p>
            <a:pPr algn="ctr">
              <a:lnSpc>
                <a:spcPts val="3640"/>
              </a:lnSpc>
            </a:pPr>
            <a:r>
              <a:rPr lang="en-US" sz="2600">
                <a:solidFill>
                  <a:srgbClr val="101010"/>
                </a:solidFill>
                <a:latin typeface="Montserrat Bold"/>
              </a:rPr>
              <a:t>192.168.75.149</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963799" y="1621155"/>
            <a:ext cx="2758345" cy="245871"/>
            <a:chOff x="0" y="0"/>
            <a:chExt cx="726478" cy="64756"/>
          </a:xfrm>
        </p:grpSpPr>
        <p:sp>
          <p:nvSpPr>
            <p:cNvPr id="3" name="Freeform 3"/>
            <p:cNvSpPr/>
            <p:nvPr/>
          </p:nvSpPr>
          <p:spPr>
            <a:xfrm>
              <a:off x="0" y="0"/>
              <a:ext cx="726478" cy="64756"/>
            </a:xfrm>
            <a:custGeom>
              <a:avLst/>
              <a:gdLst/>
              <a:ahLst/>
              <a:cxnLst/>
              <a:rect l="l" t="t" r="r" b="b"/>
              <a:pathLst>
                <a:path w="726478" h="64756">
                  <a:moveTo>
                    <a:pt x="0" y="0"/>
                  </a:moveTo>
                  <a:lnTo>
                    <a:pt x="726478" y="0"/>
                  </a:lnTo>
                  <a:lnTo>
                    <a:pt x="726478" y="64756"/>
                  </a:lnTo>
                  <a:lnTo>
                    <a:pt x="0" y="64756"/>
                  </a:lnTo>
                  <a:close/>
                </a:path>
              </a:pathLst>
            </a:custGeom>
            <a:solidFill>
              <a:srgbClr val="F9B314"/>
            </a:solidFill>
          </p:spPr>
          <p:txBody>
            <a:bodyPr/>
            <a:lstStyle/>
            <a:p>
              <a:endParaRPr lang="en-US"/>
            </a:p>
          </p:txBody>
        </p:sp>
        <p:sp>
          <p:nvSpPr>
            <p:cNvPr id="4" name="TextBox 4"/>
            <p:cNvSpPr txBox="1"/>
            <p:nvPr/>
          </p:nvSpPr>
          <p:spPr>
            <a:xfrm>
              <a:off x="0" y="-38100"/>
              <a:ext cx="726478" cy="102856"/>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4232173" y="688657"/>
            <a:ext cx="3489971" cy="613410"/>
          </a:xfrm>
          <a:prstGeom prst="rect">
            <a:avLst/>
          </a:prstGeom>
        </p:spPr>
        <p:txBody>
          <a:bodyPr lIns="0" tIns="0" rIns="0" bIns="0" rtlCol="0" anchor="t">
            <a:spAutoFit/>
          </a:bodyPr>
          <a:lstStyle/>
          <a:p>
            <a:pPr algn="r">
              <a:lnSpc>
                <a:spcPts val="5040"/>
              </a:lnSpc>
            </a:pPr>
            <a:r>
              <a:rPr lang="en-US" sz="3600">
                <a:solidFill>
                  <a:srgbClr val="101010"/>
                </a:solidFill>
                <a:latin typeface="Montserrat Bold"/>
              </a:rPr>
              <a:t>DEMO</a:t>
            </a:r>
          </a:p>
        </p:txBody>
      </p:sp>
      <p:sp>
        <p:nvSpPr>
          <p:cNvPr id="6" name="TextBox 6"/>
          <p:cNvSpPr txBox="1"/>
          <p:nvPr/>
        </p:nvSpPr>
        <p:spPr>
          <a:xfrm>
            <a:off x="7399015" y="4042527"/>
            <a:ext cx="3489971" cy="1368424"/>
          </a:xfrm>
          <a:prstGeom prst="rect">
            <a:avLst/>
          </a:prstGeom>
        </p:spPr>
        <p:txBody>
          <a:bodyPr lIns="0" tIns="0" rIns="0" bIns="0" rtlCol="0" anchor="t">
            <a:spAutoFit/>
          </a:bodyPr>
          <a:lstStyle/>
          <a:p>
            <a:pPr algn="r">
              <a:lnSpc>
                <a:spcPts val="11200"/>
              </a:lnSpc>
            </a:pPr>
            <a:r>
              <a:rPr lang="en-US" sz="8000">
                <a:solidFill>
                  <a:srgbClr val="101010"/>
                </a:solidFill>
                <a:latin typeface="Montserrat Bold"/>
              </a:rPr>
              <a:t>DEMO</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438124" y="1859843"/>
            <a:ext cx="2919973" cy="4254970"/>
          </a:xfrm>
          <a:custGeom>
            <a:avLst/>
            <a:gdLst/>
            <a:ahLst/>
            <a:cxnLst/>
            <a:rect l="l" t="t" r="r" b="b"/>
            <a:pathLst>
              <a:path w="2919973" h="4254970">
                <a:moveTo>
                  <a:pt x="0" y="0"/>
                </a:moveTo>
                <a:lnTo>
                  <a:pt x="2919973" y="0"/>
                </a:lnTo>
                <a:lnTo>
                  <a:pt x="2919973" y="4254970"/>
                </a:lnTo>
                <a:lnTo>
                  <a:pt x="0" y="4254970"/>
                </a:lnTo>
                <a:lnTo>
                  <a:pt x="0" y="0"/>
                </a:lnTo>
                <a:close/>
              </a:path>
            </a:pathLst>
          </a:custGeom>
          <a:blipFill>
            <a:blip r:embed="rId2"/>
            <a:stretch>
              <a:fillRect/>
            </a:stretch>
          </a:blipFill>
        </p:spPr>
        <p:txBody>
          <a:bodyPr/>
          <a:lstStyle/>
          <a:p>
            <a:endParaRPr lang="en-US"/>
          </a:p>
        </p:txBody>
      </p:sp>
      <p:sp>
        <p:nvSpPr>
          <p:cNvPr id="3" name="Freeform 3"/>
          <p:cNvSpPr/>
          <p:nvPr/>
        </p:nvSpPr>
        <p:spPr>
          <a:xfrm>
            <a:off x="2460963" y="804862"/>
            <a:ext cx="13366073" cy="8229600"/>
          </a:xfrm>
          <a:custGeom>
            <a:avLst/>
            <a:gdLst/>
            <a:ahLst/>
            <a:cxnLst/>
            <a:rect l="l" t="t" r="r" b="b"/>
            <a:pathLst>
              <a:path w="13366073" h="8229600">
                <a:moveTo>
                  <a:pt x="0" y="0"/>
                </a:moveTo>
                <a:lnTo>
                  <a:pt x="13366074" y="0"/>
                </a:lnTo>
                <a:lnTo>
                  <a:pt x="13366074" y="8229600"/>
                </a:lnTo>
                <a:lnTo>
                  <a:pt x="0" y="8229600"/>
                </a:lnTo>
                <a:lnTo>
                  <a:pt x="0" y="0"/>
                </a:lnTo>
                <a:close/>
              </a:path>
            </a:pathLst>
          </a:custGeom>
          <a:blipFill>
            <a:blip r:embed="rId3"/>
            <a:stretch>
              <a:fillRect t="-2074" b="-2074"/>
            </a:stretch>
          </a:blipFill>
        </p:spPr>
        <p:txBody>
          <a:bodyPr/>
          <a:lstStyle/>
          <a:p>
            <a:endParaRPr lang="en-US"/>
          </a:p>
        </p:txBody>
      </p:sp>
      <p:sp>
        <p:nvSpPr>
          <p:cNvPr id="4" name="Freeform 4"/>
          <p:cNvSpPr/>
          <p:nvPr/>
        </p:nvSpPr>
        <p:spPr>
          <a:xfrm rot="-1128699">
            <a:off x="13438607" y="4340013"/>
            <a:ext cx="919007" cy="1159298"/>
          </a:xfrm>
          <a:custGeom>
            <a:avLst/>
            <a:gdLst/>
            <a:ahLst/>
            <a:cxnLst/>
            <a:rect l="l" t="t" r="r" b="b"/>
            <a:pathLst>
              <a:path w="919007" h="1159298">
                <a:moveTo>
                  <a:pt x="0" y="0"/>
                </a:moveTo>
                <a:lnTo>
                  <a:pt x="919007" y="0"/>
                </a:lnTo>
                <a:lnTo>
                  <a:pt x="919007" y="1159298"/>
                </a:lnTo>
                <a:lnTo>
                  <a:pt x="0" y="115929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TextBox 5"/>
          <p:cNvSpPr txBox="1"/>
          <p:nvPr/>
        </p:nvSpPr>
        <p:spPr>
          <a:xfrm>
            <a:off x="4648818" y="3670406"/>
            <a:ext cx="6146577" cy="1245235"/>
          </a:xfrm>
          <a:prstGeom prst="rect">
            <a:avLst/>
          </a:prstGeom>
        </p:spPr>
        <p:txBody>
          <a:bodyPr lIns="0" tIns="0" rIns="0" bIns="0" rtlCol="0" anchor="t">
            <a:spAutoFit/>
          </a:bodyPr>
          <a:lstStyle/>
          <a:p>
            <a:pPr algn="ctr">
              <a:lnSpc>
                <a:spcPts val="9679"/>
              </a:lnSpc>
            </a:pPr>
            <a:r>
              <a:rPr lang="en-US" sz="8799">
                <a:solidFill>
                  <a:srgbClr val="1211CA"/>
                </a:solidFill>
                <a:latin typeface="Montserrat Bold"/>
              </a:rPr>
              <a:t>THE END</a:t>
            </a:r>
          </a:p>
        </p:txBody>
      </p:sp>
      <p:sp>
        <p:nvSpPr>
          <p:cNvPr id="6" name="TextBox 6"/>
          <p:cNvSpPr txBox="1"/>
          <p:nvPr/>
        </p:nvSpPr>
        <p:spPr>
          <a:xfrm>
            <a:off x="3502457" y="4872037"/>
            <a:ext cx="8439299" cy="495301"/>
          </a:xfrm>
          <a:prstGeom prst="rect">
            <a:avLst/>
          </a:prstGeom>
        </p:spPr>
        <p:txBody>
          <a:bodyPr lIns="0" tIns="0" rIns="0" bIns="0" rtlCol="0" anchor="t">
            <a:spAutoFit/>
          </a:bodyPr>
          <a:lstStyle/>
          <a:p>
            <a:pPr algn="ctr">
              <a:lnSpc>
                <a:spcPts val="4199"/>
              </a:lnSpc>
              <a:spcBef>
                <a:spcPct val="0"/>
              </a:spcBef>
            </a:pPr>
            <a:r>
              <a:rPr lang="en-US" sz="2999">
                <a:solidFill>
                  <a:srgbClr val="000000"/>
                </a:solidFill>
                <a:latin typeface="Montserrat"/>
              </a:rPr>
              <a:t>Cảm ơn thầy và các bạn đã chú ý lắng nghe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85743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692507" y="3692007"/>
            <a:ext cx="2902986" cy="2902986"/>
          </a:xfrm>
          <a:custGeom>
            <a:avLst/>
            <a:gdLst/>
            <a:ahLst/>
            <a:cxnLst/>
            <a:rect l="l" t="t" r="r" b="b"/>
            <a:pathLst>
              <a:path w="2902986" h="2902986">
                <a:moveTo>
                  <a:pt x="0" y="0"/>
                </a:moveTo>
                <a:lnTo>
                  <a:pt x="2902986" y="0"/>
                </a:lnTo>
                <a:lnTo>
                  <a:pt x="2902986" y="2902986"/>
                </a:lnTo>
                <a:lnTo>
                  <a:pt x="0" y="29029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5260754" y="1171575"/>
            <a:ext cx="7766491" cy="708787"/>
          </a:xfrm>
          <a:prstGeom prst="rect">
            <a:avLst/>
          </a:prstGeom>
        </p:spPr>
        <p:txBody>
          <a:bodyPr lIns="0" tIns="0" rIns="0" bIns="0" rtlCol="0" anchor="t">
            <a:spAutoFit/>
          </a:bodyPr>
          <a:lstStyle/>
          <a:p>
            <a:pPr algn="ctr">
              <a:lnSpc>
                <a:spcPts val="5264"/>
              </a:lnSpc>
            </a:pPr>
            <a:r>
              <a:rPr lang="en-US" sz="5600">
                <a:solidFill>
                  <a:srgbClr val="1211CA"/>
                </a:solidFill>
                <a:latin typeface="Montserrat Heavy"/>
              </a:rPr>
              <a:t>Thành viên nhóm 2</a:t>
            </a:r>
          </a:p>
        </p:txBody>
      </p:sp>
      <p:sp>
        <p:nvSpPr>
          <p:cNvPr id="4" name="TextBox 4"/>
          <p:cNvSpPr txBox="1"/>
          <p:nvPr/>
        </p:nvSpPr>
        <p:spPr>
          <a:xfrm>
            <a:off x="2000121" y="6783164"/>
            <a:ext cx="3919404" cy="396240"/>
          </a:xfrm>
          <a:prstGeom prst="rect">
            <a:avLst/>
          </a:prstGeom>
        </p:spPr>
        <p:txBody>
          <a:bodyPr lIns="0" tIns="0" rIns="0" bIns="0" rtlCol="0" anchor="t">
            <a:spAutoFit/>
          </a:bodyPr>
          <a:lstStyle/>
          <a:p>
            <a:pPr algn="ctr">
              <a:lnSpc>
                <a:spcPts val="3359"/>
              </a:lnSpc>
            </a:pPr>
            <a:r>
              <a:rPr lang="en-US" sz="2400">
                <a:solidFill>
                  <a:srgbClr val="1211CA"/>
                </a:solidFill>
                <a:latin typeface="Montserrat Bold"/>
              </a:rPr>
              <a:t>Phạm Xuân Tuấn Anh</a:t>
            </a:r>
          </a:p>
        </p:txBody>
      </p:sp>
      <p:sp>
        <p:nvSpPr>
          <p:cNvPr id="5" name="TextBox 5"/>
          <p:cNvSpPr txBox="1"/>
          <p:nvPr/>
        </p:nvSpPr>
        <p:spPr>
          <a:xfrm>
            <a:off x="7184298" y="6783164"/>
            <a:ext cx="3919404" cy="396240"/>
          </a:xfrm>
          <a:prstGeom prst="rect">
            <a:avLst/>
          </a:prstGeom>
        </p:spPr>
        <p:txBody>
          <a:bodyPr lIns="0" tIns="0" rIns="0" bIns="0" rtlCol="0" anchor="t">
            <a:spAutoFit/>
          </a:bodyPr>
          <a:lstStyle/>
          <a:p>
            <a:pPr algn="ctr">
              <a:lnSpc>
                <a:spcPts val="3359"/>
              </a:lnSpc>
            </a:pPr>
            <a:r>
              <a:rPr lang="en-US" sz="2400">
                <a:solidFill>
                  <a:srgbClr val="1211CA"/>
                </a:solidFill>
                <a:latin typeface="Montserrat Bold"/>
              </a:rPr>
              <a:t>Đào Duy Khánh</a:t>
            </a:r>
          </a:p>
        </p:txBody>
      </p:sp>
      <p:sp>
        <p:nvSpPr>
          <p:cNvPr id="6" name="TextBox 6"/>
          <p:cNvSpPr txBox="1"/>
          <p:nvPr/>
        </p:nvSpPr>
        <p:spPr>
          <a:xfrm>
            <a:off x="12371141" y="6783164"/>
            <a:ext cx="3919404" cy="396240"/>
          </a:xfrm>
          <a:prstGeom prst="rect">
            <a:avLst/>
          </a:prstGeom>
        </p:spPr>
        <p:txBody>
          <a:bodyPr lIns="0" tIns="0" rIns="0" bIns="0" rtlCol="0" anchor="t">
            <a:spAutoFit/>
          </a:bodyPr>
          <a:lstStyle/>
          <a:p>
            <a:pPr algn="ctr">
              <a:lnSpc>
                <a:spcPts val="3359"/>
              </a:lnSpc>
            </a:pPr>
            <a:r>
              <a:rPr lang="en-US" sz="2400">
                <a:solidFill>
                  <a:srgbClr val="1211CA"/>
                </a:solidFill>
                <a:latin typeface="Montserrat Bold"/>
              </a:rPr>
              <a:t>Phan Minh Trí</a:t>
            </a:r>
          </a:p>
        </p:txBody>
      </p:sp>
      <p:sp>
        <p:nvSpPr>
          <p:cNvPr id="7" name="TextBox 7"/>
          <p:cNvSpPr txBox="1"/>
          <p:nvPr/>
        </p:nvSpPr>
        <p:spPr>
          <a:xfrm>
            <a:off x="2000121" y="7242561"/>
            <a:ext cx="3919404" cy="396240"/>
          </a:xfrm>
          <a:prstGeom prst="rect">
            <a:avLst/>
          </a:prstGeom>
        </p:spPr>
        <p:txBody>
          <a:bodyPr lIns="0" tIns="0" rIns="0" bIns="0" rtlCol="0" anchor="t">
            <a:spAutoFit/>
          </a:bodyPr>
          <a:lstStyle/>
          <a:p>
            <a:pPr algn="ctr">
              <a:lnSpc>
                <a:spcPts val="3359"/>
              </a:lnSpc>
            </a:pPr>
            <a:r>
              <a:rPr lang="en-US" sz="2400">
                <a:solidFill>
                  <a:srgbClr val="2D262A"/>
                </a:solidFill>
                <a:latin typeface="Montserrat Bold"/>
              </a:rPr>
              <a:t>22520071</a:t>
            </a:r>
          </a:p>
        </p:txBody>
      </p:sp>
      <p:sp>
        <p:nvSpPr>
          <p:cNvPr id="8" name="TextBox 8"/>
          <p:cNvSpPr txBox="1"/>
          <p:nvPr/>
        </p:nvSpPr>
        <p:spPr>
          <a:xfrm>
            <a:off x="7184298" y="7242561"/>
            <a:ext cx="3919404" cy="396240"/>
          </a:xfrm>
          <a:prstGeom prst="rect">
            <a:avLst/>
          </a:prstGeom>
        </p:spPr>
        <p:txBody>
          <a:bodyPr lIns="0" tIns="0" rIns="0" bIns="0" rtlCol="0" anchor="t">
            <a:spAutoFit/>
          </a:bodyPr>
          <a:lstStyle/>
          <a:p>
            <a:pPr algn="ctr">
              <a:lnSpc>
                <a:spcPts val="3359"/>
              </a:lnSpc>
            </a:pPr>
            <a:r>
              <a:rPr lang="en-US" sz="2400">
                <a:solidFill>
                  <a:srgbClr val="2D262A"/>
                </a:solidFill>
                <a:latin typeface="Montserrat Bold"/>
              </a:rPr>
              <a:t>22520632</a:t>
            </a:r>
          </a:p>
        </p:txBody>
      </p:sp>
      <p:sp>
        <p:nvSpPr>
          <p:cNvPr id="9" name="TextBox 9"/>
          <p:cNvSpPr txBox="1"/>
          <p:nvPr/>
        </p:nvSpPr>
        <p:spPr>
          <a:xfrm>
            <a:off x="12371141" y="7242561"/>
            <a:ext cx="3919404" cy="396240"/>
          </a:xfrm>
          <a:prstGeom prst="rect">
            <a:avLst/>
          </a:prstGeom>
        </p:spPr>
        <p:txBody>
          <a:bodyPr lIns="0" tIns="0" rIns="0" bIns="0" rtlCol="0" anchor="t">
            <a:spAutoFit/>
          </a:bodyPr>
          <a:lstStyle/>
          <a:p>
            <a:pPr algn="ctr">
              <a:lnSpc>
                <a:spcPts val="3359"/>
              </a:lnSpc>
            </a:pPr>
            <a:r>
              <a:rPr lang="en-US" sz="2400">
                <a:solidFill>
                  <a:srgbClr val="2D262A"/>
                </a:solidFill>
                <a:latin typeface="Montserrat Bold"/>
              </a:rPr>
              <a:t>20522054</a:t>
            </a:r>
          </a:p>
        </p:txBody>
      </p:sp>
      <p:sp>
        <p:nvSpPr>
          <p:cNvPr id="10" name="Freeform 10"/>
          <p:cNvSpPr/>
          <p:nvPr/>
        </p:nvSpPr>
        <p:spPr>
          <a:xfrm>
            <a:off x="12879350" y="3692007"/>
            <a:ext cx="2902986" cy="2902986"/>
          </a:xfrm>
          <a:custGeom>
            <a:avLst/>
            <a:gdLst/>
            <a:ahLst/>
            <a:cxnLst/>
            <a:rect l="l" t="t" r="r" b="b"/>
            <a:pathLst>
              <a:path w="2902986" h="2902986">
                <a:moveTo>
                  <a:pt x="0" y="0"/>
                </a:moveTo>
                <a:lnTo>
                  <a:pt x="2902986" y="0"/>
                </a:lnTo>
                <a:lnTo>
                  <a:pt x="2902986" y="2902986"/>
                </a:lnTo>
                <a:lnTo>
                  <a:pt x="0" y="29029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Freeform 11"/>
          <p:cNvSpPr/>
          <p:nvPr/>
        </p:nvSpPr>
        <p:spPr>
          <a:xfrm>
            <a:off x="2508330" y="3692007"/>
            <a:ext cx="2902986" cy="2902986"/>
          </a:xfrm>
          <a:custGeom>
            <a:avLst/>
            <a:gdLst/>
            <a:ahLst/>
            <a:cxnLst/>
            <a:rect l="l" t="t" r="r" b="b"/>
            <a:pathLst>
              <a:path w="2902986" h="2902986">
                <a:moveTo>
                  <a:pt x="0" y="0"/>
                </a:moveTo>
                <a:lnTo>
                  <a:pt x="2902986" y="0"/>
                </a:lnTo>
                <a:lnTo>
                  <a:pt x="2902986" y="2902986"/>
                </a:lnTo>
                <a:lnTo>
                  <a:pt x="0" y="29029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88995" y="2246420"/>
            <a:ext cx="2758345" cy="245871"/>
            <a:chOff x="0" y="0"/>
            <a:chExt cx="726478" cy="64756"/>
          </a:xfrm>
        </p:grpSpPr>
        <p:sp>
          <p:nvSpPr>
            <p:cNvPr id="3" name="Freeform 3"/>
            <p:cNvSpPr/>
            <p:nvPr/>
          </p:nvSpPr>
          <p:spPr>
            <a:xfrm>
              <a:off x="0" y="0"/>
              <a:ext cx="726478" cy="64756"/>
            </a:xfrm>
            <a:custGeom>
              <a:avLst/>
              <a:gdLst/>
              <a:ahLst/>
              <a:cxnLst/>
              <a:rect l="l" t="t" r="r" b="b"/>
              <a:pathLst>
                <a:path w="726478" h="64756">
                  <a:moveTo>
                    <a:pt x="0" y="0"/>
                  </a:moveTo>
                  <a:lnTo>
                    <a:pt x="726478" y="0"/>
                  </a:lnTo>
                  <a:lnTo>
                    <a:pt x="726478" y="64756"/>
                  </a:lnTo>
                  <a:lnTo>
                    <a:pt x="0" y="64756"/>
                  </a:lnTo>
                  <a:close/>
                </a:path>
              </a:pathLst>
            </a:custGeom>
            <a:solidFill>
              <a:srgbClr val="F9B314"/>
            </a:solidFill>
          </p:spPr>
          <p:txBody>
            <a:bodyPr/>
            <a:lstStyle/>
            <a:p>
              <a:endParaRPr lang="en-US"/>
            </a:p>
          </p:txBody>
        </p:sp>
        <p:sp>
          <p:nvSpPr>
            <p:cNvPr id="4" name="TextBox 4"/>
            <p:cNvSpPr txBox="1"/>
            <p:nvPr/>
          </p:nvSpPr>
          <p:spPr>
            <a:xfrm>
              <a:off x="0" y="-38100"/>
              <a:ext cx="726478" cy="102856"/>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2732589" y="4194010"/>
            <a:ext cx="1340041" cy="1340041"/>
          </a:xfrm>
          <a:custGeom>
            <a:avLst/>
            <a:gdLst/>
            <a:ahLst/>
            <a:cxnLst/>
            <a:rect l="l" t="t" r="r" b="b"/>
            <a:pathLst>
              <a:path w="1340041" h="1340041">
                <a:moveTo>
                  <a:pt x="0" y="0"/>
                </a:moveTo>
                <a:lnTo>
                  <a:pt x="1340042" y="0"/>
                </a:lnTo>
                <a:lnTo>
                  <a:pt x="1340042" y="1340041"/>
                </a:lnTo>
                <a:lnTo>
                  <a:pt x="0" y="13400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8454131" y="4174161"/>
            <a:ext cx="1379739" cy="1379739"/>
          </a:xfrm>
          <a:custGeom>
            <a:avLst/>
            <a:gdLst/>
            <a:ahLst/>
            <a:cxnLst/>
            <a:rect l="l" t="t" r="r" b="b"/>
            <a:pathLst>
              <a:path w="1379739" h="1379739">
                <a:moveTo>
                  <a:pt x="0" y="0"/>
                </a:moveTo>
                <a:lnTo>
                  <a:pt x="1379738" y="0"/>
                </a:lnTo>
                <a:lnTo>
                  <a:pt x="1379738" y="1379739"/>
                </a:lnTo>
                <a:lnTo>
                  <a:pt x="0" y="1379739"/>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US"/>
          </a:p>
        </p:txBody>
      </p:sp>
      <p:sp>
        <p:nvSpPr>
          <p:cNvPr id="7" name="Freeform 7"/>
          <p:cNvSpPr/>
          <p:nvPr/>
        </p:nvSpPr>
        <p:spPr>
          <a:xfrm>
            <a:off x="14211947" y="4073350"/>
            <a:ext cx="1440853" cy="1440853"/>
          </a:xfrm>
          <a:custGeom>
            <a:avLst/>
            <a:gdLst/>
            <a:ahLst/>
            <a:cxnLst/>
            <a:rect l="l" t="t" r="r" b="b"/>
            <a:pathLst>
              <a:path w="1440853" h="1440853">
                <a:moveTo>
                  <a:pt x="0" y="0"/>
                </a:moveTo>
                <a:lnTo>
                  <a:pt x="1440853" y="0"/>
                </a:lnTo>
                <a:lnTo>
                  <a:pt x="1440853" y="1440853"/>
                </a:lnTo>
                <a:lnTo>
                  <a:pt x="0" y="144085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p:cNvSpPr txBox="1"/>
          <p:nvPr/>
        </p:nvSpPr>
        <p:spPr>
          <a:xfrm>
            <a:off x="2732589" y="5734076"/>
            <a:ext cx="2191732" cy="1251585"/>
          </a:xfrm>
          <a:prstGeom prst="rect">
            <a:avLst/>
          </a:prstGeom>
        </p:spPr>
        <p:txBody>
          <a:bodyPr lIns="0" tIns="0" rIns="0" bIns="0" rtlCol="0" anchor="t">
            <a:spAutoFit/>
          </a:bodyPr>
          <a:lstStyle/>
          <a:p>
            <a:pPr algn="l">
              <a:lnSpc>
                <a:spcPts val="5040"/>
              </a:lnSpc>
            </a:pPr>
            <a:r>
              <a:rPr lang="en-US" sz="3600">
                <a:solidFill>
                  <a:srgbClr val="101010"/>
                </a:solidFill>
                <a:latin typeface="Montserrat Bold"/>
              </a:rPr>
              <a:t>Cơ sở lý thuyết</a:t>
            </a:r>
          </a:p>
        </p:txBody>
      </p:sp>
      <p:sp>
        <p:nvSpPr>
          <p:cNvPr id="9" name="TextBox 9"/>
          <p:cNvSpPr txBox="1"/>
          <p:nvPr/>
        </p:nvSpPr>
        <p:spPr>
          <a:xfrm>
            <a:off x="8454131" y="5718658"/>
            <a:ext cx="2580738" cy="1251585"/>
          </a:xfrm>
          <a:prstGeom prst="rect">
            <a:avLst/>
          </a:prstGeom>
        </p:spPr>
        <p:txBody>
          <a:bodyPr lIns="0" tIns="0" rIns="0" bIns="0" rtlCol="0" anchor="t">
            <a:spAutoFit/>
          </a:bodyPr>
          <a:lstStyle/>
          <a:p>
            <a:pPr algn="l">
              <a:lnSpc>
                <a:spcPts val="5040"/>
              </a:lnSpc>
            </a:pPr>
            <a:r>
              <a:rPr lang="en-US" sz="3600">
                <a:solidFill>
                  <a:srgbClr val="101010"/>
                </a:solidFill>
                <a:latin typeface="Montserrat Bold"/>
              </a:rPr>
              <a:t>Mô hình triển khai</a:t>
            </a:r>
          </a:p>
        </p:txBody>
      </p:sp>
      <p:sp>
        <p:nvSpPr>
          <p:cNvPr id="10" name="TextBox 10"/>
          <p:cNvSpPr txBox="1"/>
          <p:nvPr/>
        </p:nvSpPr>
        <p:spPr>
          <a:xfrm>
            <a:off x="14211947" y="5779796"/>
            <a:ext cx="2580738" cy="613410"/>
          </a:xfrm>
          <a:prstGeom prst="rect">
            <a:avLst/>
          </a:prstGeom>
        </p:spPr>
        <p:txBody>
          <a:bodyPr lIns="0" tIns="0" rIns="0" bIns="0" rtlCol="0" anchor="t">
            <a:spAutoFit/>
          </a:bodyPr>
          <a:lstStyle/>
          <a:p>
            <a:pPr algn="l">
              <a:lnSpc>
                <a:spcPts val="5040"/>
              </a:lnSpc>
            </a:pPr>
            <a:r>
              <a:rPr lang="en-US" sz="3600">
                <a:solidFill>
                  <a:srgbClr val="101010"/>
                </a:solidFill>
                <a:latin typeface="Montserrat Bold"/>
              </a:rPr>
              <a:t>Demo</a:t>
            </a:r>
          </a:p>
        </p:txBody>
      </p:sp>
      <p:sp>
        <p:nvSpPr>
          <p:cNvPr id="11" name="TextBox 11"/>
          <p:cNvSpPr txBox="1"/>
          <p:nvPr/>
        </p:nvSpPr>
        <p:spPr>
          <a:xfrm>
            <a:off x="1088995" y="1026584"/>
            <a:ext cx="3919404" cy="953136"/>
          </a:xfrm>
          <a:prstGeom prst="rect">
            <a:avLst/>
          </a:prstGeom>
        </p:spPr>
        <p:txBody>
          <a:bodyPr lIns="0" tIns="0" rIns="0" bIns="0" rtlCol="0" anchor="t">
            <a:spAutoFit/>
          </a:bodyPr>
          <a:lstStyle/>
          <a:p>
            <a:pPr algn="l">
              <a:lnSpc>
                <a:spcPts val="7839"/>
              </a:lnSpc>
            </a:pPr>
            <a:r>
              <a:rPr lang="en-US" sz="5599">
                <a:solidFill>
                  <a:srgbClr val="101010"/>
                </a:solidFill>
                <a:latin typeface="Montserrat Bold"/>
              </a:rPr>
              <a:t>Nội dung</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2301456"/>
            <a:ext cx="8747637" cy="6379861"/>
            <a:chOff x="0" y="0"/>
            <a:chExt cx="11663516" cy="8506482"/>
          </a:xfrm>
        </p:grpSpPr>
        <p:pic>
          <p:nvPicPr>
            <p:cNvPr id="3" name="Picture 3"/>
            <p:cNvPicPr>
              <a:picLocks noChangeAspect="1"/>
            </p:cNvPicPr>
            <p:nvPr/>
          </p:nvPicPr>
          <p:blipFill>
            <a:blip r:embed="rId2"/>
            <a:srcRect t="1243" b="1243"/>
            <a:stretch>
              <a:fillRect/>
            </a:stretch>
          </p:blipFill>
          <p:spPr>
            <a:xfrm>
              <a:off x="0" y="0"/>
              <a:ext cx="11663516" cy="8506482"/>
            </a:xfrm>
            <a:prstGeom prst="rect">
              <a:avLst/>
            </a:prstGeom>
          </p:spPr>
        </p:pic>
      </p:grpSp>
      <p:sp>
        <p:nvSpPr>
          <p:cNvPr id="4" name="TextBox 4"/>
          <p:cNvSpPr txBox="1"/>
          <p:nvPr/>
        </p:nvSpPr>
        <p:spPr>
          <a:xfrm>
            <a:off x="788266" y="1569028"/>
            <a:ext cx="5922266" cy="529209"/>
          </a:xfrm>
          <a:prstGeom prst="rect">
            <a:avLst/>
          </a:prstGeom>
        </p:spPr>
        <p:txBody>
          <a:bodyPr lIns="0" tIns="0" rIns="0" bIns="0" rtlCol="0" anchor="t">
            <a:spAutoFit/>
          </a:bodyPr>
          <a:lstStyle/>
          <a:p>
            <a:pPr algn="l">
              <a:lnSpc>
                <a:spcPts val="3947"/>
              </a:lnSpc>
            </a:pPr>
            <a:r>
              <a:rPr lang="en-US" sz="4200">
                <a:solidFill>
                  <a:srgbClr val="1211CA"/>
                </a:solidFill>
                <a:latin typeface="Montserrat Heavy"/>
              </a:rPr>
              <a:t>Khái niệm Ceph:</a:t>
            </a:r>
          </a:p>
        </p:txBody>
      </p:sp>
      <p:sp>
        <p:nvSpPr>
          <p:cNvPr id="5" name="TextBox 5"/>
          <p:cNvSpPr txBox="1"/>
          <p:nvPr/>
        </p:nvSpPr>
        <p:spPr>
          <a:xfrm>
            <a:off x="788266" y="2633945"/>
            <a:ext cx="8115300" cy="3114675"/>
          </a:xfrm>
          <a:prstGeom prst="rect">
            <a:avLst/>
          </a:prstGeom>
        </p:spPr>
        <p:txBody>
          <a:bodyPr lIns="0" tIns="0" rIns="0" bIns="0" rtlCol="0" anchor="t">
            <a:spAutoFit/>
          </a:bodyPr>
          <a:lstStyle/>
          <a:p>
            <a:pPr marL="647697" lvl="1" indent="-323848" algn="l">
              <a:lnSpc>
                <a:spcPts val="4199"/>
              </a:lnSpc>
              <a:buFont typeface="Arial"/>
              <a:buChar char="•"/>
            </a:pPr>
            <a:r>
              <a:rPr lang="en-US" sz="2999">
                <a:solidFill>
                  <a:srgbClr val="2D262A"/>
                </a:solidFill>
                <a:latin typeface="Montserrat"/>
              </a:rPr>
              <a:t>Ceph là một hệ thống lưu trữ phân tán nguồn mở, cung cấp các tính năng lưu trữ đối tượng, khối và file. Nó được thiết kế để cung cấp khả năng lưu trữ mạnh mẽ, khả năng mở rộng và độ tin cậy cao.</a:t>
            </a:r>
          </a:p>
        </p:txBody>
      </p:sp>
      <p:sp>
        <p:nvSpPr>
          <p:cNvPr id="6" name="TextBox 6"/>
          <p:cNvSpPr txBox="1"/>
          <p:nvPr/>
        </p:nvSpPr>
        <p:spPr>
          <a:xfrm>
            <a:off x="788266" y="6064960"/>
            <a:ext cx="8115300" cy="1421130"/>
          </a:xfrm>
          <a:prstGeom prst="rect">
            <a:avLst/>
          </a:prstGeom>
        </p:spPr>
        <p:txBody>
          <a:bodyPr lIns="0" tIns="0" rIns="0" bIns="0" rtlCol="0" anchor="t">
            <a:spAutoFit/>
          </a:bodyPr>
          <a:lstStyle/>
          <a:p>
            <a:pPr marL="647698" lvl="1" indent="-323849" algn="l">
              <a:lnSpc>
                <a:spcPts val="3809"/>
              </a:lnSpc>
              <a:buFont typeface="Arial"/>
              <a:buChar char="•"/>
            </a:pPr>
            <a:r>
              <a:rPr lang="en-US" sz="2999">
                <a:solidFill>
                  <a:srgbClr val="2D262A"/>
                </a:solidFill>
                <a:latin typeface="Montserrat"/>
              </a:rPr>
              <a:t>Ceph Storage là một phần của hệ thống Ceph, cung cấp một nền tảng lưu trữ tin cậy và hiệu quả.</a:t>
            </a:r>
          </a:p>
        </p:txBody>
      </p:sp>
      <p:grpSp>
        <p:nvGrpSpPr>
          <p:cNvPr id="7" name="Group 7"/>
          <p:cNvGrpSpPr/>
          <p:nvPr/>
        </p:nvGrpSpPr>
        <p:grpSpPr>
          <a:xfrm>
            <a:off x="14963799" y="1621155"/>
            <a:ext cx="2758345" cy="245871"/>
            <a:chOff x="0" y="0"/>
            <a:chExt cx="726478" cy="64756"/>
          </a:xfrm>
        </p:grpSpPr>
        <p:sp>
          <p:nvSpPr>
            <p:cNvPr id="8" name="Freeform 8"/>
            <p:cNvSpPr/>
            <p:nvPr/>
          </p:nvSpPr>
          <p:spPr>
            <a:xfrm>
              <a:off x="0" y="0"/>
              <a:ext cx="726478" cy="64756"/>
            </a:xfrm>
            <a:custGeom>
              <a:avLst/>
              <a:gdLst/>
              <a:ahLst/>
              <a:cxnLst/>
              <a:rect l="l" t="t" r="r" b="b"/>
              <a:pathLst>
                <a:path w="726478" h="64756">
                  <a:moveTo>
                    <a:pt x="0" y="0"/>
                  </a:moveTo>
                  <a:lnTo>
                    <a:pt x="726478" y="0"/>
                  </a:lnTo>
                  <a:lnTo>
                    <a:pt x="726478" y="64756"/>
                  </a:lnTo>
                  <a:lnTo>
                    <a:pt x="0" y="64756"/>
                  </a:lnTo>
                  <a:close/>
                </a:path>
              </a:pathLst>
            </a:custGeom>
            <a:solidFill>
              <a:srgbClr val="F9B314"/>
            </a:solidFill>
          </p:spPr>
          <p:txBody>
            <a:bodyPr/>
            <a:lstStyle/>
            <a:p>
              <a:endParaRPr lang="en-US"/>
            </a:p>
          </p:txBody>
        </p:sp>
        <p:sp>
          <p:nvSpPr>
            <p:cNvPr id="9" name="TextBox 9"/>
            <p:cNvSpPr txBox="1"/>
            <p:nvPr/>
          </p:nvSpPr>
          <p:spPr>
            <a:xfrm>
              <a:off x="0" y="-38100"/>
              <a:ext cx="726478" cy="102856"/>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14232173" y="212668"/>
            <a:ext cx="3489971" cy="1251585"/>
          </a:xfrm>
          <a:prstGeom prst="rect">
            <a:avLst/>
          </a:prstGeom>
        </p:spPr>
        <p:txBody>
          <a:bodyPr lIns="0" tIns="0" rIns="0" bIns="0" rtlCol="0" anchor="t">
            <a:spAutoFit/>
          </a:bodyPr>
          <a:lstStyle/>
          <a:p>
            <a:pPr algn="r">
              <a:lnSpc>
                <a:spcPts val="5040"/>
              </a:lnSpc>
            </a:pPr>
            <a:r>
              <a:rPr lang="en-US" sz="3600">
                <a:solidFill>
                  <a:srgbClr val="101010"/>
                </a:solidFill>
                <a:latin typeface="Montserrat Bold"/>
              </a:rPr>
              <a:t>Cơ sở lý thuyết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10366" y="1407159"/>
            <a:ext cx="6448950" cy="1024509"/>
          </a:xfrm>
          <a:prstGeom prst="rect">
            <a:avLst/>
          </a:prstGeom>
        </p:spPr>
        <p:txBody>
          <a:bodyPr lIns="0" tIns="0" rIns="0" bIns="0" rtlCol="0" anchor="t">
            <a:spAutoFit/>
          </a:bodyPr>
          <a:lstStyle/>
          <a:p>
            <a:pPr algn="l">
              <a:lnSpc>
                <a:spcPts val="3947"/>
              </a:lnSpc>
            </a:pPr>
            <a:r>
              <a:rPr lang="en-US" sz="4200">
                <a:solidFill>
                  <a:srgbClr val="1211CA"/>
                </a:solidFill>
                <a:latin typeface="Montserrat Heavy"/>
              </a:rPr>
              <a:t>Kiến trúc đa dạng của Ceph:</a:t>
            </a:r>
          </a:p>
        </p:txBody>
      </p:sp>
      <p:sp>
        <p:nvSpPr>
          <p:cNvPr id="3" name="Freeform 3"/>
          <p:cNvSpPr/>
          <p:nvPr/>
        </p:nvSpPr>
        <p:spPr>
          <a:xfrm>
            <a:off x="1028700" y="2912873"/>
            <a:ext cx="683386" cy="683386"/>
          </a:xfrm>
          <a:custGeom>
            <a:avLst/>
            <a:gdLst/>
            <a:ahLst/>
            <a:cxnLst/>
            <a:rect l="l" t="t" r="r" b="b"/>
            <a:pathLst>
              <a:path w="683386" h="683386">
                <a:moveTo>
                  <a:pt x="0" y="0"/>
                </a:moveTo>
                <a:lnTo>
                  <a:pt x="683386" y="0"/>
                </a:lnTo>
                <a:lnTo>
                  <a:pt x="683386" y="683386"/>
                </a:lnTo>
                <a:lnTo>
                  <a:pt x="0" y="6833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2074967" y="2983103"/>
            <a:ext cx="2580738" cy="495301"/>
          </a:xfrm>
          <a:prstGeom prst="rect">
            <a:avLst/>
          </a:prstGeom>
        </p:spPr>
        <p:txBody>
          <a:bodyPr lIns="0" tIns="0" rIns="0" bIns="0" rtlCol="0" anchor="t">
            <a:spAutoFit/>
          </a:bodyPr>
          <a:lstStyle/>
          <a:p>
            <a:pPr algn="l">
              <a:lnSpc>
                <a:spcPts val="4199"/>
              </a:lnSpc>
            </a:pPr>
            <a:r>
              <a:rPr lang="en-US" sz="2999">
                <a:solidFill>
                  <a:srgbClr val="1211CA"/>
                </a:solidFill>
                <a:latin typeface="Montserrat Bold"/>
              </a:rPr>
              <a:t> Khối (Block)</a:t>
            </a:r>
          </a:p>
        </p:txBody>
      </p:sp>
      <p:sp>
        <p:nvSpPr>
          <p:cNvPr id="5" name="TextBox 5"/>
          <p:cNvSpPr txBox="1"/>
          <p:nvPr/>
        </p:nvSpPr>
        <p:spPr>
          <a:xfrm>
            <a:off x="1028700" y="3740767"/>
            <a:ext cx="5930616" cy="2066926"/>
          </a:xfrm>
          <a:prstGeom prst="rect">
            <a:avLst/>
          </a:prstGeom>
        </p:spPr>
        <p:txBody>
          <a:bodyPr lIns="0" tIns="0" rIns="0" bIns="0" rtlCol="0" anchor="t">
            <a:spAutoFit/>
          </a:bodyPr>
          <a:lstStyle/>
          <a:p>
            <a:pPr algn="l">
              <a:lnSpc>
                <a:spcPts val="4199"/>
              </a:lnSpc>
            </a:pPr>
            <a:r>
              <a:rPr lang="en-US" sz="2999">
                <a:solidFill>
                  <a:srgbClr val="2D262A"/>
                </a:solidFill>
                <a:latin typeface="Montserrat"/>
              </a:rPr>
              <a:t>Ceph cung cấp khối lưu trữ dữ liệu, tương thích với giao thức iSCSI.</a:t>
            </a:r>
          </a:p>
          <a:p>
            <a:pPr algn="l">
              <a:lnSpc>
                <a:spcPts val="4199"/>
              </a:lnSpc>
            </a:pPr>
            <a:endParaRPr lang="en-US" sz="2999">
              <a:solidFill>
                <a:srgbClr val="2D262A"/>
              </a:solidFill>
              <a:latin typeface="Montserrat"/>
            </a:endParaRPr>
          </a:p>
        </p:txBody>
      </p:sp>
      <p:sp>
        <p:nvSpPr>
          <p:cNvPr id="6" name="Freeform 6"/>
          <p:cNvSpPr/>
          <p:nvPr/>
        </p:nvSpPr>
        <p:spPr>
          <a:xfrm>
            <a:off x="10150227" y="2932613"/>
            <a:ext cx="643907" cy="643907"/>
          </a:xfrm>
          <a:custGeom>
            <a:avLst/>
            <a:gdLst/>
            <a:ahLst/>
            <a:cxnLst/>
            <a:rect l="l" t="t" r="r" b="b"/>
            <a:pathLst>
              <a:path w="643907" h="643907">
                <a:moveTo>
                  <a:pt x="0" y="0"/>
                </a:moveTo>
                <a:lnTo>
                  <a:pt x="643907" y="0"/>
                </a:lnTo>
                <a:lnTo>
                  <a:pt x="643907" y="643907"/>
                </a:lnTo>
                <a:lnTo>
                  <a:pt x="0" y="6439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TextBox 7"/>
          <p:cNvSpPr txBox="1"/>
          <p:nvPr/>
        </p:nvSpPr>
        <p:spPr>
          <a:xfrm>
            <a:off x="6959316" y="6337180"/>
            <a:ext cx="4100840" cy="495301"/>
          </a:xfrm>
          <a:prstGeom prst="rect">
            <a:avLst/>
          </a:prstGeom>
        </p:spPr>
        <p:txBody>
          <a:bodyPr lIns="0" tIns="0" rIns="0" bIns="0" rtlCol="0" anchor="t">
            <a:spAutoFit/>
          </a:bodyPr>
          <a:lstStyle/>
          <a:p>
            <a:pPr algn="l">
              <a:lnSpc>
                <a:spcPts val="4199"/>
              </a:lnSpc>
            </a:pPr>
            <a:r>
              <a:rPr lang="en-US" sz="2999">
                <a:solidFill>
                  <a:srgbClr val="1211CA"/>
                </a:solidFill>
                <a:latin typeface="Montserrat Bold"/>
              </a:rPr>
              <a:t>File (File System)</a:t>
            </a:r>
          </a:p>
        </p:txBody>
      </p:sp>
      <p:sp>
        <p:nvSpPr>
          <p:cNvPr id="8" name="TextBox 8"/>
          <p:cNvSpPr txBox="1"/>
          <p:nvPr/>
        </p:nvSpPr>
        <p:spPr>
          <a:xfrm>
            <a:off x="10150227" y="3740767"/>
            <a:ext cx="5930616" cy="1543051"/>
          </a:xfrm>
          <a:prstGeom prst="rect">
            <a:avLst/>
          </a:prstGeom>
        </p:spPr>
        <p:txBody>
          <a:bodyPr lIns="0" tIns="0" rIns="0" bIns="0" rtlCol="0" anchor="t">
            <a:spAutoFit/>
          </a:bodyPr>
          <a:lstStyle/>
          <a:p>
            <a:pPr algn="l">
              <a:lnSpc>
                <a:spcPts val="4199"/>
              </a:lnSpc>
            </a:pPr>
            <a:r>
              <a:rPr lang="en-US" sz="2999">
                <a:solidFill>
                  <a:srgbClr val="2D262A"/>
                </a:solidFill>
                <a:latin typeface="Montserrat"/>
              </a:rPr>
              <a:t>Ceph hỗ trợ lưu trữ dữ liệu dạng đối tượng, tương thích với các API như S3 và Swift</a:t>
            </a:r>
          </a:p>
        </p:txBody>
      </p:sp>
      <p:sp>
        <p:nvSpPr>
          <p:cNvPr id="9" name="Freeform 9"/>
          <p:cNvSpPr/>
          <p:nvPr/>
        </p:nvSpPr>
        <p:spPr>
          <a:xfrm>
            <a:off x="5950619" y="6272410"/>
            <a:ext cx="672465" cy="672465"/>
          </a:xfrm>
          <a:custGeom>
            <a:avLst/>
            <a:gdLst/>
            <a:ahLst/>
            <a:cxnLst/>
            <a:rect l="l" t="t" r="r" b="b"/>
            <a:pathLst>
              <a:path w="672465" h="672465">
                <a:moveTo>
                  <a:pt x="0" y="0"/>
                </a:moveTo>
                <a:lnTo>
                  <a:pt x="672465" y="0"/>
                </a:lnTo>
                <a:lnTo>
                  <a:pt x="672465" y="672465"/>
                </a:lnTo>
                <a:lnTo>
                  <a:pt x="0" y="67246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TextBox 10"/>
          <p:cNvSpPr txBox="1"/>
          <p:nvPr/>
        </p:nvSpPr>
        <p:spPr>
          <a:xfrm>
            <a:off x="11156084" y="3081219"/>
            <a:ext cx="4100840" cy="495301"/>
          </a:xfrm>
          <a:prstGeom prst="rect">
            <a:avLst/>
          </a:prstGeom>
        </p:spPr>
        <p:txBody>
          <a:bodyPr lIns="0" tIns="0" rIns="0" bIns="0" rtlCol="0" anchor="t">
            <a:spAutoFit/>
          </a:bodyPr>
          <a:lstStyle/>
          <a:p>
            <a:pPr algn="l">
              <a:lnSpc>
                <a:spcPts val="4199"/>
              </a:lnSpc>
            </a:pPr>
            <a:r>
              <a:rPr lang="en-US" sz="2999">
                <a:solidFill>
                  <a:srgbClr val="1211CA"/>
                </a:solidFill>
                <a:latin typeface="Montserrat Bold"/>
              </a:rPr>
              <a:t>Đối tượng (Object) </a:t>
            </a:r>
          </a:p>
        </p:txBody>
      </p:sp>
      <p:sp>
        <p:nvSpPr>
          <p:cNvPr id="11" name="TextBox 11"/>
          <p:cNvSpPr txBox="1"/>
          <p:nvPr/>
        </p:nvSpPr>
        <p:spPr>
          <a:xfrm>
            <a:off x="5950619" y="7106800"/>
            <a:ext cx="7591036" cy="1543051"/>
          </a:xfrm>
          <a:prstGeom prst="rect">
            <a:avLst/>
          </a:prstGeom>
        </p:spPr>
        <p:txBody>
          <a:bodyPr lIns="0" tIns="0" rIns="0" bIns="0" rtlCol="0" anchor="t">
            <a:spAutoFit/>
          </a:bodyPr>
          <a:lstStyle/>
          <a:p>
            <a:pPr algn="l">
              <a:lnSpc>
                <a:spcPts val="4199"/>
              </a:lnSpc>
            </a:pPr>
            <a:r>
              <a:rPr lang="en-US" sz="2999">
                <a:solidFill>
                  <a:srgbClr val="2D262A"/>
                </a:solidFill>
                <a:latin typeface="Montserrat"/>
              </a:rPr>
              <a:t>Ceph cung cấp hệ thống tập tin (Filesystem) phân tán, cung cấp khả năng lưu trữ ổn định và hiệu quả</a:t>
            </a:r>
          </a:p>
        </p:txBody>
      </p:sp>
      <p:grpSp>
        <p:nvGrpSpPr>
          <p:cNvPr id="12" name="Group 12"/>
          <p:cNvGrpSpPr/>
          <p:nvPr/>
        </p:nvGrpSpPr>
        <p:grpSpPr>
          <a:xfrm>
            <a:off x="14963799" y="1621155"/>
            <a:ext cx="2758345" cy="245871"/>
            <a:chOff x="0" y="0"/>
            <a:chExt cx="726478" cy="64756"/>
          </a:xfrm>
        </p:grpSpPr>
        <p:sp>
          <p:nvSpPr>
            <p:cNvPr id="13" name="Freeform 13"/>
            <p:cNvSpPr/>
            <p:nvPr/>
          </p:nvSpPr>
          <p:spPr>
            <a:xfrm>
              <a:off x="0" y="0"/>
              <a:ext cx="726478" cy="64756"/>
            </a:xfrm>
            <a:custGeom>
              <a:avLst/>
              <a:gdLst/>
              <a:ahLst/>
              <a:cxnLst/>
              <a:rect l="l" t="t" r="r" b="b"/>
              <a:pathLst>
                <a:path w="726478" h="64756">
                  <a:moveTo>
                    <a:pt x="0" y="0"/>
                  </a:moveTo>
                  <a:lnTo>
                    <a:pt x="726478" y="0"/>
                  </a:lnTo>
                  <a:lnTo>
                    <a:pt x="726478" y="64756"/>
                  </a:lnTo>
                  <a:lnTo>
                    <a:pt x="0" y="64756"/>
                  </a:lnTo>
                  <a:close/>
                </a:path>
              </a:pathLst>
            </a:custGeom>
            <a:solidFill>
              <a:srgbClr val="F9B314"/>
            </a:solidFill>
          </p:spPr>
          <p:txBody>
            <a:bodyPr/>
            <a:lstStyle/>
            <a:p>
              <a:endParaRPr lang="en-US"/>
            </a:p>
          </p:txBody>
        </p:sp>
        <p:sp>
          <p:nvSpPr>
            <p:cNvPr id="14" name="TextBox 14"/>
            <p:cNvSpPr txBox="1"/>
            <p:nvPr/>
          </p:nvSpPr>
          <p:spPr>
            <a:xfrm>
              <a:off x="0" y="-38100"/>
              <a:ext cx="726478" cy="102856"/>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14232173" y="212668"/>
            <a:ext cx="3489971" cy="1251585"/>
          </a:xfrm>
          <a:prstGeom prst="rect">
            <a:avLst/>
          </a:prstGeom>
        </p:spPr>
        <p:txBody>
          <a:bodyPr lIns="0" tIns="0" rIns="0" bIns="0" rtlCol="0" anchor="t">
            <a:spAutoFit/>
          </a:bodyPr>
          <a:lstStyle/>
          <a:p>
            <a:pPr algn="r">
              <a:lnSpc>
                <a:spcPts val="5040"/>
              </a:lnSpc>
            </a:pPr>
            <a:r>
              <a:rPr lang="en-US" sz="3600">
                <a:solidFill>
                  <a:srgbClr val="101010"/>
                </a:solidFill>
                <a:latin typeface="Montserrat Bold"/>
              </a:rPr>
              <a:t>Cơ sở lý thuyết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62717" y="3115680"/>
            <a:ext cx="667669" cy="667669"/>
          </a:xfrm>
          <a:custGeom>
            <a:avLst/>
            <a:gdLst/>
            <a:ahLst/>
            <a:cxnLst/>
            <a:rect l="l" t="t" r="r" b="b"/>
            <a:pathLst>
              <a:path w="667669" h="667669">
                <a:moveTo>
                  <a:pt x="0" y="0"/>
                </a:moveTo>
                <a:lnTo>
                  <a:pt x="667670" y="0"/>
                </a:lnTo>
                <a:lnTo>
                  <a:pt x="667670" y="667669"/>
                </a:lnTo>
                <a:lnTo>
                  <a:pt x="0" y="6676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262717" y="6916648"/>
            <a:ext cx="646843" cy="646843"/>
          </a:xfrm>
          <a:custGeom>
            <a:avLst/>
            <a:gdLst/>
            <a:ahLst/>
            <a:cxnLst/>
            <a:rect l="l" t="t" r="r" b="b"/>
            <a:pathLst>
              <a:path w="646843" h="646843">
                <a:moveTo>
                  <a:pt x="0" y="0"/>
                </a:moveTo>
                <a:lnTo>
                  <a:pt x="646844" y="0"/>
                </a:lnTo>
                <a:lnTo>
                  <a:pt x="646844" y="646843"/>
                </a:lnTo>
                <a:lnTo>
                  <a:pt x="0" y="64684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10663252" y="6964988"/>
            <a:ext cx="624291" cy="775080"/>
          </a:xfrm>
          <a:custGeom>
            <a:avLst/>
            <a:gdLst/>
            <a:ahLst/>
            <a:cxnLst/>
            <a:rect l="l" t="t" r="r" b="b"/>
            <a:pathLst>
              <a:path w="624291" h="775080">
                <a:moveTo>
                  <a:pt x="0" y="0"/>
                </a:moveTo>
                <a:lnTo>
                  <a:pt x="624291" y="0"/>
                </a:lnTo>
                <a:lnTo>
                  <a:pt x="624291" y="775080"/>
                </a:lnTo>
                <a:lnTo>
                  <a:pt x="0" y="77508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5" name="Group 5"/>
          <p:cNvGrpSpPr/>
          <p:nvPr/>
        </p:nvGrpSpPr>
        <p:grpSpPr>
          <a:xfrm>
            <a:off x="14963799" y="1621155"/>
            <a:ext cx="2758345" cy="245871"/>
            <a:chOff x="0" y="0"/>
            <a:chExt cx="726478" cy="64756"/>
          </a:xfrm>
        </p:grpSpPr>
        <p:sp>
          <p:nvSpPr>
            <p:cNvPr id="6" name="Freeform 6"/>
            <p:cNvSpPr/>
            <p:nvPr/>
          </p:nvSpPr>
          <p:spPr>
            <a:xfrm>
              <a:off x="0" y="0"/>
              <a:ext cx="726478" cy="64756"/>
            </a:xfrm>
            <a:custGeom>
              <a:avLst/>
              <a:gdLst/>
              <a:ahLst/>
              <a:cxnLst/>
              <a:rect l="l" t="t" r="r" b="b"/>
              <a:pathLst>
                <a:path w="726478" h="64756">
                  <a:moveTo>
                    <a:pt x="0" y="0"/>
                  </a:moveTo>
                  <a:lnTo>
                    <a:pt x="726478" y="0"/>
                  </a:lnTo>
                  <a:lnTo>
                    <a:pt x="726478" y="64756"/>
                  </a:lnTo>
                  <a:lnTo>
                    <a:pt x="0" y="64756"/>
                  </a:lnTo>
                  <a:close/>
                </a:path>
              </a:pathLst>
            </a:custGeom>
            <a:solidFill>
              <a:srgbClr val="F9B314"/>
            </a:solidFill>
          </p:spPr>
          <p:txBody>
            <a:bodyPr/>
            <a:lstStyle/>
            <a:p>
              <a:endParaRPr lang="en-US"/>
            </a:p>
          </p:txBody>
        </p:sp>
        <p:sp>
          <p:nvSpPr>
            <p:cNvPr id="7" name="TextBox 7"/>
            <p:cNvSpPr txBox="1"/>
            <p:nvPr/>
          </p:nvSpPr>
          <p:spPr>
            <a:xfrm>
              <a:off x="0" y="-38100"/>
              <a:ext cx="726478" cy="102856"/>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0720419" y="3115680"/>
            <a:ext cx="731390" cy="731390"/>
          </a:xfrm>
          <a:custGeom>
            <a:avLst/>
            <a:gdLst/>
            <a:ahLst/>
            <a:cxnLst/>
            <a:rect l="l" t="t" r="r" b="b"/>
            <a:pathLst>
              <a:path w="731390" h="731390">
                <a:moveTo>
                  <a:pt x="0" y="0"/>
                </a:moveTo>
                <a:lnTo>
                  <a:pt x="731390" y="0"/>
                </a:lnTo>
                <a:lnTo>
                  <a:pt x="731390" y="731389"/>
                </a:lnTo>
                <a:lnTo>
                  <a:pt x="0" y="73138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9" name="Freeform 9"/>
          <p:cNvSpPr/>
          <p:nvPr/>
        </p:nvSpPr>
        <p:spPr>
          <a:xfrm>
            <a:off x="345314" y="3099962"/>
            <a:ext cx="683386" cy="683386"/>
          </a:xfrm>
          <a:custGeom>
            <a:avLst/>
            <a:gdLst/>
            <a:ahLst/>
            <a:cxnLst/>
            <a:rect l="l" t="t" r="r" b="b"/>
            <a:pathLst>
              <a:path w="683386" h="683386">
                <a:moveTo>
                  <a:pt x="0" y="0"/>
                </a:moveTo>
                <a:lnTo>
                  <a:pt x="683386" y="0"/>
                </a:lnTo>
                <a:lnTo>
                  <a:pt x="683386" y="683387"/>
                </a:lnTo>
                <a:lnTo>
                  <a:pt x="0" y="68338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10" name="Freeform 10"/>
          <p:cNvSpPr/>
          <p:nvPr/>
        </p:nvSpPr>
        <p:spPr>
          <a:xfrm>
            <a:off x="9752662" y="3139442"/>
            <a:ext cx="643907" cy="643907"/>
          </a:xfrm>
          <a:custGeom>
            <a:avLst/>
            <a:gdLst/>
            <a:ahLst/>
            <a:cxnLst/>
            <a:rect l="l" t="t" r="r" b="b"/>
            <a:pathLst>
              <a:path w="643907" h="643907">
                <a:moveTo>
                  <a:pt x="0" y="0"/>
                </a:moveTo>
                <a:lnTo>
                  <a:pt x="643907" y="0"/>
                </a:lnTo>
                <a:lnTo>
                  <a:pt x="643907" y="643907"/>
                </a:lnTo>
                <a:lnTo>
                  <a:pt x="0" y="643907"/>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1" name="Freeform 11"/>
          <p:cNvSpPr/>
          <p:nvPr/>
        </p:nvSpPr>
        <p:spPr>
          <a:xfrm>
            <a:off x="356235" y="6903837"/>
            <a:ext cx="672465" cy="672465"/>
          </a:xfrm>
          <a:custGeom>
            <a:avLst/>
            <a:gdLst/>
            <a:ahLst/>
            <a:cxnLst/>
            <a:rect l="l" t="t" r="r" b="b"/>
            <a:pathLst>
              <a:path w="672465" h="672465">
                <a:moveTo>
                  <a:pt x="0" y="0"/>
                </a:moveTo>
                <a:lnTo>
                  <a:pt x="672465" y="0"/>
                </a:lnTo>
                <a:lnTo>
                  <a:pt x="672465" y="672465"/>
                </a:lnTo>
                <a:lnTo>
                  <a:pt x="0" y="672465"/>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a:p>
        </p:txBody>
      </p:sp>
      <p:sp>
        <p:nvSpPr>
          <p:cNvPr id="12" name="Freeform 12"/>
          <p:cNvSpPr/>
          <p:nvPr/>
        </p:nvSpPr>
        <p:spPr>
          <a:xfrm>
            <a:off x="9752662" y="7016296"/>
            <a:ext cx="672465" cy="672465"/>
          </a:xfrm>
          <a:custGeom>
            <a:avLst/>
            <a:gdLst/>
            <a:ahLst/>
            <a:cxnLst/>
            <a:rect l="l" t="t" r="r" b="b"/>
            <a:pathLst>
              <a:path w="672465" h="672465">
                <a:moveTo>
                  <a:pt x="0" y="0"/>
                </a:moveTo>
                <a:lnTo>
                  <a:pt x="672465" y="0"/>
                </a:lnTo>
                <a:lnTo>
                  <a:pt x="672465" y="672465"/>
                </a:lnTo>
                <a:lnTo>
                  <a:pt x="0" y="672465"/>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US"/>
          </a:p>
        </p:txBody>
      </p:sp>
      <p:sp>
        <p:nvSpPr>
          <p:cNvPr id="13" name="TextBox 13"/>
          <p:cNvSpPr txBox="1"/>
          <p:nvPr/>
        </p:nvSpPr>
        <p:spPr>
          <a:xfrm>
            <a:off x="356235" y="1407159"/>
            <a:ext cx="6448950" cy="1024509"/>
          </a:xfrm>
          <a:prstGeom prst="rect">
            <a:avLst/>
          </a:prstGeom>
        </p:spPr>
        <p:txBody>
          <a:bodyPr lIns="0" tIns="0" rIns="0" bIns="0" rtlCol="0" anchor="t">
            <a:spAutoFit/>
          </a:bodyPr>
          <a:lstStyle/>
          <a:p>
            <a:pPr algn="l">
              <a:lnSpc>
                <a:spcPts val="3947"/>
              </a:lnSpc>
            </a:pPr>
            <a:r>
              <a:rPr lang="en-US" sz="4200">
                <a:solidFill>
                  <a:srgbClr val="1211CA"/>
                </a:solidFill>
                <a:latin typeface="Montserrat Heavy"/>
              </a:rPr>
              <a:t>Thành phần cốt lõi của Ceph:</a:t>
            </a:r>
          </a:p>
        </p:txBody>
      </p:sp>
      <p:sp>
        <p:nvSpPr>
          <p:cNvPr id="14" name="TextBox 14"/>
          <p:cNvSpPr txBox="1"/>
          <p:nvPr/>
        </p:nvSpPr>
        <p:spPr>
          <a:xfrm>
            <a:off x="345314" y="4086225"/>
            <a:ext cx="5930616" cy="1543051"/>
          </a:xfrm>
          <a:prstGeom prst="rect">
            <a:avLst/>
          </a:prstGeom>
        </p:spPr>
        <p:txBody>
          <a:bodyPr lIns="0" tIns="0" rIns="0" bIns="0" rtlCol="0" anchor="t">
            <a:spAutoFit/>
          </a:bodyPr>
          <a:lstStyle/>
          <a:p>
            <a:pPr algn="l">
              <a:lnSpc>
                <a:spcPts val="4199"/>
              </a:lnSpc>
            </a:pPr>
            <a:r>
              <a:rPr lang="en-US" sz="2999">
                <a:solidFill>
                  <a:srgbClr val="2D262A"/>
                </a:solidFill>
                <a:latin typeface="Montserrat"/>
              </a:rPr>
              <a:t>Quản lý trạng thái của các thành phần trong hệ thống Ceph</a:t>
            </a:r>
          </a:p>
        </p:txBody>
      </p:sp>
      <p:sp>
        <p:nvSpPr>
          <p:cNvPr id="15" name="TextBox 15"/>
          <p:cNvSpPr txBox="1"/>
          <p:nvPr/>
        </p:nvSpPr>
        <p:spPr>
          <a:xfrm>
            <a:off x="2168512" y="3178051"/>
            <a:ext cx="2580738" cy="495301"/>
          </a:xfrm>
          <a:prstGeom prst="rect">
            <a:avLst/>
          </a:prstGeom>
        </p:spPr>
        <p:txBody>
          <a:bodyPr lIns="0" tIns="0" rIns="0" bIns="0" rtlCol="0" anchor="t">
            <a:spAutoFit/>
          </a:bodyPr>
          <a:lstStyle/>
          <a:p>
            <a:pPr algn="l">
              <a:lnSpc>
                <a:spcPts val="4199"/>
              </a:lnSpc>
            </a:pPr>
            <a:r>
              <a:rPr lang="en-US" sz="2999">
                <a:solidFill>
                  <a:srgbClr val="1211CA"/>
                </a:solidFill>
                <a:latin typeface="Montserrat Bold"/>
              </a:rPr>
              <a:t>Monitor</a:t>
            </a:r>
          </a:p>
        </p:txBody>
      </p:sp>
      <p:sp>
        <p:nvSpPr>
          <p:cNvPr id="16" name="TextBox 16"/>
          <p:cNvSpPr txBox="1"/>
          <p:nvPr/>
        </p:nvSpPr>
        <p:spPr>
          <a:xfrm>
            <a:off x="11689934" y="3209912"/>
            <a:ext cx="2580738" cy="495301"/>
          </a:xfrm>
          <a:prstGeom prst="rect">
            <a:avLst/>
          </a:prstGeom>
        </p:spPr>
        <p:txBody>
          <a:bodyPr lIns="0" tIns="0" rIns="0" bIns="0" rtlCol="0" anchor="t">
            <a:spAutoFit/>
          </a:bodyPr>
          <a:lstStyle/>
          <a:p>
            <a:pPr algn="l">
              <a:lnSpc>
                <a:spcPts val="4199"/>
              </a:lnSpc>
            </a:pPr>
            <a:r>
              <a:rPr lang="en-US" sz="2999">
                <a:solidFill>
                  <a:srgbClr val="1211CA"/>
                </a:solidFill>
                <a:latin typeface="Montserrat Bold"/>
              </a:rPr>
              <a:t>Manager</a:t>
            </a:r>
          </a:p>
        </p:txBody>
      </p:sp>
      <p:sp>
        <p:nvSpPr>
          <p:cNvPr id="17" name="TextBox 17"/>
          <p:cNvSpPr txBox="1"/>
          <p:nvPr/>
        </p:nvSpPr>
        <p:spPr>
          <a:xfrm>
            <a:off x="2147686" y="6970748"/>
            <a:ext cx="2580738" cy="495301"/>
          </a:xfrm>
          <a:prstGeom prst="rect">
            <a:avLst/>
          </a:prstGeom>
        </p:spPr>
        <p:txBody>
          <a:bodyPr lIns="0" tIns="0" rIns="0" bIns="0" rtlCol="0" anchor="t">
            <a:spAutoFit/>
          </a:bodyPr>
          <a:lstStyle/>
          <a:p>
            <a:pPr algn="l">
              <a:lnSpc>
                <a:spcPts val="4199"/>
              </a:lnSpc>
            </a:pPr>
            <a:r>
              <a:rPr lang="en-US" sz="2999">
                <a:solidFill>
                  <a:srgbClr val="1211CA"/>
                </a:solidFill>
                <a:latin typeface="Montserrat Bold"/>
              </a:rPr>
              <a:t>OSD</a:t>
            </a:r>
          </a:p>
        </p:txBody>
      </p:sp>
      <p:sp>
        <p:nvSpPr>
          <p:cNvPr id="18" name="TextBox 18"/>
          <p:cNvSpPr txBox="1"/>
          <p:nvPr/>
        </p:nvSpPr>
        <p:spPr>
          <a:xfrm>
            <a:off x="11689934" y="6970748"/>
            <a:ext cx="2580738" cy="495301"/>
          </a:xfrm>
          <a:prstGeom prst="rect">
            <a:avLst/>
          </a:prstGeom>
        </p:spPr>
        <p:txBody>
          <a:bodyPr lIns="0" tIns="0" rIns="0" bIns="0" rtlCol="0" anchor="t">
            <a:spAutoFit/>
          </a:bodyPr>
          <a:lstStyle/>
          <a:p>
            <a:pPr algn="l">
              <a:lnSpc>
                <a:spcPts val="4199"/>
              </a:lnSpc>
            </a:pPr>
            <a:r>
              <a:rPr lang="en-US" sz="2999">
                <a:solidFill>
                  <a:srgbClr val="1211CA"/>
                </a:solidFill>
                <a:latin typeface="Montserrat Bold"/>
              </a:rPr>
              <a:t>RADOSGW</a:t>
            </a:r>
          </a:p>
        </p:txBody>
      </p:sp>
      <p:sp>
        <p:nvSpPr>
          <p:cNvPr id="19" name="TextBox 19"/>
          <p:cNvSpPr txBox="1"/>
          <p:nvPr/>
        </p:nvSpPr>
        <p:spPr>
          <a:xfrm>
            <a:off x="9752662" y="4086225"/>
            <a:ext cx="6127466" cy="1543051"/>
          </a:xfrm>
          <a:prstGeom prst="rect">
            <a:avLst/>
          </a:prstGeom>
        </p:spPr>
        <p:txBody>
          <a:bodyPr lIns="0" tIns="0" rIns="0" bIns="0" rtlCol="0" anchor="t">
            <a:spAutoFit/>
          </a:bodyPr>
          <a:lstStyle/>
          <a:p>
            <a:pPr algn="l">
              <a:lnSpc>
                <a:spcPts val="4199"/>
              </a:lnSpc>
            </a:pPr>
            <a:r>
              <a:rPr lang="en-US" sz="2999">
                <a:solidFill>
                  <a:srgbClr val="2D262A"/>
                </a:solidFill>
                <a:latin typeface="Montserrat"/>
              </a:rPr>
              <a:t>Quản lý các dịch vụ và tính năng nâng cao trong Ceph.</a:t>
            </a:r>
          </a:p>
          <a:p>
            <a:pPr algn="l">
              <a:lnSpc>
                <a:spcPts val="4199"/>
              </a:lnSpc>
            </a:pPr>
            <a:endParaRPr lang="en-US" sz="2999">
              <a:solidFill>
                <a:srgbClr val="2D262A"/>
              </a:solidFill>
              <a:latin typeface="Montserrat"/>
            </a:endParaRPr>
          </a:p>
        </p:txBody>
      </p:sp>
      <p:sp>
        <p:nvSpPr>
          <p:cNvPr id="20" name="TextBox 20"/>
          <p:cNvSpPr txBox="1"/>
          <p:nvPr/>
        </p:nvSpPr>
        <p:spPr>
          <a:xfrm>
            <a:off x="356235" y="7790615"/>
            <a:ext cx="5919695" cy="1543051"/>
          </a:xfrm>
          <a:prstGeom prst="rect">
            <a:avLst/>
          </a:prstGeom>
        </p:spPr>
        <p:txBody>
          <a:bodyPr lIns="0" tIns="0" rIns="0" bIns="0" rtlCol="0" anchor="t">
            <a:spAutoFit/>
          </a:bodyPr>
          <a:lstStyle/>
          <a:p>
            <a:pPr algn="l">
              <a:lnSpc>
                <a:spcPts val="4199"/>
              </a:lnSpc>
            </a:pPr>
            <a:r>
              <a:rPr lang="en-US" sz="2999">
                <a:solidFill>
                  <a:srgbClr val="2D262A"/>
                </a:solidFill>
                <a:latin typeface="Montserrat"/>
              </a:rPr>
              <a:t>Quản lý và lưu trữ dữ liệu trên các thiết bị lưu trữ vật lý.</a:t>
            </a:r>
          </a:p>
          <a:p>
            <a:pPr algn="l">
              <a:lnSpc>
                <a:spcPts val="4199"/>
              </a:lnSpc>
            </a:pPr>
            <a:endParaRPr lang="en-US" sz="2999">
              <a:solidFill>
                <a:srgbClr val="2D262A"/>
              </a:solidFill>
              <a:latin typeface="Montserrat"/>
            </a:endParaRPr>
          </a:p>
        </p:txBody>
      </p:sp>
      <p:sp>
        <p:nvSpPr>
          <p:cNvPr id="21" name="TextBox 21"/>
          <p:cNvSpPr txBox="1"/>
          <p:nvPr/>
        </p:nvSpPr>
        <p:spPr>
          <a:xfrm>
            <a:off x="9752662" y="7790615"/>
            <a:ext cx="7053153" cy="1543051"/>
          </a:xfrm>
          <a:prstGeom prst="rect">
            <a:avLst/>
          </a:prstGeom>
        </p:spPr>
        <p:txBody>
          <a:bodyPr lIns="0" tIns="0" rIns="0" bIns="0" rtlCol="0" anchor="t">
            <a:spAutoFit/>
          </a:bodyPr>
          <a:lstStyle/>
          <a:p>
            <a:pPr algn="l">
              <a:lnSpc>
                <a:spcPts val="4199"/>
              </a:lnSpc>
            </a:pPr>
            <a:r>
              <a:rPr lang="en-US" sz="2999">
                <a:solidFill>
                  <a:srgbClr val="2D262A"/>
                </a:solidFill>
                <a:latin typeface="Montserrat"/>
              </a:rPr>
              <a:t>Cung cấp giao diện object storage tương thích với S3 và Swift.</a:t>
            </a:r>
          </a:p>
          <a:p>
            <a:pPr algn="l">
              <a:lnSpc>
                <a:spcPts val="4199"/>
              </a:lnSpc>
            </a:pPr>
            <a:endParaRPr lang="en-US" sz="2999">
              <a:solidFill>
                <a:srgbClr val="2D262A"/>
              </a:solidFill>
              <a:latin typeface="Montserrat"/>
            </a:endParaRPr>
          </a:p>
        </p:txBody>
      </p:sp>
      <p:sp>
        <p:nvSpPr>
          <p:cNvPr id="22" name="TextBox 22"/>
          <p:cNvSpPr txBox="1"/>
          <p:nvPr/>
        </p:nvSpPr>
        <p:spPr>
          <a:xfrm>
            <a:off x="14232173" y="212668"/>
            <a:ext cx="3489971" cy="1251585"/>
          </a:xfrm>
          <a:prstGeom prst="rect">
            <a:avLst/>
          </a:prstGeom>
        </p:spPr>
        <p:txBody>
          <a:bodyPr lIns="0" tIns="0" rIns="0" bIns="0" rtlCol="0" anchor="t">
            <a:spAutoFit/>
          </a:bodyPr>
          <a:lstStyle/>
          <a:p>
            <a:pPr algn="r">
              <a:lnSpc>
                <a:spcPts val="5040"/>
              </a:lnSpc>
            </a:pPr>
            <a:r>
              <a:rPr lang="en-US" sz="3600">
                <a:solidFill>
                  <a:srgbClr val="101010"/>
                </a:solidFill>
                <a:latin typeface="Montserrat Bold"/>
              </a:rPr>
              <a:t>Cơ sở lý thuyết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963799" y="1621155"/>
            <a:ext cx="2758345" cy="245871"/>
            <a:chOff x="0" y="0"/>
            <a:chExt cx="726478" cy="64756"/>
          </a:xfrm>
        </p:grpSpPr>
        <p:sp>
          <p:nvSpPr>
            <p:cNvPr id="3" name="Freeform 3"/>
            <p:cNvSpPr/>
            <p:nvPr/>
          </p:nvSpPr>
          <p:spPr>
            <a:xfrm>
              <a:off x="0" y="0"/>
              <a:ext cx="726478" cy="64756"/>
            </a:xfrm>
            <a:custGeom>
              <a:avLst/>
              <a:gdLst/>
              <a:ahLst/>
              <a:cxnLst/>
              <a:rect l="l" t="t" r="r" b="b"/>
              <a:pathLst>
                <a:path w="726478" h="64756">
                  <a:moveTo>
                    <a:pt x="0" y="0"/>
                  </a:moveTo>
                  <a:lnTo>
                    <a:pt x="726478" y="0"/>
                  </a:lnTo>
                  <a:lnTo>
                    <a:pt x="726478" y="64756"/>
                  </a:lnTo>
                  <a:lnTo>
                    <a:pt x="0" y="64756"/>
                  </a:lnTo>
                  <a:close/>
                </a:path>
              </a:pathLst>
            </a:custGeom>
            <a:solidFill>
              <a:srgbClr val="F9B314"/>
            </a:solidFill>
          </p:spPr>
          <p:txBody>
            <a:bodyPr/>
            <a:lstStyle/>
            <a:p>
              <a:endParaRPr lang="en-US"/>
            </a:p>
          </p:txBody>
        </p:sp>
        <p:sp>
          <p:nvSpPr>
            <p:cNvPr id="4" name="TextBox 4"/>
            <p:cNvSpPr txBox="1"/>
            <p:nvPr/>
          </p:nvSpPr>
          <p:spPr>
            <a:xfrm>
              <a:off x="0" y="-38100"/>
              <a:ext cx="726478" cy="102856"/>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353145" y="3407010"/>
            <a:ext cx="1115528" cy="1115528"/>
          </a:xfrm>
          <a:custGeom>
            <a:avLst/>
            <a:gdLst/>
            <a:ahLst/>
            <a:cxnLst/>
            <a:rect l="l" t="t" r="r" b="b"/>
            <a:pathLst>
              <a:path w="1115528" h="1115528">
                <a:moveTo>
                  <a:pt x="0" y="0"/>
                </a:moveTo>
                <a:lnTo>
                  <a:pt x="1115528" y="0"/>
                </a:lnTo>
                <a:lnTo>
                  <a:pt x="1115528" y="1115528"/>
                </a:lnTo>
                <a:lnTo>
                  <a:pt x="0" y="1115528"/>
                </a:lnTo>
                <a:lnTo>
                  <a:pt x="0" y="0"/>
                </a:lnTo>
                <a:close/>
              </a:path>
            </a:pathLst>
          </a:custGeom>
          <a:blipFill>
            <a:blip r:embed="rId2"/>
            <a:stretch>
              <a:fillRect/>
            </a:stretch>
          </a:blipFill>
        </p:spPr>
        <p:txBody>
          <a:bodyPr/>
          <a:lstStyle/>
          <a:p>
            <a:endParaRPr lang="en-US"/>
          </a:p>
        </p:txBody>
      </p:sp>
      <p:sp>
        <p:nvSpPr>
          <p:cNvPr id="6" name="Freeform 6"/>
          <p:cNvSpPr/>
          <p:nvPr/>
        </p:nvSpPr>
        <p:spPr>
          <a:xfrm>
            <a:off x="6805185" y="3407010"/>
            <a:ext cx="1120338" cy="1115528"/>
          </a:xfrm>
          <a:custGeom>
            <a:avLst/>
            <a:gdLst/>
            <a:ahLst/>
            <a:cxnLst/>
            <a:rect l="l" t="t" r="r" b="b"/>
            <a:pathLst>
              <a:path w="1120338" h="1115528">
                <a:moveTo>
                  <a:pt x="0" y="0"/>
                </a:moveTo>
                <a:lnTo>
                  <a:pt x="1120338" y="0"/>
                </a:lnTo>
                <a:lnTo>
                  <a:pt x="1120338" y="1115528"/>
                </a:lnTo>
                <a:lnTo>
                  <a:pt x="0" y="1115528"/>
                </a:lnTo>
                <a:lnTo>
                  <a:pt x="0" y="0"/>
                </a:lnTo>
                <a:close/>
              </a:path>
            </a:pathLst>
          </a:custGeom>
          <a:blipFill>
            <a:blip r:embed="rId3"/>
            <a:stretch>
              <a:fillRect b="-431"/>
            </a:stretch>
          </a:blipFill>
        </p:spPr>
        <p:txBody>
          <a:bodyPr/>
          <a:lstStyle/>
          <a:p>
            <a:endParaRPr lang="en-US"/>
          </a:p>
        </p:txBody>
      </p:sp>
      <p:sp>
        <p:nvSpPr>
          <p:cNvPr id="7" name="Freeform 7"/>
          <p:cNvSpPr/>
          <p:nvPr/>
        </p:nvSpPr>
        <p:spPr>
          <a:xfrm>
            <a:off x="11941605" y="3407010"/>
            <a:ext cx="1115528" cy="1115528"/>
          </a:xfrm>
          <a:custGeom>
            <a:avLst/>
            <a:gdLst/>
            <a:ahLst/>
            <a:cxnLst/>
            <a:rect l="l" t="t" r="r" b="b"/>
            <a:pathLst>
              <a:path w="1115528" h="1115528">
                <a:moveTo>
                  <a:pt x="0" y="0"/>
                </a:moveTo>
                <a:lnTo>
                  <a:pt x="1115528" y="0"/>
                </a:lnTo>
                <a:lnTo>
                  <a:pt x="1115528" y="1115528"/>
                </a:lnTo>
                <a:lnTo>
                  <a:pt x="0" y="1115528"/>
                </a:lnTo>
                <a:lnTo>
                  <a:pt x="0" y="0"/>
                </a:lnTo>
                <a:close/>
              </a:path>
            </a:pathLst>
          </a:custGeom>
          <a:blipFill>
            <a:blip r:embed="rId4"/>
            <a:stretch>
              <a:fillRect/>
            </a:stretch>
          </a:blipFill>
        </p:spPr>
        <p:txBody>
          <a:bodyPr/>
          <a:lstStyle/>
          <a:p>
            <a:endParaRPr lang="en-US"/>
          </a:p>
        </p:txBody>
      </p:sp>
      <p:sp>
        <p:nvSpPr>
          <p:cNvPr id="8" name="TextBox 8"/>
          <p:cNvSpPr txBox="1"/>
          <p:nvPr/>
        </p:nvSpPr>
        <p:spPr>
          <a:xfrm>
            <a:off x="14232173" y="212668"/>
            <a:ext cx="3489971" cy="1251585"/>
          </a:xfrm>
          <a:prstGeom prst="rect">
            <a:avLst/>
          </a:prstGeom>
        </p:spPr>
        <p:txBody>
          <a:bodyPr lIns="0" tIns="0" rIns="0" bIns="0" rtlCol="0" anchor="t">
            <a:spAutoFit/>
          </a:bodyPr>
          <a:lstStyle/>
          <a:p>
            <a:pPr algn="r">
              <a:lnSpc>
                <a:spcPts val="5040"/>
              </a:lnSpc>
            </a:pPr>
            <a:r>
              <a:rPr lang="en-US" sz="3600">
                <a:solidFill>
                  <a:srgbClr val="101010"/>
                </a:solidFill>
                <a:latin typeface="Montserrat Bold"/>
              </a:rPr>
              <a:t>Cơ sở lý thuyết</a:t>
            </a:r>
          </a:p>
        </p:txBody>
      </p:sp>
      <p:sp>
        <p:nvSpPr>
          <p:cNvPr id="9" name="TextBox 9"/>
          <p:cNvSpPr txBox="1"/>
          <p:nvPr/>
        </p:nvSpPr>
        <p:spPr>
          <a:xfrm>
            <a:off x="356235" y="1407159"/>
            <a:ext cx="6448950" cy="1024509"/>
          </a:xfrm>
          <a:prstGeom prst="rect">
            <a:avLst/>
          </a:prstGeom>
        </p:spPr>
        <p:txBody>
          <a:bodyPr lIns="0" tIns="0" rIns="0" bIns="0" rtlCol="0" anchor="t">
            <a:spAutoFit/>
          </a:bodyPr>
          <a:lstStyle/>
          <a:p>
            <a:pPr algn="l">
              <a:lnSpc>
                <a:spcPts val="3947"/>
              </a:lnSpc>
            </a:pPr>
            <a:r>
              <a:rPr lang="en-US" sz="4200">
                <a:solidFill>
                  <a:srgbClr val="1211CA"/>
                </a:solidFill>
                <a:latin typeface="Montserrat Heavy"/>
              </a:rPr>
              <a:t>Quản lí vận hành Ceph:</a:t>
            </a:r>
          </a:p>
        </p:txBody>
      </p:sp>
      <p:sp>
        <p:nvSpPr>
          <p:cNvPr id="10" name="TextBox 10"/>
          <p:cNvSpPr txBox="1"/>
          <p:nvPr/>
        </p:nvSpPr>
        <p:spPr>
          <a:xfrm>
            <a:off x="2717908" y="3693311"/>
            <a:ext cx="2580738" cy="495301"/>
          </a:xfrm>
          <a:prstGeom prst="rect">
            <a:avLst/>
          </a:prstGeom>
        </p:spPr>
        <p:txBody>
          <a:bodyPr lIns="0" tIns="0" rIns="0" bIns="0" rtlCol="0" anchor="t">
            <a:spAutoFit/>
          </a:bodyPr>
          <a:lstStyle/>
          <a:p>
            <a:pPr algn="l">
              <a:lnSpc>
                <a:spcPts val="4199"/>
              </a:lnSpc>
            </a:pPr>
            <a:r>
              <a:rPr lang="en-US" sz="2999">
                <a:solidFill>
                  <a:srgbClr val="1211CA"/>
                </a:solidFill>
                <a:latin typeface="Montserrat Bold"/>
              </a:rPr>
              <a:t>DashBoard</a:t>
            </a:r>
          </a:p>
        </p:txBody>
      </p:sp>
      <p:sp>
        <p:nvSpPr>
          <p:cNvPr id="11" name="TextBox 11"/>
          <p:cNvSpPr txBox="1"/>
          <p:nvPr/>
        </p:nvSpPr>
        <p:spPr>
          <a:xfrm>
            <a:off x="8173173" y="3693311"/>
            <a:ext cx="2634316" cy="495301"/>
          </a:xfrm>
          <a:prstGeom prst="rect">
            <a:avLst/>
          </a:prstGeom>
        </p:spPr>
        <p:txBody>
          <a:bodyPr lIns="0" tIns="0" rIns="0" bIns="0" rtlCol="0" anchor="t">
            <a:spAutoFit/>
          </a:bodyPr>
          <a:lstStyle/>
          <a:p>
            <a:pPr algn="l">
              <a:lnSpc>
                <a:spcPts val="4199"/>
              </a:lnSpc>
            </a:pPr>
            <a:r>
              <a:rPr lang="en-US" sz="2999">
                <a:solidFill>
                  <a:srgbClr val="1211CA"/>
                </a:solidFill>
                <a:latin typeface="Montserrat Bold"/>
              </a:rPr>
              <a:t>Monitoring</a:t>
            </a:r>
          </a:p>
        </p:txBody>
      </p:sp>
      <p:sp>
        <p:nvSpPr>
          <p:cNvPr id="12" name="TextBox 12"/>
          <p:cNvSpPr txBox="1"/>
          <p:nvPr/>
        </p:nvSpPr>
        <p:spPr>
          <a:xfrm>
            <a:off x="13304783" y="3693311"/>
            <a:ext cx="2634316" cy="495301"/>
          </a:xfrm>
          <a:prstGeom prst="rect">
            <a:avLst/>
          </a:prstGeom>
        </p:spPr>
        <p:txBody>
          <a:bodyPr lIns="0" tIns="0" rIns="0" bIns="0" rtlCol="0" anchor="t">
            <a:spAutoFit/>
          </a:bodyPr>
          <a:lstStyle/>
          <a:p>
            <a:pPr algn="l">
              <a:lnSpc>
                <a:spcPts val="4199"/>
              </a:lnSpc>
            </a:pPr>
            <a:r>
              <a:rPr lang="en-US" sz="2999">
                <a:solidFill>
                  <a:srgbClr val="1211CA"/>
                </a:solidFill>
                <a:latin typeface="Montserrat Bold"/>
              </a:rPr>
              <a:t>Tự động hóa</a:t>
            </a:r>
          </a:p>
        </p:txBody>
      </p:sp>
      <p:sp>
        <p:nvSpPr>
          <p:cNvPr id="13" name="TextBox 13"/>
          <p:cNvSpPr txBox="1"/>
          <p:nvPr/>
        </p:nvSpPr>
        <p:spPr>
          <a:xfrm>
            <a:off x="1512841" y="4809534"/>
            <a:ext cx="4135738" cy="2066926"/>
          </a:xfrm>
          <a:prstGeom prst="rect">
            <a:avLst/>
          </a:prstGeom>
        </p:spPr>
        <p:txBody>
          <a:bodyPr lIns="0" tIns="0" rIns="0" bIns="0" rtlCol="0" anchor="t">
            <a:spAutoFit/>
          </a:bodyPr>
          <a:lstStyle/>
          <a:p>
            <a:pPr algn="l">
              <a:lnSpc>
                <a:spcPts val="4199"/>
              </a:lnSpc>
            </a:pPr>
            <a:r>
              <a:rPr lang="en-US" sz="2999">
                <a:solidFill>
                  <a:srgbClr val="2D262A"/>
                </a:solidFill>
                <a:latin typeface="Montserrat"/>
              </a:rPr>
              <a:t>Giao diện web cung cấp thông tin tổng quan về trạng thái cluster</a:t>
            </a:r>
          </a:p>
        </p:txBody>
      </p:sp>
      <p:sp>
        <p:nvSpPr>
          <p:cNvPr id="14" name="TextBox 14"/>
          <p:cNvSpPr txBox="1"/>
          <p:nvPr/>
        </p:nvSpPr>
        <p:spPr>
          <a:xfrm>
            <a:off x="7002767" y="4809534"/>
            <a:ext cx="4282466" cy="2590801"/>
          </a:xfrm>
          <a:prstGeom prst="rect">
            <a:avLst/>
          </a:prstGeom>
        </p:spPr>
        <p:txBody>
          <a:bodyPr lIns="0" tIns="0" rIns="0" bIns="0" rtlCol="0" anchor="t">
            <a:spAutoFit/>
          </a:bodyPr>
          <a:lstStyle/>
          <a:p>
            <a:pPr algn="l">
              <a:lnSpc>
                <a:spcPts val="4199"/>
              </a:lnSpc>
            </a:pPr>
            <a:r>
              <a:rPr lang="en-US" sz="2999">
                <a:solidFill>
                  <a:srgbClr val="2D262A"/>
                </a:solidFill>
                <a:latin typeface="Montserrat"/>
              </a:rPr>
              <a:t>Theo dõi các chỉ số quan trọng như sử dụng dung lượng, IOPS, latency.</a:t>
            </a:r>
          </a:p>
          <a:p>
            <a:pPr algn="l">
              <a:lnSpc>
                <a:spcPts val="4199"/>
              </a:lnSpc>
            </a:pPr>
            <a:endParaRPr lang="en-US" sz="2999">
              <a:solidFill>
                <a:srgbClr val="2D262A"/>
              </a:solidFill>
              <a:latin typeface="Montserrat"/>
            </a:endParaRPr>
          </a:p>
        </p:txBody>
      </p:sp>
      <p:sp>
        <p:nvSpPr>
          <p:cNvPr id="15" name="TextBox 15"/>
          <p:cNvSpPr txBox="1"/>
          <p:nvPr/>
        </p:nvSpPr>
        <p:spPr>
          <a:xfrm>
            <a:off x="11941605" y="4809534"/>
            <a:ext cx="4035553" cy="2066926"/>
          </a:xfrm>
          <a:prstGeom prst="rect">
            <a:avLst/>
          </a:prstGeom>
        </p:spPr>
        <p:txBody>
          <a:bodyPr lIns="0" tIns="0" rIns="0" bIns="0" rtlCol="0" anchor="t">
            <a:spAutoFit/>
          </a:bodyPr>
          <a:lstStyle/>
          <a:p>
            <a:pPr algn="l">
              <a:lnSpc>
                <a:spcPts val="4199"/>
              </a:lnSpc>
            </a:pPr>
            <a:r>
              <a:rPr lang="en-US" sz="2999">
                <a:solidFill>
                  <a:srgbClr val="2D262A"/>
                </a:solidFill>
                <a:latin typeface="Montserrat"/>
              </a:rPr>
              <a:t>Hỗ trợ script và công cụ để tự động hóa các tác vụ quản lý.</a:t>
            </a:r>
          </a:p>
          <a:p>
            <a:pPr algn="l">
              <a:lnSpc>
                <a:spcPts val="4199"/>
              </a:lnSpc>
            </a:pPr>
            <a:endParaRPr lang="en-US" sz="2999">
              <a:solidFill>
                <a:srgbClr val="2D262A"/>
              </a:solidFill>
              <a:latin typeface="Montserrat"/>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75338" y="1407159"/>
            <a:ext cx="6448950" cy="1024509"/>
          </a:xfrm>
          <a:prstGeom prst="rect">
            <a:avLst/>
          </a:prstGeom>
        </p:spPr>
        <p:txBody>
          <a:bodyPr lIns="0" tIns="0" rIns="0" bIns="0" rtlCol="0" anchor="t">
            <a:spAutoFit/>
          </a:bodyPr>
          <a:lstStyle/>
          <a:p>
            <a:pPr algn="l">
              <a:lnSpc>
                <a:spcPts val="3947"/>
              </a:lnSpc>
            </a:pPr>
            <a:r>
              <a:rPr lang="en-US" sz="4200">
                <a:solidFill>
                  <a:srgbClr val="1211CA"/>
                </a:solidFill>
                <a:latin typeface="Montserrat Heavy"/>
              </a:rPr>
              <a:t>Khả năng và lợi ích của Ceph Storage:</a:t>
            </a:r>
          </a:p>
        </p:txBody>
      </p:sp>
      <p:grpSp>
        <p:nvGrpSpPr>
          <p:cNvPr id="3" name="Group 3"/>
          <p:cNvGrpSpPr/>
          <p:nvPr/>
        </p:nvGrpSpPr>
        <p:grpSpPr>
          <a:xfrm>
            <a:off x="14963799" y="1621155"/>
            <a:ext cx="2758345" cy="245871"/>
            <a:chOff x="0" y="0"/>
            <a:chExt cx="726478" cy="64756"/>
          </a:xfrm>
        </p:grpSpPr>
        <p:sp>
          <p:nvSpPr>
            <p:cNvPr id="4" name="Freeform 4"/>
            <p:cNvSpPr/>
            <p:nvPr/>
          </p:nvSpPr>
          <p:spPr>
            <a:xfrm>
              <a:off x="0" y="0"/>
              <a:ext cx="726478" cy="64756"/>
            </a:xfrm>
            <a:custGeom>
              <a:avLst/>
              <a:gdLst/>
              <a:ahLst/>
              <a:cxnLst/>
              <a:rect l="l" t="t" r="r" b="b"/>
              <a:pathLst>
                <a:path w="726478" h="64756">
                  <a:moveTo>
                    <a:pt x="0" y="0"/>
                  </a:moveTo>
                  <a:lnTo>
                    <a:pt x="726478" y="0"/>
                  </a:lnTo>
                  <a:lnTo>
                    <a:pt x="726478" y="64756"/>
                  </a:lnTo>
                  <a:lnTo>
                    <a:pt x="0" y="64756"/>
                  </a:lnTo>
                  <a:close/>
                </a:path>
              </a:pathLst>
            </a:custGeom>
            <a:solidFill>
              <a:srgbClr val="F9B314"/>
            </a:solidFill>
          </p:spPr>
          <p:txBody>
            <a:bodyPr/>
            <a:lstStyle/>
            <a:p>
              <a:endParaRPr lang="en-US"/>
            </a:p>
          </p:txBody>
        </p:sp>
        <p:sp>
          <p:nvSpPr>
            <p:cNvPr id="5" name="TextBox 5"/>
            <p:cNvSpPr txBox="1"/>
            <p:nvPr/>
          </p:nvSpPr>
          <p:spPr>
            <a:xfrm>
              <a:off x="0" y="-38100"/>
              <a:ext cx="726478" cy="102856"/>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4232173" y="212668"/>
            <a:ext cx="3489971" cy="1251585"/>
          </a:xfrm>
          <a:prstGeom prst="rect">
            <a:avLst/>
          </a:prstGeom>
        </p:spPr>
        <p:txBody>
          <a:bodyPr lIns="0" tIns="0" rIns="0" bIns="0" rtlCol="0" anchor="t">
            <a:spAutoFit/>
          </a:bodyPr>
          <a:lstStyle/>
          <a:p>
            <a:pPr algn="r">
              <a:lnSpc>
                <a:spcPts val="5040"/>
              </a:lnSpc>
            </a:pPr>
            <a:r>
              <a:rPr lang="en-US" sz="3600">
                <a:solidFill>
                  <a:srgbClr val="101010"/>
                </a:solidFill>
                <a:latin typeface="Montserrat Bold"/>
              </a:rPr>
              <a:t>Cơ sở lý thuyết</a:t>
            </a:r>
          </a:p>
        </p:txBody>
      </p:sp>
      <p:sp>
        <p:nvSpPr>
          <p:cNvPr id="7" name="Freeform 7"/>
          <p:cNvSpPr/>
          <p:nvPr/>
        </p:nvSpPr>
        <p:spPr>
          <a:xfrm>
            <a:off x="345314" y="3099962"/>
            <a:ext cx="683386" cy="683386"/>
          </a:xfrm>
          <a:custGeom>
            <a:avLst/>
            <a:gdLst/>
            <a:ahLst/>
            <a:cxnLst/>
            <a:rect l="l" t="t" r="r" b="b"/>
            <a:pathLst>
              <a:path w="683386" h="683386">
                <a:moveTo>
                  <a:pt x="0" y="0"/>
                </a:moveTo>
                <a:lnTo>
                  <a:pt x="683386" y="0"/>
                </a:lnTo>
                <a:lnTo>
                  <a:pt x="683386" y="683387"/>
                </a:lnTo>
                <a:lnTo>
                  <a:pt x="0" y="6833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Freeform 8"/>
          <p:cNvSpPr/>
          <p:nvPr/>
        </p:nvSpPr>
        <p:spPr>
          <a:xfrm>
            <a:off x="9752662" y="3139442"/>
            <a:ext cx="643907" cy="643907"/>
          </a:xfrm>
          <a:custGeom>
            <a:avLst/>
            <a:gdLst/>
            <a:ahLst/>
            <a:cxnLst/>
            <a:rect l="l" t="t" r="r" b="b"/>
            <a:pathLst>
              <a:path w="643907" h="643907">
                <a:moveTo>
                  <a:pt x="0" y="0"/>
                </a:moveTo>
                <a:lnTo>
                  <a:pt x="643907" y="0"/>
                </a:lnTo>
                <a:lnTo>
                  <a:pt x="643907" y="643907"/>
                </a:lnTo>
                <a:lnTo>
                  <a:pt x="0" y="6439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a:off x="356235" y="6903837"/>
            <a:ext cx="672465" cy="672465"/>
          </a:xfrm>
          <a:custGeom>
            <a:avLst/>
            <a:gdLst/>
            <a:ahLst/>
            <a:cxnLst/>
            <a:rect l="l" t="t" r="r" b="b"/>
            <a:pathLst>
              <a:path w="672465" h="672465">
                <a:moveTo>
                  <a:pt x="0" y="0"/>
                </a:moveTo>
                <a:lnTo>
                  <a:pt x="672465" y="0"/>
                </a:lnTo>
                <a:lnTo>
                  <a:pt x="672465" y="672465"/>
                </a:lnTo>
                <a:lnTo>
                  <a:pt x="0" y="67246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a:off x="9752662" y="7016296"/>
            <a:ext cx="672465" cy="672465"/>
          </a:xfrm>
          <a:custGeom>
            <a:avLst/>
            <a:gdLst/>
            <a:ahLst/>
            <a:cxnLst/>
            <a:rect l="l" t="t" r="r" b="b"/>
            <a:pathLst>
              <a:path w="672465" h="672465">
                <a:moveTo>
                  <a:pt x="0" y="0"/>
                </a:moveTo>
                <a:lnTo>
                  <a:pt x="672465" y="0"/>
                </a:lnTo>
                <a:lnTo>
                  <a:pt x="672465" y="672465"/>
                </a:lnTo>
                <a:lnTo>
                  <a:pt x="0" y="67246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1" name="TextBox 11"/>
          <p:cNvSpPr txBox="1"/>
          <p:nvPr/>
        </p:nvSpPr>
        <p:spPr>
          <a:xfrm>
            <a:off x="1233064" y="3178051"/>
            <a:ext cx="4217771" cy="495301"/>
          </a:xfrm>
          <a:prstGeom prst="rect">
            <a:avLst/>
          </a:prstGeom>
        </p:spPr>
        <p:txBody>
          <a:bodyPr lIns="0" tIns="0" rIns="0" bIns="0" rtlCol="0" anchor="t">
            <a:spAutoFit/>
          </a:bodyPr>
          <a:lstStyle/>
          <a:p>
            <a:pPr algn="l">
              <a:lnSpc>
                <a:spcPts val="4199"/>
              </a:lnSpc>
            </a:pPr>
            <a:r>
              <a:rPr lang="en-US" sz="2999">
                <a:solidFill>
                  <a:srgbClr val="1211CA"/>
                </a:solidFill>
                <a:latin typeface="Montserrat Bold"/>
              </a:rPr>
              <a:t>Kiến trúc phân tán</a:t>
            </a:r>
          </a:p>
        </p:txBody>
      </p:sp>
      <p:sp>
        <p:nvSpPr>
          <p:cNvPr id="12" name="TextBox 12"/>
          <p:cNvSpPr txBox="1"/>
          <p:nvPr/>
        </p:nvSpPr>
        <p:spPr>
          <a:xfrm>
            <a:off x="10596594" y="3189932"/>
            <a:ext cx="2580738" cy="495301"/>
          </a:xfrm>
          <a:prstGeom prst="rect">
            <a:avLst/>
          </a:prstGeom>
        </p:spPr>
        <p:txBody>
          <a:bodyPr lIns="0" tIns="0" rIns="0" bIns="0" rtlCol="0" anchor="t">
            <a:spAutoFit/>
          </a:bodyPr>
          <a:lstStyle/>
          <a:p>
            <a:pPr algn="l">
              <a:lnSpc>
                <a:spcPts val="4199"/>
              </a:lnSpc>
            </a:pPr>
            <a:r>
              <a:rPr lang="en-US" sz="2999">
                <a:solidFill>
                  <a:srgbClr val="1211CA"/>
                </a:solidFill>
                <a:latin typeface="Montserrat Bold"/>
              </a:rPr>
              <a:t>Tự sửa chữa</a:t>
            </a:r>
          </a:p>
        </p:txBody>
      </p:sp>
      <p:sp>
        <p:nvSpPr>
          <p:cNvPr id="13" name="TextBox 13"/>
          <p:cNvSpPr txBox="1"/>
          <p:nvPr/>
        </p:nvSpPr>
        <p:spPr>
          <a:xfrm>
            <a:off x="1233064" y="6970748"/>
            <a:ext cx="4217771" cy="495301"/>
          </a:xfrm>
          <a:prstGeom prst="rect">
            <a:avLst/>
          </a:prstGeom>
        </p:spPr>
        <p:txBody>
          <a:bodyPr lIns="0" tIns="0" rIns="0" bIns="0" rtlCol="0" anchor="t">
            <a:spAutoFit/>
          </a:bodyPr>
          <a:lstStyle/>
          <a:p>
            <a:pPr algn="l">
              <a:lnSpc>
                <a:spcPts val="4199"/>
              </a:lnSpc>
            </a:pPr>
            <a:r>
              <a:rPr lang="en-US" sz="2999">
                <a:solidFill>
                  <a:srgbClr val="1211CA"/>
                </a:solidFill>
                <a:latin typeface="Montserrat Bold"/>
              </a:rPr>
              <a:t>Tối ưu hóa hiệu suất</a:t>
            </a:r>
          </a:p>
        </p:txBody>
      </p:sp>
      <p:sp>
        <p:nvSpPr>
          <p:cNvPr id="14" name="TextBox 14"/>
          <p:cNvSpPr txBox="1"/>
          <p:nvPr/>
        </p:nvSpPr>
        <p:spPr>
          <a:xfrm>
            <a:off x="10698501" y="7081065"/>
            <a:ext cx="2580738" cy="495301"/>
          </a:xfrm>
          <a:prstGeom prst="rect">
            <a:avLst/>
          </a:prstGeom>
        </p:spPr>
        <p:txBody>
          <a:bodyPr lIns="0" tIns="0" rIns="0" bIns="0" rtlCol="0" anchor="t">
            <a:spAutoFit/>
          </a:bodyPr>
          <a:lstStyle/>
          <a:p>
            <a:pPr algn="l">
              <a:lnSpc>
                <a:spcPts val="4199"/>
              </a:lnSpc>
            </a:pPr>
            <a:r>
              <a:rPr lang="en-US" sz="2999">
                <a:solidFill>
                  <a:srgbClr val="1211CA"/>
                </a:solidFill>
                <a:latin typeface="Montserrat Bold"/>
              </a:rPr>
              <a:t>Linh hoạt</a:t>
            </a:r>
          </a:p>
        </p:txBody>
      </p:sp>
      <p:sp>
        <p:nvSpPr>
          <p:cNvPr id="15" name="TextBox 15"/>
          <p:cNvSpPr txBox="1"/>
          <p:nvPr/>
        </p:nvSpPr>
        <p:spPr>
          <a:xfrm>
            <a:off x="345314" y="4086225"/>
            <a:ext cx="6678974" cy="2066926"/>
          </a:xfrm>
          <a:prstGeom prst="rect">
            <a:avLst/>
          </a:prstGeom>
        </p:spPr>
        <p:txBody>
          <a:bodyPr lIns="0" tIns="0" rIns="0" bIns="0" rtlCol="0" anchor="t">
            <a:spAutoFit/>
          </a:bodyPr>
          <a:lstStyle/>
          <a:p>
            <a:pPr algn="l">
              <a:lnSpc>
                <a:spcPts val="4199"/>
              </a:lnSpc>
            </a:pPr>
            <a:r>
              <a:rPr lang="en-US" sz="2999">
                <a:solidFill>
                  <a:srgbClr val="2D262A"/>
                </a:solidFill>
                <a:latin typeface="Montserrat"/>
              </a:rPr>
              <a:t>Ceph được thiết kế theo mô hình phân tán, tránh điểm thất bại duy nhất và tăng khả năng mở rộng.</a:t>
            </a:r>
          </a:p>
          <a:p>
            <a:pPr algn="l">
              <a:lnSpc>
                <a:spcPts val="4199"/>
              </a:lnSpc>
            </a:pPr>
            <a:endParaRPr lang="en-US" sz="2999">
              <a:solidFill>
                <a:srgbClr val="2D262A"/>
              </a:solidFill>
              <a:latin typeface="Montserrat"/>
            </a:endParaRPr>
          </a:p>
        </p:txBody>
      </p:sp>
      <p:sp>
        <p:nvSpPr>
          <p:cNvPr id="16" name="TextBox 16"/>
          <p:cNvSpPr txBox="1"/>
          <p:nvPr/>
        </p:nvSpPr>
        <p:spPr>
          <a:xfrm>
            <a:off x="9752662" y="4086225"/>
            <a:ext cx="6127466" cy="2066926"/>
          </a:xfrm>
          <a:prstGeom prst="rect">
            <a:avLst/>
          </a:prstGeom>
        </p:spPr>
        <p:txBody>
          <a:bodyPr lIns="0" tIns="0" rIns="0" bIns="0" rtlCol="0" anchor="t">
            <a:spAutoFit/>
          </a:bodyPr>
          <a:lstStyle/>
          <a:p>
            <a:pPr algn="l">
              <a:lnSpc>
                <a:spcPts val="4199"/>
              </a:lnSpc>
            </a:pPr>
            <a:r>
              <a:rPr lang="en-US" sz="2999">
                <a:solidFill>
                  <a:srgbClr val="2D262A"/>
                </a:solidFill>
                <a:latin typeface="Montserrat"/>
              </a:rPr>
              <a:t>Ceph có khả năng tự động phát hiện và sửa chữa lỗi, đảm bảo tính sẵn sàng cao.</a:t>
            </a:r>
          </a:p>
          <a:p>
            <a:pPr algn="l">
              <a:lnSpc>
                <a:spcPts val="4199"/>
              </a:lnSpc>
            </a:pPr>
            <a:endParaRPr lang="en-US" sz="2999">
              <a:solidFill>
                <a:srgbClr val="2D262A"/>
              </a:solidFill>
              <a:latin typeface="Montserrat"/>
            </a:endParaRPr>
          </a:p>
        </p:txBody>
      </p:sp>
      <p:sp>
        <p:nvSpPr>
          <p:cNvPr id="17" name="TextBox 17"/>
          <p:cNvSpPr txBox="1"/>
          <p:nvPr/>
        </p:nvSpPr>
        <p:spPr>
          <a:xfrm>
            <a:off x="356235" y="7790615"/>
            <a:ext cx="7331891" cy="2066926"/>
          </a:xfrm>
          <a:prstGeom prst="rect">
            <a:avLst/>
          </a:prstGeom>
        </p:spPr>
        <p:txBody>
          <a:bodyPr lIns="0" tIns="0" rIns="0" bIns="0" rtlCol="0" anchor="t">
            <a:spAutoFit/>
          </a:bodyPr>
          <a:lstStyle/>
          <a:p>
            <a:pPr algn="l">
              <a:lnSpc>
                <a:spcPts val="4199"/>
              </a:lnSpc>
            </a:pPr>
            <a:r>
              <a:rPr lang="en-US" sz="2999">
                <a:solidFill>
                  <a:srgbClr val="2D262A"/>
                </a:solidFill>
                <a:latin typeface="Montserrat"/>
              </a:rPr>
              <a:t>Ceph sử dụng các kỹ thuật như CRUSH, RADOS và RADOS Gateway để tối ưu hóa hiệu suất lưu trữ.</a:t>
            </a:r>
          </a:p>
          <a:p>
            <a:pPr algn="l">
              <a:lnSpc>
                <a:spcPts val="4199"/>
              </a:lnSpc>
            </a:pPr>
            <a:endParaRPr lang="en-US" sz="2999">
              <a:solidFill>
                <a:srgbClr val="2D262A"/>
              </a:solidFill>
              <a:latin typeface="Montserrat"/>
            </a:endParaRPr>
          </a:p>
        </p:txBody>
      </p:sp>
      <p:sp>
        <p:nvSpPr>
          <p:cNvPr id="18" name="TextBox 18"/>
          <p:cNvSpPr txBox="1"/>
          <p:nvPr/>
        </p:nvSpPr>
        <p:spPr>
          <a:xfrm>
            <a:off x="9752662" y="7790615"/>
            <a:ext cx="7053153" cy="2066926"/>
          </a:xfrm>
          <a:prstGeom prst="rect">
            <a:avLst/>
          </a:prstGeom>
        </p:spPr>
        <p:txBody>
          <a:bodyPr lIns="0" tIns="0" rIns="0" bIns="0" rtlCol="0" anchor="t">
            <a:spAutoFit/>
          </a:bodyPr>
          <a:lstStyle/>
          <a:p>
            <a:pPr algn="l">
              <a:lnSpc>
                <a:spcPts val="4199"/>
              </a:lnSpc>
            </a:pPr>
            <a:r>
              <a:rPr lang="en-US" sz="2999">
                <a:solidFill>
                  <a:srgbClr val="2D262A"/>
                </a:solidFill>
                <a:latin typeface="Montserrat"/>
              </a:rPr>
              <a:t>Ceph hỗ trợ nhiều giao thức lưu trữ như block, object và file, đáp ứng nhiều nhu cầu lưu trữ.</a:t>
            </a:r>
          </a:p>
          <a:p>
            <a:pPr algn="l">
              <a:lnSpc>
                <a:spcPts val="4199"/>
              </a:lnSpc>
            </a:pPr>
            <a:endParaRPr lang="en-US" sz="2999">
              <a:solidFill>
                <a:srgbClr val="2D262A"/>
              </a:solidFill>
              <a:latin typeface="Montserrat"/>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75338" y="2415135"/>
            <a:ext cx="8725686" cy="5285300"/>
          </a:xfrm>
          <a:custGeom>
            <a:avLst/>
            <a:gdLst/>
            <a:ahLst/>
            <a:cxnLst/>
            <a:rect l="l" t="t" r="r" b="b"/>
            <a:pathLst>
              <a:path w="8725686" h="5285300">
                <a:moveTo>
                  <a:pt x="0" y="0"/>
                </a:moveTo>
                <a:lnTo>
                  <a:pt x="8725686" y="0"/>
                </a:lnTo>
                <a:lnTo>
                  <a:pt x="8725686" y="5285301"/>
                </a:lnTo>
                <a:lnTo>
                  <a:pt x="0" y="5285301"/>
                </a:lnTo>
                <a:lnTo>
                  <a:pt x="0" y="0"/>
                </a:lnTo>
                <a:close/>
              </a:path>
            </a:pathLst>
          </a:custGeom>
          <a:blipFill>
            <a:blip r:embed="rId2"/>
            <a:stretch>
              <a:fillRect l="-3898" t="-437" r="-8550" b="-437"/>
            </a:stretch>
          </a:blipFill>
        </p:spPr>
        <p:txBody>
          <a:bodyPr/>
          <a:lstStyle/>
          <a:p>
            <a:endParaRPr lang="en-US"/>
          </a:p>
        </p:txBody>
      </p:sp>
      <p:sp>
        <p:nvSpPr>
          <p:cNvPr id="3" name="Freeform 3"/>
          <p:cNvSpPr/>
          <p:nvPr/>
        </p:nvSpPr>
        <p:spPr>
          <a:xfrm>
            <a:off x="9594561" y="2500850"/>
            <a:ext cx="8127582" cy="5285300"/>
          </a:xfrm>
          <a:custGeom>
            <a:avLst/>
            <a:gdLst/>
            <a:ahLst/>
            <a:cxnLst/>
            <a:rect l="l" t="t" r="r" b="b"/>
            <a:pathLst>
              <a:path w="8127582" h="5285300">
                <a:moveTo>
                  <a:pt x="0" y="0"/>
                </a:moveTo>
                <a:lnTo>
                  <a:pt x="8127583" y="0"/>
                </a:lnTo>
                <a:lnTo>
                  <a:pt x="8127583" y="5285300"/>
                </a:lnTo>
                <a:lnTo>
                  <a:pt x="0" y="5285300"/>
                </a:lnTo>
                <a:lnTo>
                  <a:pt x="0" y="0"/>
                </a:lnTo>
                <a:close/>
              </a:path>
            </a:pathLst>
          </a:custGeom>
          <a:blipFill>
            <a:blip r:embed="rId3"/>
            <a:stretch>
              <a:fillRect l="-6875"/>
            </a:stretch>
          </a:blipFill>
        </p:spPr>
        <p:txBody>
          <a:bodyPr/>
          <a:lstStyle/>
          <a:p>
            <a:endParaRPr lang="en-US"/>
          </a:p>
        </p:txBody>
      </p:sp>
      <p:sp>
        <p:nvSpPr>
          <p:cNvPr id="4" name="TextBox 4"/>
          <p:cNvSpPr txBox="1"/>
          <p:nvPr/>
        </p:nvSpPr>
        <p:spPr>
          <a:xfrm>
            <a:off x="575338" y="1407159"/>
            <a:ext cx="6636039" cy="529209"/>
          </a:xfrm>
          <a:prstGeom prst="rect">
            <a:avLst/>
          </a:prstGeom>
        </p:spPr>
        <p:txBody>
          <a:bodyPr lIns="0" tIns="0" rIns="0" bIns="0" rtlCol="0" anchor="t">
            <a:spAutoFit/>
          </a:bodyPr>
          <a:lstStyle/>
          <a:p>
            <a:pPr algn="l">
              <a:lnSpc>
                <a:spcPts val="3947"/>
              </a:lnSpc>
            </a:pPr>
            <a:r>
              <a:rPr lang="en-US" sz="4200">
                <a:solidFill>
                  <a:srgbClr val="1211CA"/>
                </a:solidFill>
                <a:latin typeface="Montserrat Heavy"/>
              </a:rPr>
              <a:t>Thực tiễn:</a:t>
            </a:r>
          </a:p>
        </p:txBody>
      </p:sp>
      <p:sp>
        <p:nvSpPr>
          <p:cNvPr id="5" name="TextBox 5"/>
          <p:cNvSpPr txBox="1"/>
          <p:nvPr/>
        </p:nvSpPr>
        <p:spPr>
          <a:xfrm>
            <a:off x="2846151" y="8205261"/>
            <a:ext cx="13496820" cy="1019176"/>
          </a:xfrm>
          <a:prstGeom prst="rect">
            <a:avLst/>
          </a:prstGeom>
        </p:spPr>
        <p:txBody>
          <a:bodyPr lIns="0" tIns="0" rIns="0" bIns="0" rtlCol="0" anchor="t">
            <a:spAutoFit/>
          </a:bodyPr>
          <a:lstStyle/>
          <a:p>
            <a:pPr algn="ctr">
              <a:lnSpc>
                <a:spcPts val="4199"/>
              </a:lnSpc>
            </a:pPr>
            <a:r>
              <a:rPr lang="en-US" sz="2999">
                <a:solidFill>
                  <a:srgbClr val="2D262A"/>
                </a:solidFill>
                <a:latin typeface="Montserrat"/>
              </a:rPr>
              <a:t>Biểu đồ sử dụng Ceph trong các lĩnh vực năm 2022</a:t>
            </a:r>
          </a:p>
          <a:p>
            <a:pPr algn="ctr">
              <a:lnSpc>
                <a:spcPts val="4199"/>
              </a:lnSpc>
            </a:pPr>
            <a:endParaRPr lang="en-US" sz="2999">
              <a:solidFill>
                <a:srgbClr val="2D262A"/>
              </a:solidFill>
              <a:latin typeface="Montserrat"/>
            </a:endParaRPr>
          </a:p>
        </p:txBody>
      </p:sp>
      <p:grpSp>
        <p:nvGrpSpPr>
          <p:cNvPr id="6" name="Group 6"/>
          <p:cNvGrpSpPr/>
          <p:nvPr/>
        </p:nvGrpSpPr>
        <p:grpSpPr>
          <a:xfrm>
            <a:off x="14963799" y="1621155"/>
            <a:ext cx="2758345" cy="245871"/>
            <a:chOff x="0" y="0"/>
            <a:chExt cx="726478" cy="64756"/>
          </a:xfrm>
        </p:grpSpPr>
        <p:sp>
          <p:nvSpPr>
            <p:cNvPr id="7" name="Freeform 7"/>
            <p:cNvSpPr/>
            <p:nvPr/>
          </p:nvSpPr>
          <p:spPr>
            <a:xfrm>
              <a:off x="0" y="0"/>
              <a:ext cx="726478" cy="64756"/>
            </a:xfrm>
            <a:custGeom>
              <a:avLst/>
              <a:gdLst/>
              <a:ahLst/>
              <a:cxnLst/>
              <a:rect l="l" t="t" r="r" b="b"/>
              <a:pathLst>
                <a:path w="726478" h="64756">
                  <a:moveTo>
                    <a:pt x="0" y="0"/>
                  </a:moveTo>
                  <a:lnTo>
                    <a:pt x="726478" y="0"/>
                  </a:lnTo>
                  <a:lnTo>
                    <a:pt x="726478" y="64756"/>
                  </a:lnTo>
                  <a:lnTo>
                    <a:pt x="0" y="64756"/>
                  </a:lnTo>
                  <a:close/>
                </a:path>
              </a:pathLst>
            </a:custGeom>
            <a:solidFill>
              <a:srgbClr val="F9B314"/>
            </a:solidFill>
          </p:spPr>
          <p:txBody>
            <a:bodyPr/>
            <a:lstStyle/>
            <a:p>
              <a:endParaRPr lang="en-US"/>
            </a:p>
          </p:txBody>
        </p:sp>
        <p:sp>
          <p:nvSpPr>
            <p:cNvPr id="8" name="TextBox 8"/>
            <p:cNvSpPr txBox="1"/>
            <p:nvPr/>
          </p:nvSpPr>
          <p:spPr>
            <a:xfrm>
              <a:off x="0" y="-38100"/>
              <a:ext cx="726478" cy="102856"/>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p:cNvSpPr txBox="1"/>
          <p:nvPr/>
        </p:nvSpPr>
        <p:spPr>
          <a:xfrm>
            <a:off x="14232173" y="212668"/>
            <a:ext cx="3489971" cy="1251585"/>
          </a:xfrm>
          <a:prstGeom prst="rect">
            <a:avLst/>
          </a:prstGeom>
        </p:spPr>
        <p:txBody>
          <a:bodyPr lIns="0" tIns="0" rIns="0" bIns="0" rtlCol="0" anchor="t">
            <a:spAutoFit/>
          </a:bodyPr>
          <a:lstStyle/>
          <a:p>
            <a:pPr algn="r">
              <a:lnSpc>
                <a:spcPts val="5040"/>
              </a:lnSpc>
            </a:pPr>
            <a:r>
              <a:rPr lang="en-US" sz="3600">
                <a:solidFill>
                  <a:srgbClr val="101010"/>
                </a:solidFill>
                <a:latin typeface="Montserrat Bold"/>
              </a:rPr>
              <a:t>Cơ sở lý thuyết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621</Words>
  <Application>Microsoft Office PowerPoint</Application>
  <PresentationFormat>Custom</PresentationFormat>
  <Paragraphs>94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Montserrat</vt:lpstr>
      <vt:lpstr>Montserrat Heavy</vt:lpstr>
      <vt:lpstr>Calibri</vt:lpstr>
      <vt:lpstr>Arial</vt:lpstr>
      <vt:lpstr>Muli Bold Bold</vt:lpstr>
      <vt:lpstr>Montserrat Bold</vt:lpstr>
      <vt:lpstr>Montserrat Ultra-Bold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Ceph Quincy Project</dc:title>
  <cp:lastModifiedBy>tuấn anh phạm</cp:lastModifiedBy>
  <cp:revision>2</cp:revision>
  <dcterms:created xsi:type="dcterms:W3CDTF">2006-08-16T00:00:00Z</dcterms:created>
  <dcterms:modified xsi:type="dcterms:W3CDTF">2024-05-10T15:31:50Z</dcterms:modified>
  <dc:identifier>DAGEdnD1FU8</dc:identifier>
</cp:coreProperties>
</file>