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31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5" name="Text 2"/>
          <p:cNvSpPr/>
          <p:nvPr/>
        </p:nvSpPr>
        <p:spPr>
          <a:xfrm>
            <a:off x="6193475" y="498753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Cálculo de Pi com Método de Monte Carlo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358253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cálculo do número pi (π) é um desafio clássico em matemática e ciência da computação, que tem sido abordado de diversas maneiras ao longo dos séculos. Uma técnica interessante para estimar o valor de pi é o Método de Monte Carlo, que utiliza a geração de pontos aleatórios para calcular a área de um círculo inscrito em um quadrado. Nesta apresentação, exploraremos como a programação paralela pode ser empregada para acelerar o processo de cálculo de pi usando o Método de Monte Carlo.</a:t>
            </a:r>
          </a:p>
        </p:txBody>
      </p:sp>
      <p:pic>
        <p:nvPicPr>
          <p:cNvPr id="13" name="Image 0">
            <a:extLst>
              <a:ext uri="{FF2B5EF4-FFF2-40B4-BE49-F238E27FC236}">
                <a16:creationId xmlns:a16="http://schemas.microsoft.com/office/drawing/2014/main" id="{133B7285-0809-A93B-02A8-B74BFE7B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" y="0"/>
            <a:ext cx="3657600" cy="8229600"/>
          </a:xfrm>
          <a:prstGeom prst="rect">
            <a:avLst/>
          </a:prstGeom>
        </p:spPr>
      </p:pic>
      <p:sp>
        <p:nvSpPr>
          <p:cNvPr id="16" name="Text 6">
            <a:extLst>
              <a:ext uri="{FF2B5EF4-FFF2-40B4-BE49-F238E27FC236}">
                <a16:creationId xmlns:a16="http://schemas.microsoft.com/office/drawing/2014/main" id="{2BA8DE8C-1A4D-0F0F-B9C7-106639D983F2}"/>
              </a:ext>
            </a:extLst>
          </p:cNvPr>
          <p:cNvSpPr/>
          <p:nvPr/>
        </p:nvSpPr>
        <p:spPr>
          <a:xfrm>
            <a:off x="6786086" y="6425512"/>
            <a:ext cx="284892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Elson Gois – 60771</a:t>
            </a:r>
            <a:b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Kelvin Lima – 58992</a:t>
            </a:r>
            <a:b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Paulo Roberto – 58994</a:t>
            </a:r>
            <a:b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Pedro Marcelo – 58717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5" name="Text 2"/>
          <p:cNvSpPr/>
          <p:nvPr/>
        </p:nvSpPr>
        <p:spPr>
          <a:xfrm>
            <a:off x="85315" y="32379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kern="0" spc="-130" dirty="0" err="1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Entendendo</a:t>
            </a:r>
            <a:r>
              <a:rPr lang="en-US" sz="4338" b="1" kern="0" spc="-13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 </a:t>
            </a:r>
            <a:r>
              <a:rPr lang="en-US" sz="4338" b="1" kern="0" spc="-130" dirty="0" err="1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Método</a:t>
            </a:r>
            <a:r>
              <a:rPr lang="en-US" sz="4338" b="1" kern="0" spc="-13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Monte Carlo </a:t>
            </a:r>
            <a:endParaRPr lang="en-US" sz="4338" dirty="0"/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C3B1F230-04F9-3A05-E3C2-BE77A0DD1E35}"/>
              </a:ext>
            </a:extLst>
          </p:cNvPr>
          <p:cNvSpPr/>
          <p:nvPr/>
        </p:nvSpPr>
        <p:spPr>
          <a:xfrm rot="5400000" flipH="1">
            <a:off x="4279055" y="939279"/>
            <a:ext cx="45719" cy="7960477"/>
          </a:xfrm>
          <a:prstGeom prst="roundRect">
            <a:avLst>
              <a:gd name="adj" fmla="val 225099"/>
            </a:avLst>
          </a:prstGeom>
          <a:solidFill>
            <a:srgbClr val="2A1999"/>
          </a:solidFill>
          <a:ln/>
        </p:spPr>
      </p:sp>
      <p:sp>
        <p:nvSpPr>
          <p:cNvPr id="26" name="Shape 5">
            <a:extLst>
              <a:ext uri="{FF2B5EF4-FFF2-40B4-BE49-F238E27FC236}">
                <a16:creationId xmlns:a16="http://schemas.microsoft.com/office/drawing/2014/main" id="{FA8D886D-5096-3200-324E-C15FB3953063}"/>
              </a:ext>
            </a:extLst>
          </p:cNvPr>
          <p:cNvSpPr/>
          <p:nvPr/>
        </p:nvSpPr>
        <p:spPr>
          <a:xfrm>
            <a:off x="7315200" y="4673470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27" name="Shape 10">
            <a:extLst>
              <a:ext uri="{FF2B5EF4-FFF2-40B4-BE49-F238E27FC236}">
                <a16:creationId xmlns:a16="http://schemas.microsoft.com/office/drawing/2014/main" id="{B1D93D6A-61E2-D156-62BB-E377CC57FF81}"/>
              </a:ext>
            </a:extLst>
          </p:cNvPr>
          <p:cNvSpPr/>
          <p:nvPr/>
        </p:nvSpPr>
        <p:spPr>
          <a:xfrm>
            <a:off x="4223704" y="4671630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28" name="Shape 15">
            <a:extLst>
              <a:ext uri="{FF2B5EF4-FFF2-40B4-BE49-F238E27FC236}">
                <a16:creationId xmlns:a16="http://schemas.microsoft.com/office/drawing/2014/main" id="{F3B7F29A-D7A9-49D7-6472-07707807E0EB}"/>
              </a:ext>
            </a:extLst>
          </p:cNvPr>
          <p:cNvSpPr/>
          <p:nvPr/>
        </p:nvSpPr>
        <p:spPr>
          <a:xfrm>
            <a:off x="814329" y="4671630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3429DEC-ACA6-6B4D-380A-73CD693CCDBC}"/>
              </a:ext>
            </a:extLst>
          </p:cNvPr>
          <p:cNvSpPr/>
          <p:nvPr/>
        </p:nvSpPr>
        <p:spPr>
          <a:xfrm>
            <a:off x="397430" y="1607495"/>
            <a:ext cx="3305294" cy="2238494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960"/>
              </a:lnSpc>
              <a:buNone/>
            </a:pPr>
            <a:r>
              <a:rPr lang="pt-BR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O método de Monte Carlo para calcular pi se baseia no princípio de que, se lançarmos pontos aleatórios em um quadrado unitário, a razão entre os pontos que caem dentro de um círculo inscrito nesse quadrado e o total de pontos lançados tende a se aproximar de pi/4.</a:t>
            </a:r>
            <a:endParaRPr lang="en-US" sz="1225" dirty="0"/>
          </a:p>
        </p:txBody>
      </p:sp>
      <p:sp>
        <p:nvSpPr>
          <p:cNvPr id="36" name="Text 8">
            <a:extLst>
              <a:ext uri="{FF2B5EF4-FFF2-40B4-BE49-F238E27FC236}">
                <a16:creationId xmlns:a16="http://schemas.microsoft.com/office/drawing/2014/main" id="{C872D1A7-4008-F88A-E422-96718BD3DDA9}"/>
              </a:ext>
            </a:extLst>
          </p:cNvPr>
          <p:cNvSpPr/>
          <p:nvPr/>
        </p:nvSpPr>
        <p:spPr>
          <a:xfrm>
            <a:off x="5861268" y="1777323"/>
            <a:ext cx="3305294" cy="2238494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960"/>
              </a:lnSpc>
              <a:buNone/>
            </a:pPr>
            <a:r>
              <a:rPr lang="pt-BR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Isso acontece porque a área do círculo é pi * r^2, enquanto a área do quadrado é 4 * r^2, fazendo com que a razão entre as áreas seja pi/4.</a:t>
            </a:r>
            <a:endParaRPr lang="en-US" sz="1225" dirty="0"/>
          </a:p>
        </p:txBody>
      </p:sp>
      <p:sp>
        <p:nvSpPr>
          <p:cNvPr id="37" name="Text 8">
            <a:extLst>
              <a:ext uri="{FF2B5EF4-FFF2-40B4-BE49-F238E27FC236}">
                <a16:creationId xmlns:a16="http://schemas.microsoft.com/office/drawing/2014/main" id="{E1C704DB-7369-6C50-836A-E7AC2547E695}"/>
              </a:ext>
            </a:extLst>
          </p:cNvPr>
          <p:cNvSpPr/>
          <p:nvPr/>
        </p:nvSpPr>
        <p:spPr>
          <a:xfrm>
            <a:off x="2752746" y="5581839"/>
            <a:ext cx="3305294" cy="2238494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960"/>
              </a:lnSpc>
              <a:buNone/>
            </a:pPr>
            <a:r>
              <a:rPr lang="pt-BR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Portanto, ao gerar um grande número de pontos aleatórios dentro do quadrado e contar a proporção deles que caem dentro do círculo, podemos estimar o valor de pi. Quanto mais pontos forem gerados, mais precisa será a aproximação.</a:t>
            </a:r>
            <a:endParaRPr lang="en-US" sz="1225" dirty="0"/>
          </a:p>
        </p:txBody>
      </p:sp>
      <p:sp>
        <p:nvSpPr>
          <p:cNvPr id="39" name="Text 6">
            <a:extLst>
              <a:ext uri="{FF2B5EF4-FFF2-40B4-BE49-F238E27FC236}">
                <a16:creationId xmlns:a16="http://schemas.microsoft.com/office/drawing/2014/main" id="{EB7D5B32-22EC-AC22-9B9B-F53E3FE860D6}"/>
              </a:ext>
            </a:extLst>
          </p:cNvPr>
          <p:cNvSpPr/>
          <p:nvPr/>
        </p:nvSpPr>
        <p:spPr>
          <a:xfrm>
            <a:off x="986314" y="4671630"/>
            <a:ext cx="151805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kern="0" spc="-7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03" dirty="0"/>
          </a:p>
        </p:txBody>
      </p:sp>
      <p:sp>
        <p:nvSpPr>
          <p:cNvPr id="40" name="Text 6">
            <a:extLst>
              <a:ext uri="{FF2B5EF4-FFF2-40B4-BE49-F238E27FC236}">
                <a16:creationId xmlns:a16="http://schemas.microsoft.com/office/drawing/2014/main" id="{BEA2E377-4AD2-7491-72DA-B0AB076BE803}"/>
              </a:ext>
            </a:extLst>
          </p:cNvPr>
          <p:cNvSpPr/>
          <p:nvPr/>
        </p:nvSpPr>
        <p:spPr>
          <a:xfrm>
            <a:off x="4395689" y="4671629"/>
            <a:ext cx="151805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kern="0" spc="-7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03" dirty="0"/>
          </a:p>
        </p:txBody>
      </p:sp>
      <p:sp>
        <p:nvSpPr>
          <p:cNvPr id="41" name="Shape 4">
            <a:extLst>
              <a:ext uri="{FF2B5EF4-FFF2-40B4-BE49-F238E27FC236}">
                <a16:creationId xmlns:a16="http://schemas.microsoft.com/office/drawing/2014/main" id="{BD49C573-7385-92ED-0F10-2D83CCB26AED}"/>
              </a:ext>
            </a:extLst>
          </p:cNvPr>
          <p:cNvSpPr/>
          <p:nvPr/>
        </p:nvSpPr>
        <p:spPr>
          <a:xfrm rot="5400000">
            <a:off x="665785" y="427068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2A1999"/>
          </a:solidFill>
          <a:ln/>
        </p:spPr>
      </p:sp>
      <p:sp>
        <p:nvSpPr>
          <p:cNvPr id="42" name="Shape 4">
            <a:extLst>
              <a:ext uri="{FF2B5EF4-FFF2-40B4-BE49-F238E27FC236}">
                <a16:creationId xmlns:a16="http://schemas.microsoft.com/office/drawing/2014/main" id="{3404A4E4-F622-7B1F-67CE-D97788AF36A4}"/>
              </a:ext>
            </a:extLst>
          </p:cNvPr>
          <p:cNvSpPr/>
          <p:nvPr/>
        </p:nvSpPr>
        <p:spPr>
          <a:xfrm rot="5400000">
            <a:off x="7187431" y="4275935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2A1999"/>
          </a:solidFill>
          <a:ln/>
        </p:spPr>
      </p:sp>
      <p:sp>
        <p:nvSpPr>
          <p:cNvPr id="43" name="Shape 4">
            <a:extLst>
              <a:ext uri="{FF2B5EF4-FFF2-40B4-BE49-F238E27FC236}">
                <a16:creationId xmlns:a16="http://schemas.microsoft.com/office/drawing/2014/main" id="{81F29E5F-1D13-AB84-960D-AE297E80DE5D}"/>
              </a:ext>
            </a:extLst>
          </p:cNvPr>
          <p:cNvSpPr/>
          <p:nvPr/>
        </p:nvSpPr>
        <p:spPr>
          <a:xfrm rot="5400000">
            <a:off x="4272787" y="5360127"/>
            <a:ext cx="397707" cy="45719"/>
          </a:xfrm>
          <a:prstGeom prst="roundRect">
            <a:avLst>
              <a:gd name="adj" fmla="val 225099"/>
            </a:avLst>
          </a:prstGeom>
          <a:solidFill>
            <a:srgbClr val="2A1999"/>
          </a:solidFill>
          <a:ln/>
        </p:spPr>
      </p:sp>
      <p:sp>
        <p:nvSpPr>
          <p:cNvPr id="44" name="Text 6">
            <a:extLst>
              <a:ext uri="{FF2B5EF4-FFF2-40B4-BE49-F238E27FC236}">
                <a16:creationId xmlns:a16="http://schemas.microsoft.com/office/drawing/2014/main" id="{D399DED8-1F8B-CF82-1823-855ECAE5C38C}"/>
              </a:ext>
            </a:extLst>
          </p:cNvPr>
          <p:cNvSpPr/>
          <p:nvPr/>
        </p:nvSpPr>
        <p:spPr>
          <a:xfrm>
            <a:off x="7511998" y="4676883"/>
            <a:ext cx="151805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kern="0" spc="-78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3</a:t>
            </a:r>
            <a:endParaRPr lang="en-US" sz="2603" dirty="0"/>
          </a:p>
        </p:txBody>
      </p:sp>
      <p:pic>
        <p:nvPicPr>
          <p:cNvPr id="1034" name="Picture 10" descr="Calculando o valor de Pi via método de Monte Carlo">
            <a:extLst>
              <a:ext uri="{FF2B5EF4-FFF2-40B4-BE49-F238E27FC236}">
                <a16:creationId xmlns:a16="http://schemas.microsoft.com/office/drawing/2014/main" id="{8F2345E7-CBA6-05B9-B6AD-E58CDA1B4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523" y="1776413"/>
            <a:ext cx="49244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36229AE1-A967-9548-450F-3ECD2549F166}"/>
              </a:ext>
            </a:extLst>
          </p:cNvPr>
          <p:cNvSpPr/>
          <p:nvPr/>
        </p:nvSpPr>
        <p:spPr>
          <a:xfrm>
            <a:off x="9405528" y="6148552"/>
            <a:ext cx="4996420" cy="304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AE64E668-569C-DF20-8F69-75E10455E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522" y="6452277"/>
            <a:ext cx="4924425" cy="5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kern="0" spc="-13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Implementação de Tarefas Concorrentes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4792385" y="2315170"/>
            <a:ext cx="44053" cy="5306854"/>
          </a:xfrm>
          <a:prstGeom prst="roundRect">
            <a:avLst>
              <a:gd name="adj" fmla="val 225099"/>
            </a:avLst>
          </a:prstGeom>
          <a:solidFill>
            <a:srgbClr val="2A1999"/>
          </a:solidFill>
          <a:ln/>
        </p:spPr>
      </p:sp>
      <p:sp>
        <p:nvSpPr>
          <p:cNvPr id="7" name="Shape 4"/>
          <p:cNvSpPr/>
          <p:nvPr/>
        </p:nvSpPr>
        <p:spPr>
          <a:xfrm>
            <a:off x="5062299" y="2713077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2A1999"/>
          </a:solidFill>
          <a:ln/>
        </p:spPr>
      </p:sp>
      <p:sp>
        <p:nvSpPr>
          <p:cNvPr id="8" name="Shape 5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38449" y="2528649"/>
            <a:ext cx="151805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kern="0" spc="-7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60263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kern="0" spc="-6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multiprocessing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a biblioteca Python multiprocessing para criar e gerenciar processos paralelos que executem as tarefas de forma concorrente.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5062299" y="455545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2A199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15232" y="4371023"/>
            <a:ext cx="198239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kern="0" spc="-7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6026348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kern="0" spc="-6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threading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Implemente threads usando a biblioteca threading para realizar operações concorrentes e aproveitar melhor os recursos de CPU disponíveis.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5062299" y="639782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2A199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0351" y="6213396"/>
            <a:ext cx="208002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kern="0" spc="-7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6026348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kern="0" spc="-6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concurrent.futures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a biblioteca concurrent.futures para paralelizar tarefas, com as funcionalidades de ThreadPoolExecutor e ProcessPoolExecutor.</a:t>
            </a:r>
            <a:endParaRPr lang="en-US" sz="17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61398"/>
            <a:ext cx="69464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Sincronização de Recursos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689027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291881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Semáforos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3399234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semáforos para coordenar o acesso concorrente a recursos compartilhados.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689027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291881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Filas de Mensagens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3399234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Implemente filas de mensagens para sincronizar a comunicação entre as tarefas paralelas.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4917400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51471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Outras Primitivas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5627608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outras primitivas de sincronização, como barreiras e locks, para garantir a coordenação adequada das tarefas.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3113"/>
            <a:ext cx="62242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Análise de Desempenho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9291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Comparação de Abordagens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0945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Compare o desempenho da implementação sequencial com as abordagens paralelas, demonstrando os ganhos de eficiência obtidos.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92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Escalabilidade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6226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Avalie a escalabilidade das soluções paralelas à medida que o número de tarefas ou processadores aumenta.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2" name="Image 0">
            <a:extLst>
              <a:ext uri="{FF2B5EF4-FFF2-40B4-BE49-F238E27FC236}">
                <a16:creationId xmlns:a16="http://schemas.microsoft.com/office/drawing/2014/main" id="{1FF68616-91E4-0289-ED5D-BB32ABDA4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7817" y="0"/>
            <a:ext cx="3657600" cy="8229600"/>
          </a:xfrm>
          <a:prstGeom prst="rect">
            <a:avLst/>
          </a:prstGeom>
        </p:spPr>
      </p:pic>
      <p:sp>
        <p:nvSpPr>
          <p:cNvPr id="9" name="Text 7"/>
          <p:cNvSpPr/>
          <p:nvPr/>
        </p:nvSpPr>
        <p:spPr>
          <a:xfrm>
            <a:off x="9449872" y="329291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Métricas de Desempenho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0945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Analisaremos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ganhos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eficiência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obtidos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com a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programação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paralela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comparação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à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implementação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sequencial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37824"/>
            <a:ext cx="60063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Método de Monte Carlo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348" y="2991803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Aleatoriedade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Método de Monte Carlo se baseia em simulações aleatórias para estimar o valor de Pi.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6185" y="299180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31905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Pontos Dentro do Círculo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Lança-se pontos aleatórios dentro de um quadrado e conta-se a proporção de pontos dentro de um círculo inscrito.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3011" y="5010507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Estimativa de Pi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Essa proporção pode ser utilizada para calcular uma aproximação do valor de Pi.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68208" y="5010507"/>
            <a:ext cx="21597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Eficiência Paralela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paralelização das simulações aleatórias melhora a eficiência e a precisão da estimativa de Pi.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534</Words>
  <Application>Microsoft Office PowerPoint</Application>
  <PresentationFormat>Personalizar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Inter</vt:lpstr>
      <vt:lpstr>Source Sans Pro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Elson Jose de Gois</cp:lastModifiedBy>
  <cp:revision>5</cp:revision>
  <dcterms:created xsi:type="dcterms:W3CDTF">2024-05-05T22:19:57Z</dcterms:created>
  <dcterms:modified xsi:type="dcterms:W3CDTF">2024-05-06T20:44:22Z</dcterms:modified>
</cp:coreProperties>
</file>