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14"/>
  </p:notesMasterIdLst>
  <p:sldIdLst>
    <p:sldId id="278" r:id="rId2"/>
    <p:sldId id="279" r:id="rId3"/>
    <p:sldId id="280" r:id="rId4"/>
    <p:sldId id="281" r:id="rId5"/>
    <p:sldId id="282" r:id="rId6"/>
    <p:sldId id="290" r:id="rId7"/>
    <p:sldId id="296" r:id="rId8"/>
    <p:sldId id="292" r:id="rId9"/>
    <p:sldId id="295" r:id="rId10"/>
    <p:sldId id="288" r:id="rId11"/>
    <p:sldId id="294" r:id="rId12"/>
    <p:sldId id="293" r:id="rId13"/>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Say My Name" initials="SMN" lastIdx="1" clrIdx="0">
    <p:extLst>
      <p:ext uri="{19B8F6BF-5375-455C-9EA6-DF929625EA0E}">
        <p15:presenceInfo xmlns:p15="http://schemas.microsoft.com/office/powerpoint/2012/main" userId="Say My Nam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FDFBF6"/>
    <a:srgbClr val="AAC4E9"/>
    <a:srgbClr val="F5CDCE"/>
    <a:srgbClr val="DF8C8C"/>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291" autoAdjust="0"/>
  </p:normalViewPr>
  <p:slideViewPr>
    <p:cSldViewPr snapToGrid="0" snapToObjects="1">
      <p:cViewPr varScale="1">
        <p:scale>
          <a:sx n="69" d="100"/>
          <a:sy n="69" d="100"/>
        </p:scale>
        <p:origin x="780"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p:nvPr>
        </p:nvSpPr>
        <p:spPr>
          <a:xfrm>
            <a:off x="3403092" y="1984248"/>
            <a:ext cx="5385816" cy="1225296"/>
          </a:xfrm>
        </p:spPr>
        <p:txBody>
          <a:bodyPr tIns="0" anchor="t">
            <a:noAutofit/>
          </a:bodyPr>
          <a:lstStyle>
            <a:lvl1pPr algn="ctr">
              <a:defRPr sz="4400"/>
            </a:lvl1pPr>
          </a:lstStyle>
          <a:p>
            <a:r>
              <a:rPr lang="en-US"/>
              <a:t>Click to edit Master title style</a:t>
            </a:r>
            <a:endParaRPr lang="en-US" dirty="0"/>
          </a:p>
        </p:txBody>
      </p:sp>
      <p:sp>
        <p:nvSpPr>
          <p:cNvPr id="3" name="Subtitle 2"/>
          <p:cNvSpPr>
            <a:spLocks noGrp="1"/>
          </p:cNvSpPr>
          <p:nvPr>
            <p:ph type="subTitle" idx="1"/>
          </p:nvPr>
        </p:nvSpPr>
        <p:spPr>
          <a:xfrm>
            <a:off x="4349496" y="3483864"/>
            <a:ext cx="3493008" cy="878908"/>
          </a:xfrm>
        </p:spPr>
        <p:txBody>
          <a:bodyPr lIns="0" tIns="0" rIns="0" bIns="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dirty="0"/>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046720" y="2330704"/>
            <a:ext cx="3822192" cy="411480"/>
          </a:xfrm>
        </p:spPr>
        <p:txBody>
          <a:bodyPr anchor="t">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endParaRPr lang="en-US" dirty="0"/>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dirty="0"/>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dirty="0"/>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dirty="0"/>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p:ph idx="1"/>
          </p:nvPr>
        </p:nvSpPr>
        <p:spPr>
          <a:xfrm>
            <a:off x="1508760" y="2837688"/>
            <a:ext cx="5879592"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endParaRPr lang="en-US" dirty="0"/>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ctr">
            <a:noAutofit/>
          </a:bodyPr>
          <a:lstStyle>
            <a:lvl1pPr algn="l">
              <a:defRPr sz="4400"/>
            </a:lvl1pPr>
          </a:lstStyle>
          <a:p>
            <a:r>
              <a:rPr lang="en-US"/>
              <a:t>Click to edit Master title style</a:t>
            </a:r>
            <a:endParaRPr lang="en-US" dirty="0"/>
          </a:p>
        </p:txBody>
      </p:sp>
      <p:sp>
        <p:nvSpPr>
          <p:cNvPr id="3" name="Subtitle 2"/>
          <p:cNvSpPr>
            <a:spLocks noGrp="1"/>
          </p:cNvSpPr>
          <p:nvPr>
            <p:ph type="subTitle" idx="1"/>
          </p:nvPr>
        </p:nvSpPr>
        <p:spPr>
          <a:xfrm>
            <a:off x="1545336" y="2846832"/>
            <a:ext cx="4169664" cy="2176272"/>
          </a:xfrm>
        </p:spPr>
        <p:txBody>
          <a:bodyPr lIns="91440" tIns="0" rIns="91440" bIns="0">
            <a:no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endParaRPr lang="en-US" dirty="0"/>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lstStyle/>
          <a:p>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endParaRPr lang="en-US" dirty="0"/>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endParaRPr lang="en-US" dirty="0"/>
          </a:p>
        </p:txBody>
      </p:sp>
      <p:sp>
        <p:nvSpPr>
          <p:cNvPr id="3" name="Content Placeholder 2"/>
          <p:cNvSpPr>
            <a:spLocks noGrp="1"/>
          </p:cNvSpPr>
          <p:nvPr userDrawn="1">
            <p:ph idx="1"/>
          </p:nvPr>
        </p:nvSpPr>
        <p:spPr>
          <a:xfrm>
            <a:off x="4224528" y="3222752"/>
            <a:ext cx="6766560" cy="2700528"/>
          </a:xfrm>
        </p:spPr>
        <p:txBody>
          <a:bodyPr>
            <a:no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endParaRPr lang="en-US" dirty="0"/>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dirty="0"/>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2" name="Title 1"/>
          <p:cNvSpPr>
            <a:spLocks noGrp="1"/>
          </p:cNvSpPr>
          <p:nvPr>
            <p:ph type="title"/>
          </p:nvPr>
        </p:nvSpPr>
        <p:spPr>
          <a:xfrm>
            <a:off x="2895600" y="3776472"/>
            <a:ext cx="6400800" cy="768096"/>
          </a:xfrm>
        </p:spPr>
        <p:txBody>
          <a:bodyPr anchor="t">
            <a:noAutofit/>
          </a:bodyPr>
          <a:lstStyle>
            <a:lvl1pPr>
              <a:lnSpc>
                <a:spcPct val="100000"/>
              </a:lnSpc>
              <a:defRPr sz="4400"/>
            </a:lvl1pPr>
          </a:lstStyle>
          <a:p>
            <a:r>
              <a:rPr lang="en-US"/>
              <a:t>Click to edit Master title style</a:t>
            </a:r>
            <a:endParaRPr lang="en-US" dirty="0"/>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539496" y="2103120"/>
            <a:ext cx="11119104" cy="44348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3" name="Content Placeholder 2"/>
          <p:cNvSpPr>
            <a:spLocks noGrp="1"/>
          </p:cNvSpPr>
          <p:nvPr>
            <p:ph sz="half" idx="1"/>
          </p:nvPr>
        </p:nvSpPr>
        <p:spPr>
          <a:xfrm>
            <a:off x="755904" y="2825496"/>
            <a:ext cx="10680192" cy="2834640"/>
          </a:xfrm>
        </p:spPr>
        <p:txBody>
          <a:bodyPr>
            <a:no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noAutofit/>
          </a:bodyPr>
          <a:lstStyle/>
          <a:p>
            <a:r>
              <a:rPr lang="en-US"/>
              <a:t>Presentation title</a:t>
            </a:r>
            <a:endParaRPr lang="en-US" dirty="0"/>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o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dirty="0"/>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dirty="0"/>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dirty="0"/>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endParaRPr lang="en-US" dirty="0"/>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dirty="0"/>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dirty="0"/>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dirty="0"/>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dirty="0"/>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dirty="0"/>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dirty="0"/>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dirty="0"/>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dirty="0"/>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endParaRPr lang="en-US" dirty="0"/>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dirty="0"/>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dirty="0"/>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endParaRPr lang="en-US" dirty="0"/>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0.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3403092" y="568036"/>
            <a:ext cx="5385816" cy="2806100"/>
          </a:xfrm>
        </p:spPr>
        <p:txBody>
          <a:bodyPr/>
          <a:lstStyle/>
          <a:p>
            <a:r>
              <a:rPr lang="en-US"/>
              <a:t>Learning strategies</a:t>
            </a:r>
            <a:br>
              <a:rPr lang="en-US"/>
            </a:br>
            <a:r>
              <a:rPr lang="en-US"/>
              <a:t>In</a:t>
            </a:r>
            <a:br>
              <a:rPr lang="en-US"/>
            </a:br>
            <a:r>
              <a:rPr lang="en-US"/>
              <a:t>Education</a:t>
            </a:r>
            <a:br>
              <a:rPr lang="en-US" dirty="0"/>
            </a:br>
            <a:endParaRPr lang="en-US" dirty="0"/>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p:txBody>
          <a:bodyPr/>
          <a:lstStyle/>
          <a:p>
            <a:endParaRPr lang="en-US" dirty="0"/>
          </a:p>
          <a:p>
            <a:endParaRPr lang="en-US" dirty="0"/>
          </a:p>
        </p:txBody>
      </p:sp>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0A5BFC-C134-C072-C14D-9E51A94C8E7E}"/>
              </a:ext>
            </a:extLst>
          </p:cNvPr>
          <p:cNvSpPr>
            <a:spLocks noGrp="1"/>
          </p:cNvSpPr>
          <p:nvPr>
            <p:ph type="title"/>
          </p:nvPr>
        </p:nvSpPr>
        <p:spPr>
          <a:xfrm>
            <a:off x="768096" y="609781"/>
            <a:ext cx="10671048" cy="768096"/>
          </a:xfrm>
        </p:spPr>
        <p:txBody>
          <a:bodyPr/>
          <a:lstStyle/>
          <a:p>
            <a:r>
              <a:rPr lang="en-US" sz="4000"/>
              <a:t>C.R.e.a.m style learning</a:t>
            </a:r>
            <a:endParaRPr lang="en-US" sz="4000" dirty="0"/>
          </a:p>
        </p:txBody>
      </p:sp>
      <p:sp>
        <p:nvSpPr>
          <p:cNvPr id="373" name="Footer Placeholder 372">
            <a:extLst>
              <a:ext uri="{FF2B5EF4-FFF2-40B4-BE49-F238E27FC236}">
                <a16:creationId xmlns:a16="http://schemas.microsoft.com/office/drawing/2014/main" id="{EC015AD8-FC03-181D-1A34-AD00F66C42C2}"/>
              </a:ext>
            </a:extLst>
          </p:cNvPr>
          <p:cNvSpPr>
            <a:spLocks noGrp="1"/>
          </p:cNvSpPr>
          <p:nvPr>
            <p:ph type="ftr" sz="quarter" idx="11"/>
          </p:nvPr>
        </p:nvSpPr>
        <p:spPr>
          <a:xfrm>
            <a:off x="620129" y="182880"/>
            <a:ext cx="3200400" cy="274320"/>
          </a:xfrm>
        </p:spPr>
        <p:txBody>
          <a:bodyPr/>
          <a:lstStyle/>
          <a:p>
            <a:r>
              <a:rPr lang="en-US"/>
              <a:t>Learning Strategies </a:t>
            </a:r>
            <a:endParaRPr lang="en-US" dirty="0"/>
          </a:p>
        </p:txBody>
      </p:sp>
      <p:sp>
        <p:nvSpPr>
          <p:cNvPr id="374" name="Slide Number Placeholder 373">
            <a:extLst>
              <a:ext uri="{FF2B5EF4-FFF2-40B4-BE49-F238E27FC236}">
                <a16:creationId xmlns:a16="http://schemas.microsoft.com/office/drawing/2014/main" id="{049B2870-98EC-2977-8CE4-A7AA3009991A}"/>
              </a:ext>
            </a:extLst>
          </p:cNvPr>
          <p:cNvSpPr>
            <a:spLocks noGrp="1"/>
          </p:cNvSpPr>
          <p:nvPr>
            <p:ph type="sldNum" sz="quarter" idx="12"/>
          </p:nvPr>
        </p:nvSpPr>
        <p:spPr/>
        <p:txBody>
          <a:bodyPr/>
          <a:lstStyle/>
          <a:p>
            <a:fld id="{48F63A3B-78C7-47BE-AE5E-E10140E04643}" type="slidenum">
              <a:rPr lang="en-US" smtClean="0"/>
              <a:pPr/>
              <a:t>10</a:t>
            </a:fld>
            <a:endParaRPr lang="en-US" dirty="0"/>
          </a:p>
        </p:txBody>
      </p:sp>
      <p:sp>
        <p:nvSpPr>
          <p:cNvPr id="19" name="Text Placeholder 18">
            <a:extLst>
              <a:ext uri="{FF2B5EF4-FFF2-40B4-BE49-F238E27FC236}">
                <a16:creationId xmlns:a16="http://schemas.microsoft.com/office/drawing/2014/main" id="{270C77AB-7E91-84A6-3E62-DAB80E1E4481}"/>
              </a:ext>
            </a:extLst>
          </p:cNvPr>
          <p:cNvSpPr>
            <a:spLocks noGrp="1"/>
          </p:cNvSpPr>
          <p:nvPr>
            <p:ph type="body" idx="1"/>
          </p:nvPr>
        </p:nvSpPr>
        <p:spPr/>
        <p:txBody>
          <a:bodyPr/>
          <a:lstStyle/>
          <a:p>
            <a:pPr lvl="0"/>
            <a:r>
              <a:rPr lang="en-US"/>
              <a:t>Creativity</a:t>
            </a:r>
            <a:endParaRPr lang="en-US" dirty="0"/>
          </a:p>
        </p:txBody>
      </p:sp>
      <p:pic>
        <p:nvPicPr>
          <p:cNvPr id="292" name="Picture Placeholder 291" descr="checklist icon">
            <a:extLst>
              <a:ext uri="{FF2B5EF4-FFF2-40B4-BE49-F238E27FC236}">
                <a16:creationId xmlns:a16="http://schemas.microsoft.com/office/drawing/2014/main" id="{8167DB44-EDED-0971-E35D-A5FA1E47C215}"/>
              </a:ext>
            </a:extLst>
          </p:cNvPr>
          <p:cNvPicPr>
            <a:picLocks noGrp="1" noChangeAspect="1"/>
          </p:cNvPicPr>
          <p:nvPr>
            <p:ph type="pic" sz="quarter" idx="23"/>
          </p:nvPr>
        </p:nvPicPr>
        <p:blipFill rotWithShape="1">
          <a:blip r:embed="rId2"/>
          <a:srcRect/>
          <a:stretch/>
        </p:blipFill>
        <p:spPr/>
      </p:pic>
      <p:sp>
        <p:nvSpPr>
          <p:cNvPr id="24" name="Text Placeholder 23">
            <a:extLst>
              <a:ext uri="{FF2B5EF4-FFF2-40B4-BE49-F238E27FC236}">
                <a16:creationId xmlns:a16="http://schemas.microsoft.com/office/drawing/2014/main" id="{A3BF8E55-B2B9-104D-F277-08902534735D}"/>
              </a:ext>
            </a:extLst>
          </p:cNvPr>
          <p:cNvSpPr>
            <a:spLocks noGrp="1"/>
          </p:cNvSpPr>
          <p:nvPr>
            <p:ph type="body" sz="quarter" idx="18"/>
          </p:nvPr>
        </p:nvSpPr>
        <p:spPr/>
        <p:txBody>
          <a:bodyPr/>
          <a:lstStyle/>
          <a:p>
            <a:pPr lvl="0"/>
            <a:r>
              <a:rPr lang="en-US" sz="2000" b="1">
                <a:latin typeface="Agency FB" panose="020B0503020202020204" pitchFamily="34" charset="0"/>
              </a:rPr>
              <a:t>Creating Your Own Styles &amp; Strategies</a:t>
            </a:r>
            <a:endParaRPr lang="en-US" sz="2000" b="1" dirty="0">
              <a:latin typeface="Agency FB" panose="020B0503020202020204" pitchFamily="34" charset="0"/>
            </a:endParaRPr>
          </a:p>
        </p:txBody>
      </p:sp>
      <p:sp>
        <p:nvSpPr>
          <p:cNvPr id="20" name="Text Placeholder 19">
            <a:extLst>
              <a:ext uri="{FF2B5EF4-FFF2-40B4-BE49-F238E27FC236}">
                <a16:creationId xmlns:a16="http://schemas.microsoft.com/office/drawing/2014/main" id="{15DD9AC8-4A5F-70DB-AA68-C461059D81A1}"/>
              </a:ext>
            </a:extLst>
          </p:cNvPr>
          <p:cNvSpPr>
            <a:spLocks noGrp="1"/>
          </p:cNvSpPr>
          <p:nvPr>
            <p:ph type="body" sz="quarter" idx="3"/>
          </p:nvPr>
        </p:nvSpPr>
        <p:spPr/>
        <p:txBody>
          <a:bodyPr/>
          <a:lstStyle/>
          <a:p>
            <a:r>
              <a:rPr lang="en-US"/>
              <a:t>Reflective</a:t>
            </a:r>
            <a:endParaRPr lang="en-US" dirty="0"/>
          </a:p>
          <a:p>
            <a:endParaRPr lang="en-US" dirty="0"/>
          </a:p>
        </p:txBody>
      </p:sp>
      <p:pic>
        <p:nvPicPr>
          <p:cNvPr id="290" name="Picture Placeholder 289" descr="person with loud speaker icon">
            <a:extLst>
              <a:ext uri="{FF2B5EF4-FFF2-40B4-BE49-F238E27FC236}">
                <a16:creationId xmlns:a16="http://schemas.microsoft.com/office/drawing/2014/main" id="{E63515FB-9439-CCAE-C220-6F0E5ECB75E8}"/>
              </a:ext>
            </a:extLst>
          </p:cNvPr>
          <p:cNvPicPr>
            <a:picLocks noGrp="1" noChangeAspect="1"/>
          </p:cNvPicPr>
          <p:nvPr>
            <p:ph type="pic" sz="quarter" idx="27"/>
          </p:nvPr>
        </p:nvPicPr>
        <p:blipFill rotWithShape="1">
          <a:blip r:embed="rId3"/>
          <a:srcRect t="113" b="113"/>
          <a:stretch/>
        </p:blipFill>
        <p:spPr>
          <a:xfrm>
            <a:off x="3529561" y="2070509"/>
            <a:ext cx="704088" cy="704088"/>
          </a:xfrm>
        </p:spPr>
      </p:pic>
      <p:sp>
        <p:nvSpPr>
          <p:cNvPr id="25" name="Text Placeholder 24">
            <a:extLst>
              <a:ext uri="{FF2B5EF4-FFF2-40B4-BE49-F238E27FC236}">
                <a16:creationId xmlns:a16="http://schemas.microsoft.com/office/drawing/2014/main" id="{BCE9DA14-62AB-A857-6387-1F5D330B3F36}"/>
              </a:ext>
            </a:extLst>
          </p:cNvPr>
          <p:cNvSpPr>
            <a:spLocks noGrp="1"/>
          </p:cNvSpPr>
          <p:nvPr>
            <p:ph type="body" sz="quarter" idx="19"/>
          </p:nvPr>
        </p:nvSpPr>
        <p:spPr/>
        <p:txBody>
          <a:bodyPr/>
          <a:lstStyle/>
          <a:p>
            <a:pPr lvl="0"/>
            <a:r>
              <a:rPr lang="en-US" sz="2000" b="1">
                <a:latin typeface="Agency FB" panose="020B0503020202020204" pitchFamily="34" charset="0"/>
              </a:rPr>
              <a:t>Reflect Yourself</a:t>
            </a:r>
          </a:p>
          <a:p>
            <a:pPr lvl="0"/>
            <a:r>
              <a:rPr lang="en-US" sz="2000" b="1">
                <a:latin typeface="Agency FB" panose="020B0503020202020204" pitchFamily="34" charset="0"/>
              </a:rPr>
              <a:t>To Self-Awareness</a:t>
            </a:r>
            <a:endParaRPr lang="en-US" sz="2000" b="1" dirty="0">
              <a:latin typeface="Agency FB" panose="020B0503020202020204" pitchFamily="34" charset="0"/>
            </a:endParaRPr>
          </a:p>
        </p:txBody>
      </p:sp>
      <p:sp>
        <p:nvSpPr>
          <p:cNvPr id="21" name="Text Placeholder 20">
            <a:extLst>
              <a:ext uri="{FF2B5EF4-FFF2-40B4-BE49-F238E27FC236}">
                <a16:creationId xmlns:a16="http://schemas.microsoft.com/office/drawing/2014/main" id="{A28A203B-0CF0-2AB0-5F54-07C8E3003918}"/>
              </a:ext>
            </a:extLst>
          </p:cNvPr>
          <p:cNvSpPr>
            <a:spLocks noGrp="1"/>
          </p:cNvSpPr>
          <p:nvPr>
            <p:ph type="body" sz="quarter" idx="13"/>
          </p:nvPr>
        </p:nvSpPr>
        <p:spPr/>
        <p:txBody>
          <a:bodyPr/>
          <a:lstStyle/>
          <a:p>
            <a:r>
              <a:rPr lang="en-US"/>
              <a:t>effective</a:t>
            </a:r>
            <a:endParaRPr lang="en-US" dirty="0"/>
          </a:p>
          <a:p>
            <a:endParaRPr lang="en-US" dirty="0"/>
          </a:p>
        </p:txBody>
      </p:sp>
      <p:pic>
        <p:nvPicPr>
          <p:cNvPr id="288" name="Picture Placeholder 287" descr="blueprint icon">
            <a:extLst>
              <a:ext uri="{FF2B5EF4-FFF2-40B4-BE49-F238E27FC236}">
                <a16:creationId xmlns:a16="http://schemas.microsoft.com/office/drawing/2014/main" id="{A5707D4A-497A-679A-3ACA-721E8D0E2699}"/>
              </a:ext>
            </a:extLst>
          </p:cNvPr>
          <p:cNvPicPr>
            <a:picLocks noGrp="1" noChangeAspect="1"/>
          </p:cNvPicPr>
          <p:nvPr>
            <p:ph type="pic" sz="quarter" idx="26"/>
          </p:nvPr>
        </p:nvPicPr>
        <p:blipFill rotWithShape="1">
          <a:blip r:embed="rId4"/>
          <a:srcRect t="431" b="431"/>
          <a:stretch/>
        </p:blipFill>
        <p:spPr/>
      </p:pic>
      <p:sp>
        <p:nvSpPr>
          <p:cNvPr id="26" name="Text Placeholder 25">
            <a:extLst>
              <a:ext uri="{FF2B5EF4-FFF2-40B4-BE49-F238E27FC236}">
                <a16:creationId xmlns:a16="http://schemas.microsoft.com/office/drawing/2014/main" id="{710CB940-D45B-59F1-06E5-9CC94100EF05}"/>
              </a:ext>
            </a:extLst>
          </p:cNvPr>
          <p:cNvSpPr>
            <a:spLocks noGrp="1"/>
          </p:cNvSpPr>
          <p:nvPr>
            <p:ph type="body" sz="quarter" idx="20"/>
          </p:nvPr>
        </p:nvSpPr>
        <p:spPr/>
        <p:txBody>
          <a:bodyPr/>
          <a:lstStyle/>
          <a:p>
            <a:pPr lvl="0"/>
            <a:r>
              <a:rPr lang="en-US" sz="2000" b="1">
                <a:latin typeface="Agency FB" panose="020B0503020202020204" pitchFamily="34" charset="0"/>
              </a:rPr>
              <a:t>To Become More Effective,Take An Action Roles , Doer</a:t>
            </a:r>
            <a:endParaRPr lang="en-US" sz="2000" b="1" dirty="0">
              <a:latin typeface="Agency FB" panose="020B0503020202020204" pitchFamily="34" charset="0"/>
            </a:endParaRPr>
          </a:p>
        </p:txBody>
      </p:sp>
      <p:sp>
        <p:nvSpPr>
          <p:cNvPr id="22" name="Text Placeholder 21">
            <a:extLst>
              <a:ext uri="{FF2B5EF4-FFF2-40B4-BE49-F238E27FC236}">
                <a16:creationId xmlns:a16="http://schemas.microsoft.com/office/drawing/2014/main" id="{05BC0115-F702-2E0A-61A4-4A6CE33FD775}"/>
              </a:ext>
            </a:extLst>
          </p:cNvPr>
          <p:cNvSpPr>
            <a:spLocks noGrp="1"/>
          </p:cNvSpPr>
          <p:nvPr>
            <p:ph type="body" sz="quarter" idx="15"/>
          </p:nvPr>
        </p:nvSpPr>
        <p:spPr/>
        <p:txBody>
          <a:bodyPr/>
          <a:lstStyle/>
          <a:p>
            <a:r>
              <a:rPr lang="en-US"/>
              <a:t>active</a:t>
            </a:r>
            <a:endParaRPr lang="en-US" dirty="0"/>
          </a:p>
          <a:p>
            <a:endParaRPr lang="en-US" dirty="0"/>
          </a:p>
        </p:txBody>
      </p:sp>
      <p:pic>
        <p:nvPicPr>
          <p:cNvPr id="270" name="Picture Placeholder 269" descr="target icon">
            <a:extLst>
              <a:ext uri="{FF2B5EF4-FFF2-40B4-BE49-F238E27FC236}">
                <a16:creationId xmlns:a16="http://schemas.microsoft.com/office/drawing/2014/main" id="{DE7A4D25-3CA5-F92A-988A-F913C367D593}"/>
              </a:ext>
            </a:extLst>
          </p:cNvPr>
          <p:cNvPicPr>
            <a:picLocks noGrp="1" noChangeAspect="1"/>
          </p:cNvPicPr>
          <p:nvPr>
            <p:ph type="pic" sz="quarter" idx="25"/>
          </p:nvPr>
        </p:nvPicPr>
        <p:blipFill rotWithShape="1">
          <a:blip r:embed="rId5"/>
          <a:srcRect t="113" b="113"/>
          <a:stretch/>
        </p:blipFill>
        <p:spPr/>
      </p:pic>
      <p:sp>
        <p:nvSpPr>
          <p:cNvPr id="27" name="Text Placeholder 26">
            <a:extLst>
              <a:ext uri="{FF2B5EF4-FFF2-40B4-BE49-F238E27FC236}">
                <a16:creationId xmlns:a16="http://schemas.microsoft.com/office/drawing/2014/main" id="{A0DA38E3-68A2-4FF9-022B-BA0DF832B1DB}"/>
              </a:ext>
            </a:extLst>
          </p:cNvPr>
          <p:cNvSpPr>
            <a:spLocks noGrp="1"/>
          </p:cNvSpPr>
          <p:nvPr>
            <p:ph type="body" sz="quarter" idx="21"/>
          </p:nvPr>
        </p:nvSpPr>
        <p:spPr/>
        <p:txBody>
          <a:bodyPr/>
          <a:lstStyle/>
          <a:p>
            <a:pPr lvl="0"/>
            <a:r>
              <a:rPr lang="en-US" sz="2000" b="1">
                <a:latin typeface="Agency FB" panose="020B0503020202020204" pitchFamily="34" charset="0"/>
              </a:rPr>
              <a:t>Active Learner Always Have Good Memory Recalls </a:t>
            </a:r>
            <a:endParaRPr lang="en-US" sz="2000" b="1" dirty="0">
              <a:latin typeface="Agency FB" panose="020B0503020202020204" pitchFamily="34" charset="0"/>
            </a:endParaRPr>
          </a:p>
        </p:txBody>
      </p:sp>
      <p:sp>
        <p:nvSpPr>
          <p:cNvPr id="23" name="Text Placeholder 22">
            <a:extLst>
              <a:ext uri="{FF2B5EF4-FFF2-40B4-BE49-F238E27FC236}">
                <a16:creationId xmlns:a16="http://schemas.microsoft.com/office/drawing/2014/main" id="{9D48D07F-2D5B-F0D5-4005-197607C4F197}"/>
              </a:ext>
            </a:extLst>
          </p:cNvPr>
          <p:cNvSpPr>
            <a:spLocks noGrp="1"/>
          </p:cNvSpPr>
          <p:nvPr>
            <p:ph type="body" sz="quarter" idx="17"/>
          </p:nvPr>
        </p:nvSpPr>
        <p:spPr/>
        <p:txBody>
          <a:bodyPr/>
          <a:lstStyle/>
          <a:p>
            <a:r>
              <a:rPr lang="en-US"/>
              <a:t>motivated</a:t>
            </a:r>
            <a:endParaRPr lang="en-US" dirty="0"/>
          </a:p>
          <a:p>
            <a:endParaRPr lang="en-US" dirty="0"/>
          </a:p>
        </p:txBody>
      </p:sp>
      <p:pic>
        <p:nvPicPr>
          <p:cNvPr id="268" name="Picture Placeholder 267" descr="rocket icon">
            <a:extLst>
              <a:ext uri="{FF2B5EF4-FFF2-40B4-BE49-F238E27FC236}">
                <a16:creationId xmlns:a16="http://schemas.microsoft.com/office/drawing/2014/main" id="{1A522F41-60C1-3803-6132-18E154C0E328}"/>
              </a:ext>
            </a:extLst>
          </p:cNvPr>
          <p:cNvPicPr>
            <a:picLocks noGrp="1" noChangeAspect="1"/>
          </p:cNvPicPr>
          <p:nvPr>
            <p:ph type="pic" sz="quarter" idx="24"/>
          </p:nvPr>
        </p:nvPicPr>
        <p:blipFill rotWithShape="1">
          <a:blip r:embed="rId6"/>
          <a:srcRect t="543" b="543"/>
          <a:stretch/>
        </p:blipFill>
        <p:spPr/>
      </p:pic>
      <p:sp>
        <p:nvSpPr>
          <p:cNvPr id="28" name="Text Placeholder 27">
            <a:extLst>
              <a:ext uri="{FF2B5EF4-FFF2-40B4-BE49-F238E27FC236}">
                <a16:creationId xmlns:a16="http://schemas.microsoft.com/office/drawing/2014/main" id="{B72BD1AE-7290-BA6E-18FB-8181C0D13E7C}"/>
              </a:ext>
            </a:extLst>
          </p:cNvPr>
          <p:cNvSpPr>
            <a:spLocks noGrp="1"/>
          </p:cNvSpPr>
          <p:nvPr>
            <p:ph type="body" sz="quarter" idx="22"/>
          </p:nvPr>
        </p:nvSpPr>
        <p:spPr/>
        <p:txBody>
          <a:bodyPr/>
          <a:lstStyle/>
          <a:p>
            <a:pPr lvl="0"/>
            <a:r>
              <a:rPr lang="en-US" sz="2000" b="1">
                <a:latin typeface="Agency FB" panose="020B0503020202020204" pitchFamily="34" charset="0"/>
              </a:rPr>
              <a:t>Stay Motivated To Achieve What You Want To Be</a:t>
            </a:r>
            <a:endParaRPr lang="en-US" sz="2000" b="1" dirty="0">
              <a:latin typeface="Agency FB" panose="020B0503020202020204" pitchFamily="34" charset="0"/>
            </a:endParaRPr>
          </a:p>
        </p:txBody>
      </p:sp>
      <p:cxnSp>
        <p:nvCxnSpPr>
          <p:cNvPr id="5" name="Straight Connector 4">
            <a:extLst>
              <a:ext uri="{FF2B5EF4-FFF2-40B4-BE49-F238E27FC236}">
                <a16:creationId xmlns:a16="http://schemas.microsoft.com/office/drawing/2014/main" id="{E21CDE8B-1DF7-9D81-9A52-400B05A9D3CD}"/>
              </a:ext>
            </a:extLst>
          </p:cNvPr>
          <p:cNvCxnSpPr>
            <a:cxnSpLocks/>
          </p:cNvCxnSpPr>
          <p:nvPr/>
        </p:nvCxnSpPr>
        <p:spPr>
          <a:xfrm flipV="1">
            <a:off x="849422" y="1410725"/>
            <a:ext cx="10917382" cy="68587"/>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00494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D58D13-CF90-EA12-CD9E-350CFEC0918F}"/>
              </a:ext>
            </a:extLst>
          </p:cNvPr>
          <p:cNvSpPr>
            <a:spLocks noGrp="1"/>
          </p:cNvSpPr>
          <p:nvPr>
            <p:ph type="title"/>
          </p:nvPr>
        </p:nvSpPr>
        <p:spPr>
          <a:xfrm>
            <a:off x="259079" y="210312"/>
            <a:ext cx="8843357" cy="521208"/>
          </a:xfrm>
          <a:solidFill>
            <a:schemeClr val="accent2">
              <a:lumMod val="40000"/>
              <a:lumOff val="60000"/>
            </a:schemeClr>
          </a:solidFill>
        </p:spPr>
        <p:txBody>
          <a:bodyPr/>
          <a:lstStyle/>
          <a:p>
            <a:r>
              <a:rPr lang="en-US" sz="2800"/>
              <a:t>History of Cream style learning</a:t>
            </a:r>
          </a:p>
        </p:txBody>
      </p:sp>
      <p:sp>
        <p:nvSpPr>
          <p:cNvPr id="4" name="Slide Number Placeholder 3">
            <a:extLst>
              <a:ext uri="{FF2B5EF4-FFF2-40B4-BE49-F238E27FC236}">
                <a16:creationId xmlns:a16="http://schemas.microsoft.com/office/drawing/2014/main" id="{13F1BDAA-D652-6186-B371-01E835E0386E}"/>
              </a:ext>
            </a:extLst>
          </p:cNvPr>
          <p:cNvSpPr>
            <a:spLocks noGrp="1"/>
          </p:cNvSpPr>
          <p:nvPr>
            <p:ph type="sldNum" sz="quarter" idx="12"/>
          </p:nvPr>
        </p:nvSpPr>
        <p:spPr>
          <a:xfrm>
            <a:off x="11305586" y="73152"/>
            <a:ext cx="987552" cy="274320"/>
          </a:xfrm>
        </p:spPr>
        <p:txBody>
          <a:bodyPr/>
          <a:lstStyle/>
          <a:p>
            <a:fld id="{48F63A3B-78C7-47BE-AE5E-E10140E04643}" type="slidenum">
              <a:rPr lang="en-US" smtClean="0"/>
              <a:t>11</a:t>
            </a:fld>
            <a:endParaRPr lang="en-US" dirty="0"/>
          </a:p>
        </p:txBody>
      </p:sp>
      <p:cxnSp>
        <p:nvCxnSpPr>
          <p:cNvPr id="13" name="Straight Connector 12">
            <a:extLst>
              <a:ext uri="{FF2B5EF4-FFF2-40B4-BE49-F238E27FC236}">
                <a16:creationId xmlns:a16="http://schemas.microsoft.com/office/drawing/2014/main" id="{1666FE1C-A8E3-49B9-7B3D-F46C37BC7D98}"/>
              </a:ext>
            </a:extLst>
          </p:cNvPr>
          <p:cNvCxnSpPr/>
          <p:nvPr/>
        </p:nvCxnSpPr>
        <p:spPr>
          <a:xfrm>
            <a:off x="259079" y="900545"/>
            <a:ext cx="11540283"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77DB970-BD20-1DEE-8D4C-8CDBF816B26C}"/>
              </a:ext>
            </a:extLst>
          </p:cNvPr>
          <p:cNvSpPr txBox="1"/>
          <p:nvPr/>
        </p:nvSpPr>
        <p:spPr>
          <a:xfrm>
            <a:off x="325858" y="1152537"/>
            <a:ext cx="11540283" cy="5632311"/>
          </a:xfrm>
          <a:prstGeom prst="rect">
            <a:avLst/>
          </a:prstGeom>
          <a:solidFill>
            <a:schemeClr val="tx2">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marL="342900" indent="-342900">
              <a:buFont typeface="Arial" panose="020B0604020202020204" pitchFamily="34" charset="0"/>
              <a:buChar char="•"/>
            </a:pPr>
            <a:r>
              <a:rPr lang="en-US" sz="2400" b="1" i="0">
                <a:solidFill>
                  <a:schemeClr val="tx1">
                    <a:lumMod val="95000"/>
                    <a:lumOff val="5000"/>
                  </a:schemeClr>
                </a:solidFill>
                <a:effectLst/>
                <a:latin typeface="Agency FB" panose="020B0503020202020204" pitchFamily="34" charset="0"/>
              </a:rPr>
              <a:t>David Kolb published his learning style in 1984. The learning style C.R.E.A.M was named after David Kolb who after many years of study came up with this idea. The main example of C.R.E.A.M learning method seen today in education would be in practical subjects such as home economics, metal work or wood work. Many people including myself find this the most productive way of learning because all the information received is retained and reproduced after being reflected on. Knowing your own learning style enables you to be more productive in the learning environment. As an educator knowing the preferred learning styles of your students is beneficial, grades of a student can improve if you teach them in a way that suits them and maybe not you, but in the end is more beneficial for both.   </a:t>
            </a:r>
          </a:p>
          <a:p>
            <a:br>
              <a:rPr lang="en-US" sz="2400" b="1">
                <a:solidFill>
                  <a:schemeClr val="tx1">
                    <a:lumMod val="95000"/>
                    <a:lumOff val="5000"/>
                  </a:schemeClr>
                </a:solidFill>
                <a:latin typeface="Agency FB" panose="020B0503020202020204" pitchFamily="34" charset="0"/>
              </a:rPr>
            </a:br>
            <a:r>
              <a:rPr lang="en-US" sz="2400" b="1" i="0">
                <a:solidFill>
                  <a:schemeClr val="tx1">
                    <a:lumMod val="95000"/>
                    <a:lumOff val="5000"/>
                  </a:schemeClr>
                </a:solidFill>
                <a:effectLst/>
                <a:latin typeface="Agency FB" panose="020B0503020202020204" pitchFamily="34" charset="0"/>
              </a:rPr>
              <a:t>Constructivism is a theory on how people learn; it includes scientific study and also relies on observations and group studies. It really means that people gain their own knowledge and opinions from experiences and their own personal reflection on those experiences. My overview of constructivism is that it is necessary to obtain information on how we learn and how to make learning easier for people. This is a way of keeping students attention and making hem focus on what they are doing because they are having their own personal experience with the subject.  </a:t>
            </a:r>
            <a:endParaRPr lang="en-US" sz="2400" b="1">
              <a:solidFill>
                <a:schemeClr val="tx1">
                  <a:lumMod val="95000"/>
                  <a:lumOff val="5000"/>
                </a:schemeClr>
              </a:solidFill>
              <a:latin typeface="Agency FB" panose="020B0503020202020204" pitchFamily="34" charset="0"/>
            </a:endParaRPr>
          </a:p>
        </p:txBody>
      </p:sp>
    </p:spTree>
    <p:extLst>
      <p:ext uri="{BB962C8B-B14F-4D97-AF65-F5344CB8AC3E}">
        <p14:creationId xmlns:p14="http://schemas.microsoft.com/office/powerpoint/2010/main" val="13529348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598793" y="942109"/>
            <a:ext cx="8129570" cy="823514"/>
          </a:xfrm>
        </p:spPr>
        <p:txBody>
          <a:bodyPr/>
          <a:lstStyle/>
          <a:p>
            <a:r>
              <a:rPr lang="en-US" sz="4000"/>
              <a:t>Thank you Everyone !</a:t>
            </a:r>
            <a:endParaRPr lang="en-US" sz="4000" dirty="0"/>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a:xfrm>
            <a:off x="598793" y="2223377"/>
            <a:ext cx="8683752" cy="3692514"/>
          </a:xfrm>
          <a:solidFill>
            <a:schemeClr val="bg2"/>
          </a:solidFill>
          <a:ln>
            <a:noFill/>
          </a:ln>
          <a:effectLst/>
          <a:scene3d>
            <a:camera prst="orthographicFront">
              <a:rot lat="0" lon="0" rev="0"/>
            </a:camera>
            <a:lightRig rig="chilly" dir="t">
              <a:rot lat="0" lon="0" rev="18480000"/>
            </a:lightRig>
          </a:scene3d>
          <a:sp3d prstMaterial="clear">
            <a:bevelT h="63500"/>
          </a:sp3d>
        </p:spPr>
        <p:txBody>
          <a:bodyPr/>
          <a:lstStyle/>
          <a:p>
            <a:r>
              <a:rPr lang="en-US" sz="2800" b="1">
                <a:latin typeface="Agency FB" panose="020B0503020202020204" pitchFamily="34" charset="0"/>
              </a:rPr>
              <a:t>Don’t forget to set your goals !</a:t>
            </a:r>
          </a:p>
          <a:p>
            <a:endParaRPr lang="en-US" sz="2800" b="1">
              <a:latin typeface="Agency FB" panose="020B0503020202020204" pitchFamily="34" charset="0"/>
            </a:endParaRPr>
          </a:p>
          <a:p>
            <a:pPr marL="571500" indent="-571500" algn="l">
              <a:buFont typeface="+mj-lt"/>
              <a:buAutoNum type="romanUcPeriod"/>
            </a:pPr>
            <a:r>
              <a:rPr lang="en-US" sz="2800" b="1">
                <a:solidFill>
                  <a:srgbClr val="202124"/>
                </a:solidFill>
                <a:latin typeface="Agency FB" panose="020B0503020202020204" pitchFamily="34" charset="0"/>
              </a:rPr>
              <a:t>S</a:t>
            </a:r>
            <a:r>
              <a:rPr lang="en-US" sz="2800" b="1" i="0">
                <a:solidFill>
                  <a:srgbClr val="202124"/>
                </a:solidFill>
                <a:effectLst/>
                <a:latin typeface="Agency FB" panose="020B0503020202020204" pitchFamily="34" charset="0"/>
              </a:rPr>
              <a:t>et both short- and long-term goals.</a:t>
            </a:r>
          </a:p>
          <a:p>
            <a:pPr marL="571500" indent="-571500" algn="l">
              <a:buFont typeface="+mj-lt"/>
              <a:buAutoNum type="romanUcPeriod"/>
            </a:pPr>
            <a:r>
              <a:rPr lang="en-US" sz="2800" b="1">
                <a:solidFill>
                  <a:srgbClr val="202124"/>
                </a:solidFill>
                <a:latin typeface="Agency FB" panose="020B0503020202020204" pitchFamily="34" charset="0"/>
              </a:rPr>
              <a:t>S</a:t>
            </a:r>
            <a:r>
              <a:rPr lang="en-US" sz="2800" b="1" i="0">
                <a:solidFill>
                  <a:srgbClr val="202124"/>
                </a:solidFill>
                <a:effectLst/>
                <a:latin typeface="Agency FB" panose="020B0503020202020204" pitchFamily="34" charset="0"/>
              </a:rPr>
              <a:t>et goals that motivate you.</a:t>
            </a:r>
          </a:p>
          <a:p>
            <a:pPr marL="571500" indent="-571500" algn="l">
              <a:buFont typeface="+mj-lt"/>
              <a:buAutoNum type="romanUcPeriod"/>
            </a:pPr>
            <a:r>
              <a:rPr lang="en-US" sz="2800" b="1">
                <a:solidFill>
                  <a:srgbClr val="202124"/>
                </a:solidFill>
                <a:latin typeface="Agency FB" panose="020B0503020202020204" pitchFamily="34" charset="0"/>
              </a:rPr>
              <a:t>W</a:t>
            </a:r>
            <a:r>
              <a:rPr lang="en-US" sz="2800" b="1" i="0">
                <a:solidFill>
                  <a:srgbClr val="202124"/>
                </a:solidFill>
                <a:effectLst/>
                <a:latin typeface="Agency FB" panose="020B0503020202020204" pitchFamily="34" charset="0"/>
              </a:rPr>
              <a:t>rite your goals down and put them in a place you can see.</a:t>
            </a:r>
          </a:p>
          <a:p>
            <a:pPr marL="571500" indent="-571500" algn="l">
              <a:buFont typeface="+mj-lt"/>
              <a:buAutoNum type="romanUcPeriod"/>
            </a:pPr>
            <a:r>
              <a:rPr lang="en-US" sz="2800" b="1">
                <a:solidFill>
                  <a:srgbClr val="202124"/>
                </a:solidFill>
                <a:latin typeface="Agency FB" panose="020B0503020202020204" pitchFamily="34" charset="0"/>
              </a:rPr>
              <a:t>A</a:t>
            </a:r>
            <a:r>
              <a:rPr lang="en-US" sz="2800" b="1" i="0">
                <a:solidFill>
                  <a:srgbClr val="202124"/>
                </a:solidFill>
                <a:effectLst/>
                <a:latin typeface="Agency FB" panose="020B0503020202020204" pitchFamily="34" charset="0"/>
              </a:rPr>
              <a:t>djust your goals as necessary.</a:t>
            </a:r>
          </a:p>
          <a:p>
            <a:pPr marL="571500" indent="-571500" algn="l">
              <a:buFont typeface="+mj-lt"/>
              <a:buAutoNum type="romanUcPeriod"/>
            </a:pPr>
            <a:r>
              <a:rPr lang="en-US" sz="2800" b="1" i="0">
                <a:solidFill>
                  <a:srgbClr val="202124"/>
                </a:solidFill>
                <a:effectLst/>
                <a:latin typeface="Agency FB" panose="020B0503020202020204" pitchFamily="34" charset="0"/>
              </a:rPr>
              <a:t>Recognize and reward yourself when you meet a goal.</a:t>
            </a:r>
          </a:p>
          <a:p>
            <a:endParaRPr lang="en-US" sz="2800" dirty="0">
              <a:latin typeface="Agency FB" panose="020B0503020202020204" pitchFamily="34" charset="0"/>
            </a:endParaRPr>
          </a:p>
        </p:txBody>
      </p:sp>
    </p:spTree>
    <p:extLst>
      <p:ext uri="{BB962C8B-B14F-4D97-AF65-F5344CB8AC3E}">
        <p14:creationId xmlns:p14="http://schemas.microsoft.com/office/powerpoint/2010/main" val="1003962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a:xfrm>
            <a:off x="1499616" y="595746"/>
            <a:ext cx="5815584" cy="1676400"/>
          </a:xfrm>
        </p:spPr>
        <p:txBody>
          <a:bodyPr/>
          <a:lstStyle/>
          <a:p>
            <a:r>
              <a:rPr lang="en-US">
                <a:latin typeface="Arial Black" panose="020B0604020202020204" pitchFamily="34" charset="0"/>
                <a:ea typeface="Arial Regular" pitchFamily="34" charset="-122"/>
                <a:cs typeface="Arial Black" panose="020B0604020202020204" pitchFamily="34" charset="0"/>
              </a:rPr>
              <a:t>Learning strategies</a:t>
            </a:r>
            <a:br>
              <a:rPr lang="en-US">
                <a:latin typeface="Arial Black" panose="020B0604020202020204" pitchFamily="34" charset="0"/>
                <a:ea typeface="Arial Regular" pitchFamily="34" charset="-122"/>
                <a:cs typeface="Arial Black" panose="020B0604020202020204" pitchFamily="34" charset="0"/>
              </a:rPr>
            </a:br>
            <a:endParaRPr lang="en-US" sz="4400" b="1" dirty="0">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a:xfrm>
            <a:off x="1499616" y="2770632"/>
            <a:ext cx="5693664" cy="3491622"/>
          </a:xfrm>
        </p:spPr>
        <p:txBody>
          <a:bodyPr/>
          <a:lstStyle/>
          <a:p>
            <a:pPr marL="342900" indent="-342900">
              <a:buFont typeface="Arial" panose="020B0604020202020204" pitchFamily="34" charset="0"/>
              <a:buChar char="•"/>
            </a:pPr>
            <a:r>
              <a:rPr lang="en-US" sz="3000">
                <a:latin typeface="Agency FB" panose="020B0503020202020204" pitchFamily="34" charset="0"/>
              </a:rPr>
              <a:t>Introducion To Best Strategy In Learning</a:t>
            </a:r>
          </a:p>
          <a:p>
            <a:pPr marL="342900" indent="-342900">
              <a:buFont typeface="Arial" panose="020B0604020202020204" pitchFamily="34" charset="0"/>
              <a:buChar char="•"/>
            </a:pPr>
            <a:r>
              <a:rPr lang="en-US" sz="3000">
                <a:latin typeface="Agency FB" panose="020B0503020202020204" pitchFamily="34" charset="0"/>
              </a:rPr>
              <a:t>C.R.E.A.M Model Style</a:t>
            </a:r>
          </a:p>
          <a:p>
            <a:pPr marL="342900" indent="-342900">
              <a:buFont typeface="Arial" panose="020B0604020202020204" pitchFamily="34" charset="0"/>
              <a:buChar char="•"/>
            </a:pPr>
            <a:r>
              <a:rPr lang="en-US" sz="3000">
                <a:latin typeface="Agency FB" panose="020B0503020202020204" pitchFamily="34" charset="0"/>
              </a:rPr>
              <a:t>History Of C.R.E.A.M Style Learning</a:t>
            </a:r>
          </a:p>
          <a:p>
            <a:pPr marL="342900" indent="-342900">
              <a:buFont typeface="Arial" panose="020B0604020202020204" pitchFamily="34" charset="0"/>
              <a:buChar char="•"/>
            </a:pPr>
            <a:r>
              <a:rPr lang="en-US" sz="3000">
                <a:latin typeface="Agency FB" panose="020B0503020202020204" pitchFamily="34" charset="0"/>
              </a:rPr>
              <a:t>Setting Goals As Conclusion</a:t>
            </a:r>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3855531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36600" y="780010"/>
            <a:ext cx="7551836" cy="1644535"/>
          </a:xfrm>
        </p:spPr>
        <p:txBody>
          <a:bodyPr/>
          <a:lstStyle/>
          <a:p>
            <a:r>
              <a:rPr lang="en-US" sz="3000"/>
              <a:t>Introduction to best strategy in learning </a:t>
            </a:r>
            <a:br>
              <a:rPr lang="en-US"/>
            </a:br>
            <a:br>
              <a:rPr lang="en-US"/>
            </a:br>
            <a:endParaRPr lang="en-US" dirty="0"/>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64280" y="1609899"/>
            <a:ext cx="7984375" cy="4468091"/>
          </a:xfrm>
        </p:spPr>
        <p:txBody>
          <a:bodyPr/>
          <a:lstStyle/>
          <a:p>
            <a:endParaRPr lang="en-US" sz="3200"/>
          </a:p>
          <a:p>
            <a:pPr marL="457200" indent="-457200">
              <a:buFont typeface="Arial" panose="020B0604020202020204" pitchFamily="34" charset="0"/>
              <a:buChar char="•"/>
            </a:pPr>
            <a:r>
              <a:rPr lang="en-US" sz="3200">
                <a:solidFill>
                  <a:schemeClr val="accent2">
                    <a:lumMod val="50000"/>
                  </a:schemeClr>
                </a:solidFill>
                <a:latin typeface="Agency FB" panose="020B0503020202020204" pitchFamily="34" charset="0"/>
              </a:rPr>
              <a:t>Struggling to be successful student?Don’t get discouraged , it isn’t a magic.But it require desires,dedications &amp; a lot of works to do.If you’re learning how to be successful student then you’ve come to the right place here.We will provide you the skill guides of best way to learn effectively.The best way to learn in studies is C.R.E.A.M model which is the most effective &amp; easy to understand in learning !</a:t>
            </a:r>
          </a:p>
          <a:p>
            <a:endParaRPr lang="en-US" sz="2400"/>
          </a:p>
          <a:p>
            <a:endParaRPr lang="en-US" sz="3200" dirty="0"/>
          </a:p>
          <a:p>
            <a:endParaRPr lang="en-US" sz="2000" dirty="0"/>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a:xfrm>
            <a:off x="3836599" y="408709"/>
            <a:ext cx="6720841" cy="371302"/>
          </a:xfrm>
        </p:spPr>
        <p:txBody>
          <a:bodyPr/>
          <a:lstStyle/>
          <a:p>
            <a:r>
              <a:rPr lang="en-US" sz="2000"/>
              <a:t>Learning Strategies &amp; Best Learning Styles In Studies</a:t>
            </a:r>
          </a:p>
          <a:p>
            <a:r>
              <a:rPr lang="en-US" sz="2000"/>
              <a:t> </a:t>
            </a:r>
            <a:endParaRPr lang="en-US" sz="20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dirty="0"/>
          </a:p>
        </p:txBody>
      </p:sp>
      <p:cxnSp>
        <p:nvCxnSpPr>
          <p:cNvPr id="5" name="Straight Connector 4">
            <a:extLst>
              <a:ext uri="{FF2B5EF4-FFF2-40B4-BE49-F238E27FC236}">
                <a16:creationId xmlns:a16="http://schemas.microsoft.com/office/drawing/2014/main" id="{BBD63D84-3F22-3404-8D93-07D2B4B4D24E}"/>
              </a:ext>
            </a:extLst>
          </p:cNvPr>
          <p:cNvCxnSpPr>
            <a:cxnSpLocks/>
          </p:cNvCxnSpPr>
          <p:nvPr/>
        </p:nvCxnSpPr>
        <p:spPr>
          <a:xfrm>
            <a:off x="3842557" y="6355082"/>
            <a:ext cx="7984375" cy="0"/>
          </a:xfrm>
          <a:prstGeom prst="line">
            <a:avLst/>
          </a:prstGeom>
        </p:spPr>
        <p:style>
          <a:lnRef idx="3">
            <a:schemeClr val="dk1"/>
          </a:lnRef>
          <a:fillRef idx="0">
            <a:schemeClr val="dk1"/>
          </a:fillRef>
          <a:effectRef idx="2">
            <a:schemeClr val="dk1"/>
          </a:effectRef>
          <a:fontRef idx="minor">
            <a:schemeClr val="tx1"/>
          </a:fontRef>
        </p:style>
      </p:cxnSp>
      <p:cxnSp>
        <p:nvCxnSpPr>
          <p:cNvPr id="7" name="Straight Connector 6">
            <a:extLst>
              <a:ext uri="{FF2B5EF4-FFF2-40B4-BE49-F238E27FC236}">
                <a16:creationId xmlns:a16="http://schemas.microsoft.com/office/drawing/2014/main" id="{2A9C8E58-9231-82CD-8880-EE3EDFCD8081}"/>
              </a:ext>
            </a:extLst>
          </p:cNvPr>
          <p:cNvCxnSpPr/>
          <p:nvPr/>
        </p:nvCxnSpPr>
        <p:spPr>
          <a:xfrm>
            <a:off x="3920834" y="1995055"/>
            <a:ext cx="782781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1177637" y="0"/>
            <a:ext cx="7523019" cy="768096"/>
          </a:xfrm>
        </p:spPr>
        <p:txBody>
          <a:bodyPr/>
          <a:lstStyle/>
          <a:p>
            <a:r>
              <a:rPr lang="en-US" sz="2800" b="1">
                <a:solidFill>
                  <a:schemeClr val="accent6"/>
                </a:solidFill>
                <a:latin typeface="Arial Black" panose="020B0604020202020204" pitchFamily="34" charset="0"/>
                <a:cs typeface="Arial Black" panose="020B0604020202020204" pitchFamily="34" charset="0"/>
              </a:rPr>
              <a:t>C.r.e.a.m Model style </a:t>
            </a:r>
            <a:endParaRPr lang="en-US" sz="2800" b="1" dirty="0">
              <a:solidFill>
                <a:schemeClr val="accent6"/>
              </a:solidFill>
              <a:latin typeface="Arial Black" panose="020B0604020202020204" pitchFamily="34" charset="0"/>
              <a:cs typeface="Arial Black" panose="020B0604020202020204" pitchFamily="34" charset="0"/>
            </a:endParaRP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a:xfrm>
            <a:off x="166255" y="781952"/>
            <a:ext cx="11679381" cy="5929744"/>
          </a:xfrm>
          <a:solidFill>
            <a:schemeClr val="accent3">
              <a:lumMod val="20000"/>
              <a:lumOff val="80000"/>
            </a:schemeClr>
          </a:solidFill>
          <a:ln>
            <a:noFill/>
          </a:ln>
          <a:effectLst/>
          <a:scene3d>
            <a:camera prst="orthographicFront">
              <a:rot lat="0" lon="0" rev="0"/>
            </a:camera>
            <a:lightRig rig="chilly" dir="t">
              <a:rot lat="0" lon="0" rev="18480000"/>
            </a:lightRig>
          </a:scene3d>
          <a:sp3d prstMaterial="clear">
            <a:bevelT h="63500"/>
          </a:sp3d>
        </p:spPr>
        <p:txBody>
          <a:bodyPr/>
          <a:lstStyle/>
          <a:p>
            <a:pPr algn="l"/>
            <a:r>
              <a:rPr lang="en-US" b="0" i="0">
                <a:solidFill>
                  <a:schemeClr val="accent6">
                    <a:lumMod val="50000"/>
                  </a:schemeClr>
                </a:solidFill>
                <a:effectLst/>
                <a:latin typeface="Agency FB" panose="020B0503020202020204" pitchFamily="34" charset="0"/>
              </a:rPr>
              <a:t>CREAM , the best learning strategy classified into five elements which are as follows</a:t>
            </a:r>
          </a:p>
          <a:p>
            <a:pPr algn="l"/>
            <a:endParaRPr lang="en-US" b="0" i="0">
              <a:solidFill>
                <a:schemeClr val="accent6">
                  <a:lumMod val="50000"/>
                </a:schemeClr>
              </a:solidFill>
              <a:effectLst/>
              <a:latin typeface="Agency FB" panose="020B0503020202020204" pitchFamily="34" charset="0"/>
            </a:endParaRPr>
          </a:p>
          <a:p>
            <a:pPr marL="342900" indent="-342900" algn="l">
              <a:buFont typeface="Wingdings" panose="05000000000000000000" pitchFamily="2" charset="2"/>
              <a:buChar char="q"/>
            </a:pPr>
            <a:r>
              <a:rPr lang="en-US" b="1">
                <a:solidFill>
                  <a:schemeClr val="accent6">
                    <a:lumMod val="50000"/>
                  </a:schemeClr>
                </a:solidFill>
                <a:latin typeface="Agency FB" panose="020B0503020202020204" pitchFamily="34" charset="0"/>
                <a:cs typeface="Sabon Next LT" panose="02000500000000000000" pitchFamily="2" charset="0"/>
              </a:rPr>
              <a:t>Creativity</a:t>
            </a:r>
          </a:p>
          <a:p>
            <a:pPr marL="342900" indent="-342900" algn="l">
              <a:buFont typeface="Arial" panose="020B0604020202020204" pitchFamily="34" charset="0"/>
              <a:buChar char="•"/>
            </a:pPr>
            <a:r>
              <a:rPr lang="en-US" b="1">
                <a:solidFill>
                  <a:schemeClr val="accent6">
                    <a:lumMod val="50000"/>
                  </a:schemeClr>
                </a:solidFill>
                <a:latin typeface="Agency FB" panose="020B0503020202020204" pitchFamily="34" charset="0"/>
                <a:cs typeface="Sabon Next LT" panose="02000500000000000000" pitchFamily="2" charset="0"/>
              </a:rPr>
              <a:t>To have the confidence to use your own style and strategy and applying imagination to your own learning.</a:t>
            </a:r>
          </a:p>
          <a:p>
            <a:pPr marL="342900" indent="-342900" algn="l">
              <a:buFont typeface="Wingdings" panose="05000000000000000000" pitchFamily="2" charset="2"/>
              <a:buChar char="q"/>
            </a:pPr>
            <a:r>
              <a:rPr lang="en-US" b="1">
                <a:solidFill>
                  <a:schemeClr val="accent6">
                    <a:lumMod val="50000"/>
                  </a:schemeClr>
                </a:solidFill>
                <a:latin typeface="Agency FB" panose="020B0503020202020204" pitchFamily="34" charset="0"/>
                <a:cs typeface="Sabon Next LT" panose="02000500000000000000" pitchFamily="2" charset="0"/>
              </a:rPr>
              <a:t>Reflective</a:t>
            </a:r>
          </a:p>
          <a:p>
            <a:pPr marL="342900" indent="-342900" algn="l">
              <a:buFont typeface="Arial" panose="020B0604020202020204" pitchFamily="34" charset="0"/>
              <a:buChar char="•"/>
            </a:pPr>
            <a:r>
              <a:rPr lang="en-US" b="1">
                <a:solidFill>
                  <a:schemeClr val="accent6">
                    <a:lumMod val="50000"/>
                  </a:schemeClr>
                </a:solidFill>
                <a:latin typeface="Agency FB" panose="020B0503020202020204" pitchFamily="34" charset="0"/>
                <a:cs typeface="Sabon Next LT" panose="02000500000000000000" pitchFamily="2" charset="0"/>
              </a:rPr>
              <a:t>Been able to look back on your own idea and evaluate it, thinking is there anything you can do to make it better.</a:t>
            </a:r>
          </a:p>
          <a:p>
            <a:pPr marL="342900" indent="-342900" algn="l">
              <a:buFont typeface="Wingdings" panose="05000000000000000000" pitchFamily="2" charset="2"/>
              <a:buChar char="q"/>
            </a:pPr>
            <a:r>
              <a:rPr lang="en-US" b="1">
                <a:solidFill>
                  <a:schemeClr val="accent6">
                    <a:lumMod val="50000"/>
                  </a:schemeClr>
                </a:solidFill>
                <a:latin typeface="Agency FB" panose="020B0503020202020204" pitchFamily="34" charset="0"/>
                <a:cs typeface="Sabon Next LT" panose="02000500000000000000" pitchFamily="2" charset="0"/>
              </a:rPr>
              <a:t>Effective</a:t>
            </a:r>
          </a:p>
          <a:p>
            <a:pPr marL="342900" indent="-342900" algn="l">
              <a:buFont typeface="Arial" panose="020B0604020202020204" pitchFamily="34" charset="0"/>
              <a:buChar char="•"/>
            </a:pPr>
            <a:r>
              <a:rPr lang="en-US" b="1">
                <a:solidFill>
                  <a:schemeClr val="accent6">
                    <a:lumMod val="50000"/>
                  </a:schemeClr>
                </a:solidFill>
                <a:latin typeface="Agency FB" panose="020B0503020202020204" pitchFamily="34" charset="0"/>
                <a:cs typeface="Sabon Next LT" panose="02000500000000000000" pitchFamily="2" charset="0"/>
              </a:rPr>
              <a:t> To organise your space priorities and time properly for maximum results. Best off to organise a proper working environment with minimal distractions.</a:t>
            </a:r>
          </a:p>
          <a:p>
            <a:pPr marL="342900" indent="-342900" algn="l">
              <a:buFont typeface="Wingdings" panose="05000000000000000000" pitchFamily="2" charset="2"/>
              <a:buChar char="q"/>
            </a:pPr>
            <a:r>
              <a:rPr lang="en-US" b="1">
                <a:solidFill>
                  <a:schemeClr val="accent6">
                    <a:lumMod val="50000"/>
                  </a:schemeClr>
                </a:solidFill>
                <a:latin typeface="Agency FB" panose="020B0503020202020204" pitchFamily="34" charset="0"/>
                <a:cs typeface="Sabon Next LT" panose="02000500000000000000" pitchFamily="2" charset="0"/>
              </a:rPr>
              <a:t>Active</a:t>
            </a:r>
          </a:p>
          <a:p>
            <a:pPr marL="342900" indent="-342900" algn="l">
              <a:buFont typeface="Arial" panose="020B0604020202020204" pitchFamily="34" charset="0"/>
              <a:buChar char="•"/>
            </a:pPr>
            <a:r>
              <a:rPr lang="en-US" b="1">
                <a:solidFill>
                  <a:schemeClr val="accent6">
                    <a:lumMod val="50000"/>
                  </a:schemeClr>
                </a:solidFill>
                <a:latin typeface="Agency FB" panose="020B0503020202020204" pitchFamily="34" charset="0"/>
                <a:cs typeface="Sabon Next LT" panose="02000500000000000000" pitchFamily="2" charset="0"/>
              </a:rPr>
              <a:t>To be personally involved in whatever you are doing whether its physically or mentally in order to get a good understand of whatever it is you’re doing</a:t>
            </a:r>
          </a:p>
          <a:p>
            <a:pPr marL="342900" indent="-342900" algn="l">
              <a:buFont typeface="Wingdings" panose="05000000000000000000" pitchFamily="2" charset="2"/>
              <a:buChar char="q"/>
            </a:pPr>
            <a:r>
              <a:rPr lang="en-US" b="1">
                <a:solidFill>
                  <a:schemeClr val="accent6">
                    <a:lumMod val="50000"/>
                  </a:schemeClr>
                </a:solidFill>
                <a:latin typeface="Agency FB" panose="020B0503020202020204" pitchFamily="34" charset="0"/>
                <a:cs typeface="Sabon Next LT" panose="02000500000000000000" pitchFamily="2" charset="0"/>
              </a:rPr>
              <a:t>Motivated</a:t>
            </a:r>
          </a:p>
          <a:p>
            <a:pPr marL="342900" indent="-342900" algn="l">
              <a:buFont typeface="Arial" panose="020B0604020202020204" pitchFamily="34" charset="0"/>
              <a:buChar char="•"/>
            </a:pPr>
            <a:r>
              <a:rPr lang="en-US" b="1" i="0">
                <a:solidFill>
                  <a:schemeClr val="accent6">
                    <a:lumMod val="50000"/>
                  </a:schemeClr>
                </a:solidFill>
                <a:effectLst/>
                <a:latin typeface="Agency FB" panose="020B0503020202020204" pitchFamily="34" charset="0"/>
              </a:rPr>
              <a:t>To be motivated you must be aware of your own desired outcomes, it is important to set goals and when you reach these goals to reward yourself when you do</a:t>
            </a:r>
            <a:endParaRPr lang="en-US" b="1">
              <a:solidFill>
                <a:schemeClr val="accent6">
                  <a:lumMod val="50000"/>
                </a:schemeClr>
              </a:solidFill>
              <a:latin typeface="Agency FB" panose="020B0503020202020204" pitchFamily="34" charset="0"/>
              <a:cs typeface="Sabon Next LT" panose="02000500000000000000" pitchFamily="2" charset="0"/>
            </a:endParaRPr>
          </a:p>
          <a:p>
            <a:pPr marL="342900" indent="-342900" algn="l">
              <a:buFont typeface="Arial" panose="020B0604020202020204" pitchFamily="34" charset="0"/>
              <a:buChar char="•"/>
            </a:pPr>
            <a:endParaRPr lang="en-US" sz="2400">
              <a:solidFill>
                <a:schemeClr val="accent6">
                  <a:lumMod val="50000"/>
                </a:schemeClr>
              </a:solidFill>
              <a:latin typeface="Lato" panose="020B0604020202020204" pitchFamily="34" charset="0"/>
              <a:cs typeface="Sabon Next LT" panose="02000500000000000000" pitchFamily="2" charset="0"/>
            </a:endParaRPr>
          </a:p>
        </p:txBody>
      </p:sp>
      <p:cxnSp>
        <p:nvCxnSpPr>
          <p:cNvPr id="6" name="Straight Connector 5">
            <a:extLst>
              <a:ext uri="{FF2B5EF4-FFF2-40B4-BE49-F238E27FC236}">
                <a16:creationId xmlns:a16="http://schemas.microsoft.com/office/drawing/2014/main" id="{68D6CDB1-770D-F68D-76AC-1FAE8628394E}"/>
              </a:ext>
            </a:extLst>
          </p:cNvPr>
          <p:cNvCxnSpPr/>
          <p:nvPr/>
        </p:nvCxnSpPr>
        <p:spPr>
          <a:xfrm>
            <a:off x="166255" y="568036"/>
            <a:ext cx="11679381"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4068976" y="96287"/>
            <a:ext cx="7582698" cy="637310"/>
          </a:xfrm>
        </p:spPr>
        <p:txBody>
          <a:bodyPr/>
          <a:lstStyle/>
          <a:p>
            <a:r>
              <a:rPr lang="en-US" sz="3500"/>
              <a:t>C From c.R.e.A.M Model Style</a:t>
            </a:r>
            <a:br>
              <a:rPr lang="en-US" sz="3500"/>
            </a:br>
            <a:br>
              <a:rPr lang="en-US" sz="3500"/>
            </a:br>
            <a:br>
              <a:rPr lang="en-US" sz="3500"/>
            </a:br>
            <a:br>
              <a:rPr lang="en-US" sz="3500"/>
            </a:br>
            <a:br>
              <a:rPr lang="en-US" sz="3500"/>
            </a:br>
            <a:endParaRPr lang="en-US" sz="3500" dirty="0"/>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2"/>
          </p:nvPr>
        </p:nvSpPr>
        <p:spPr>
          <a:xfrm>
            <a:off x="11439144" y="0"/>
            <a:ext cx="987552" cy="274320"/>
          </a:xfrm>
        </p:spPr>
        <p:txBody>
          <a:bodyPr/>
          <a:lstStyle/>
          <a:p>
            <a:fld id="{48F63A3B-78C7-47BE-AE5E-E10140E04643}" type="slidenum">
              <a:rPr lang="en-US" smtClean="0"/>
              <a:t>5</a:t>
            </a:fld>
            <a:endParaRPr lang="en-US" dirty="0"/>
          </a:p>
        </p:txBody>
      </p:sp>
      <p:cxnSp>
        <p:nvCxnSpPr>
          <p:cNvPr id="11" name="Straight Connector 10">
            <a:extLst>
              <a:ext uri="{FF2B5EF4-FFF2-40B4-BE49-F238E27FC236}">
                <a16:creationId xmlns:a16="http://schemas.microsoft.com/office/drawing/2014/main" id="{5954B6AA-5800-7AED-155F-991205282CDC}"/>
              </a:ext>
            </a:extLst>
          </p:cNvPr>
          <p:cNvCxnSpPr/>
          <p:nvPr/>
        </p:nvCxnSpPr>
        <p:spPr>
          <a:xfrm>
            <a:off x="3168536" y="944666"/>
            <a:ext cx="8894618"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a:extLst>
              <a:ext uri="{FF2B5EF4-FFF2-40B4-BE49-F238E27FC236}">
                <a16:creationId xmlns:a16="http://schemas.microsoft.com/office/drawing/2014/main" id="{3F0141EA-1C57-5279-278C-CE8F41C66897}"/>
              </a:ext>
            </a:extLst>
          </p:cNvPr>
          <p:cNvSpPr txBox="1"/>
          <p:nvPr/>
        </p:nvSpPr>
        <p:spPr>
          <a:xfrm>
            <a:off x="2970676" y="1403943"/>
            <a:ext cx="8904316" cy="5355312"/>
          </a:xfrm>
          <a:prstGeom prst="rect">
            <a:avLst/>
          </a:prstGeom>
          <a:solidFill>
            <a:schemeClr val="accent3">
              <a:lumMod val="40000"/>
              <a:lumOff val="60000"/>
            </a:schemeClr>
          </a:solidFill>
          <a:ln>
            <a:noFill/>
          </a:ln>
          <a:effectLst/>
          <a:scene3d>
            <a:camera prst="orthographicFront">
              <a:rot lat="0" lon="0" rev="0"/>
            </a:camera>
            <a:lightRig rig="chilly" dir="t">
              <a:rot lat="0" lon="0" rev="18480000"/>
            </a:lightRig>
          </a:scene3d>
          <a:sp3d prstMaterial="clear">
            <a:bevelT h="63500"/>
          </a:sp3d>
        </p:spPr>
        <p:txBody>
          <a:bodyPr wrap="square" rtlCol="0">
            <a:spAutoFit/>
          </a:bodyPr>
          <a:lstStyle/>
          <a:p>
            <a:pPr marL="571500" indent="-571500">
              <a:buFont typeface="Arial" panose="020B0604020202020204" pitchFamily="34" charset="0"/>
              <a:buChar char="•"/>
            </a:pPr>
            <a:r>
              <a:rPr lang="en-US" sz="3800" b="0" i="0">
                <a:solidFill>
                  <a:srgbClr val="333333"/>
                </a:solidFill>
                <a:effectLst/>
                <a:latin typeface="Agency FB" panose="020B0503020202020204" pitchFamily="34" charset="0"/>
              </a:rPr>
              <a:t>The letter “</a:t>
            </a:r>
            <a:r>
              <a:rPr lang="en-US" sz="3800" b="0" i="0">
                <a:solidFill>
                  <a:srgbClr val="FFA500"/>
                </a:solidFill>
                <a:effectLst/>
                <a:latin typeface="Agency FB" panose="020B0503020202020204" pitchFamily="34" charset="0"/>
              </a:rPr>
              <a:t>C</a:t>
            </a:r>
            <a:r>
              <a:rPr lang="en-US" sz="3800" b="0" i="0">
                <a:solidFill>
                  <a:srgbClr val="333333"/>
                </a:solidFill>
                <a:effectLst/>
                <a:latin typeface="Agency FB" panose="020B0503020202020204" pitchFamily="34" charset="0"/>
              </a:rPr>
              <a:t>” stands for the word </a:t>
            </a:r>
            <a:r>
              <a:rPr lang="en-US" sz="3800" b="1" i="0">
                <a:solidFill>
                  <a:srgbClr val="333333"/>
                </a:solidFill>
                <a:effectLst/>
                <a:latin typeface="Agency FB" panose="020B0503020202020204" pitchFamily="34" charset="0"/>
              </a:rPr>
              <a:t>Creativity. </a:t>
            </a:r>
            <a:r>
              <a:rPr lang="en-US" sz="3800" b="0" i="0">
                <a:solidFill>
                  <a:srgbClr val="333333"/>
                </a:solidFill>
                <a:effectLst/>
                <a:latin typeface="Agency FB" panose="020B0503020202020204" pitchFamily="34" charset="0"/>
              </a:rPr>
              <a:t>Creativity is an intellectual inventiveness. A creative person has confidence to use individual style in his work. He does not follow the style of others; he applies his own imagination to his learning. Creativity makes you stand out of the crowd. To be a creative person always brain storm individually or in a group, always sketch your ideas on a piece of paper and never be afraid of being </a:t>
            </a:r>
            <a:r>
              <a:rPr lang="en-US" sz="3800" b="0" i="0">
                <a:solidFill>
                  <a:srgbClr val="990000"/>
                </a:solidFill>
                <a:effectLst/>
                <a:latin typeface="Agency FB" panose="020B0503020202020204" pitchFamily="34" charset="0"/>
              </a:rPr>
              <a:t>DIFFERENT </a:t>
            </a:r>
            <a:r>
              <a:rPr lang="en-US" sz="3800" b="0" i="0">
                <a:solidFill>
                  <a:srgbClr val="333333"/>
                </a:solidFill>
                <a:effectLst/>
                <a:latin typeface="Agency FB" panose="020B0503020202020204" pitchFamily="34" charset="0"/>
              </a:rPr>
              <a:t>from others.</a:t>
            </a:r>
            <a:endParaRPr lang="en-US" sz="3800">
              <a:latin typeface="Agency FB" panose="020B0503020202020204" pitchFamily="34" charset="0"/>
            </a:endParaRPr>
          </a:p>
        </p:txBody>
      </p:sp>
      <p:pic>
        <p:nvPicPr>
          <p:cNvPr id="4" name="Picture 3">
            <a:extLst>
              <a:ext uri="{FF2B5EF4-FFF2-40B4-BE49-F238E27FC236}">
                <a16:creationId xmlns:a16="http://schemas.microsoft.com/office/drawing/2014/main" id="{44739E5C-9FE1-47EB-56B7-4006D8C0A670}"/>
              </a:ext>
            </a:extLst>
          </p:cNvPr>
          <p:cNvPicPr>
            <a:picLocks noChangeAspect="1"/>
          </p:cNvPicPr>
          <p:nvPr/>
        </p:nvPicPr>
        <p:blipFill>
          <a:blip r:embed="rId2"/>
          <a:stretch>
            <a:fillRect/>
          </a:stretch>
        </p:blipFill>
        <p:spPr>
          <a:xfrm>
            <a:off x="0" y="11241"/>
            <a:ext cx="3293954" cy="249044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85681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557293" y="73152"/>
            <a:ext cx="8165592" cy="768096"/>
          </a:xfrm>
        </p:spPr>
        <p:txBody>
          <a:bodyPr/>
          <a:lstStyle/>
          <a:p>
            <a:br>
              <a:rPr lang="en-US" sz="4000" dirty="0"/>
            </a:br>
            <a:endParaRPr lang="en-US" sz="4000"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1439144" y="73152"/>
            <a:ext cx="987552" cy="274320"/>
          </a:xfrm>
        </p:spPr>
        <p:txBody>
          <a:bodyPr/>
          <a:lstStyle/>
          <a:p>
            <a:fld id="{48F63A3B-78C7-47BE-AE5E-E10140E04643}" type="slidenum">
              <a:rPr lang="en-US" smtClean="0"/>
              <a:t>6</a:t>
            </a:fld>
            <a:endParaRPr lang="en-US" dirty="0"/>
          </a:p>
        </p:txBody>
      </p:sp>
      <p:sp>
        <p:nvSpPr>
          <p:cNvPr id="18" name="TextBox 17">
            <a:extLst>
              <a:ext uri="{FF2B5EF4-FFF2-40B4-BE49-F238E27FC236}">
                <a16:creationId xmlns:a16="http://schemas.microsoft.com/office/drawing/2014/main" id="{53A5A924-79F4-00AF-3704-7B4C25B28FAC}"/>
              </a:ext>
            </a:extLst>
          </p:cNvPr>
          <p:cNvSpPr txBox="1"/>
          <p:nvPr/>
        </p:nvSpPr>
        <p:spPr>
          <a:xfrm>
            <a:off x="3674364" y="115879"/>
            <a:ext cx="7647709" cy="630942"/>
          </a:xfrm>
          <a:prstGeom prst="rect">
            <a:avLst/>
          </a:prstGeom>
          <a:noFill/>
        </p:spPr>
        <p:txBody>
          <a:bodyPr wrap="square" rtlCol="0">
            <a:spAutoFit/>
          </a:bodyPr>
          <a:lstStyle/>
          <a:p>
            <a:r>
              <a:rPr lang="en-US" sz="3500" b="1" cap="all">
                <a:solidFill>
                  <a:srgbClr val="1F2C8F"/>
                </a:solidFill>
                <a:latin typeface="Arial" panose="020B0604020202020204" pitchFamily="34" charset="0"/>
                <a:ea typeface="+mj-ea"/>
                <a:cs typeface="Arial" panose="020B0604020202020204" pitchFamily="34" charset="0"/>
              </a:rPr>
              <a:t>R</a:t>
            </a:r>
            <a:r>
              <a:rPr kumimoji="0" lang="en-US" sz="3500" b="1" i="0" u="none" strike="noStrike" kern="1200" cap="all" spc="0" normalizeH="0" baseline="0" noProof="0">
                <a:ln>
                  <a:noFill/>
                </a:ln>
                <a:solidFill>
                  <a:srgbClr val="1F2C8F"/>
                </a:solidFill>
                <a:effectLst/>
                <a:uLnTx/>
                <a:uFillTx/>
                <a:latin typeface="Arial" panose="020B0604020202020204" pitchFamily="34" charset="0"/>
                <a:ea typeface="+mj-ea"/>
                <a:cs typeface="Arial" panose="020B0604020202020204" pitchFamily="34" charset="0"/>
              </a:rPr>
              <a:t> From c.R.e.A.M Model Style</a:t>
            </a:r>
            <a:endParaRPr lang="en-US"/>
          </a:p>
        </p:txBody>
      </p:sp>
      <p:cxnSp>
        <p:nvCxnSpPr>
          <p:cNvPr id="22" name="Straight Connector 21">
            <a:extLst>
              <a:ext uri="{FF2B5EF4-FFF2-40B4-BE49-F238E27FC236}">
                <a16:creationId xmlns:a16="http://schemas.microsoft.com/office/drawing/2014/main" id="{EAF5B55A-9DA9-40C6-99B0-40248B830807}"/>
              </a:ext>
            </a:extLst>
          </p:cNvPr>
          <p:cNvCxnSpPr/>
          <p:nvPr/>
        </p:nvCxnSpPr>
        <p:spPr>
          <a:xfrm>
            <a:off x="3557293" y="841957"/>
            <a:ext cx="8165592"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8E5EB61F-34D7-C490-7A9E-ED3464454011}"/>
              </a:ext>
            </a:extLst>
          </p:cNvPr>
          <p:cNvSpPr txBox="1"/>
          <p:nvPr/>
        </p:nvSpPr>
        <p:spPr>
          <a:xfrm>
            <a:off x="3504539" y="1088727"/>
            <a:ext cx="8440743" cy="4031873"/>
          </a:xfrm>
          <a:prstGeom prst="rect">
            <a:avLst/>
          </a:prstGeom>
          <a:noFill/>
        </p:spPr>
        <p:txBody>
          <a:bodyPr wrap="square" rtlCol="0">
            <a:spAutoFit/>
          </a:bodyPr>
          <a:lstStyle/>
          <a:p>
            <a:pPr marL="457200" indent="-457200">
              <a:buFont typeface="Arial" panose="020B0604020202020204" pitchFamily="34" charset="0"/>
              <a:buChar char="•"/>
            </a:pPr>
            <a:r>
              <a:rPr lang="en-US" sz="3200">
                <a:latin typeface="Agency FB" panose="020B0503020202020204" pitchFamily="34" charset="0"/>
              </a:rPr>
              <a:t>The Letter “</a:t>
            </a:r>
            <a:r>
              <a:rPr lang="en-US" sz="3200">
                <a:solidFill>
                  <a:srgbClr val="FFC000"/>
                </a:solidFill>
                <a:latin typeface="Agency FB" panose="020B0503020202020204" pitchFamily="34" charset="0"/>
              </a:rPr>
              <a:t>R</a:t>
            </a:r>
            <a:r>
              <a:rPr lang="en-US" sz="3200">
                <a:latin typeface="Agency FB" panose="020B0503020202020204" pitchFamily="34" charset="0"/>
              </a:rPr>
              <a:t>” stands for the word </a:t>
            </a:r>
            <a:r>
              <a:rPr lang="en-US" sz="3200" b="1">
                <a:latin typeface="Agency FB" panose="020B0503020202020204" pitchFamily="34" charset="0"/>
              </a:rPr>
              <a:t>Reflective</a:t>
            </a:r>
            <a:r>
              <a:rPr lang="en-US" sz="3200">
                <a:latin typeface="Agency FB" panose="020B0503020202020204" pitchFamily="34" charset="0"/>
              </a:rPr>
              <a:t>.Reflective learning is an action of self-awareness.You must draw lessons form your experience which are learning,studying, discussion,presentation project &amp; a challenging situations. Analyze &amp; evaluate your experience.Observe &amp; evaluate your experience</a:t>
            </a:r>
            <a:r>
              <a:rPr lang="en-US" sz="3200" u="sng">
                <a:latin typeface="Agency FB" panose="020B0503020202020204" pitchFamily="34" charset="0"/>
              </a:rPr>
              <a:t>.Ask yourself questions based on what you did during experiencing moments , to improve reflective skills.</a:t>
            </a:r>
          </a:p>
          <a:p>
            <a:pPr marL="457200" indent="-457200">
              <a:buFont typeface="Arial" panose="020B0604020202020204" pitchFamily="34" charset="0"/>
              <a:buChar char="•"/>
            </a:pPr>
            <a:endParaRPr lang="en-US" sz="3200">
              <a:latin typeface="Agency FB" panose="020B0503020202020204" pitchFamily="34" charset="0"/>
            </a:endParaRPr>
          </a:p>
        </p:txBody>
      </p:sp>
      <p:pic>
        <p:nvPicPr>
          <p:cNvPr id="6" name="Picture 5">
            <a:extLst>
              <a:ext uri="{FF2B5EF4-FFF2-40B4-BE49-F238E27FC236}">
                <a16:creationId xmlns:a16="http://schemas.microsoft.com/office/drawing/2014/main" id="{26C8954C-274F-2902-0326-52E27FDAFE69}"/>
              </a:ext>
            </a:extLst>
          </p:cNvPr>
          <p:cNvPicPr>
            <a:picLocks noChangeAspect="1"/>
          </p:cNvPicPr>
          <p:nvPr/>
        </p:nvPicPr>
        <p:blipFill>
          <a:blip r:embed="rId2"/>
          <a:stretch>
            <a:fillRect/>
          </a:stretch>
        </p:blipFill>
        <p:spPr>
          <a:xfrm>
            <a:off x="0" y="3319575"/>
            <a:ext cx="3566732" cy="353842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TextBox 8">
            <a:extLst>
              <a:ext uri="{FF2B5EF4-FFF2-40B4-BE49-F238E27FC236}">
                <a16:creationId xmlns:a16="http://schemas.microsoft.com/office/drawing/2014/main" id="{7AE724B0-0185-3749-990F-1CAD1FF9829F}"/>
              </a:ext>
            </a:extLst>
          </p:cNvPr>
          <p:cNvSpPr txBox="1"/>
          <p:nvPr/>
        </p:nvSpPr>
        <p:spPr>
          <a:xfrm>
            <a:off x="5123829" y="4704222"/>
            <a:ext cx="5264356" cy="523220"/>
          </a:xfrm>
          <a:prstGeom prst="rect">
            <a:avLst/>
          </a:prstGeom>
          <a:noFill/>
        </p:spPr>
        <p:txBody>
          <a:bodyPr wrap="square" rtlCol="0">
            <a:spAutoFit/>
          </a:bodyPr>
          <a:lstStyle/>
          <a:p>
            <a:r>
              <a:rPr lang="en-US" sz="2800" b="1">
                <a:solidFill>
                  <a:schemeClr val="accent2">
                    <a:lumMod val="75000"/>
                  </a:schemeClr>
                </a:solidFill>
                <a:latin typeface="Agency FB" panose="020B0503020202020204" pitchFamily="34" charset="0"/>
              </a:rPr>
              <a:t>“ What did I gain from these lectures ? “</a:t>
            </a:r>
          </a:p>
        </p:txBody>
      </p:sp>
      <p:sp>
        <p:nvSpPr>
          <p:cNvPr id="10" name="TextBox 9">
            <a:extLst>
              <a:ext uri="{FF2B5EF4-FFF2-40B4-BE49-F238E27FC236}">
                <a16:creationId xmlns:a16="http://schemas.microsoft.com/office/drawing/2014/main" id="{DB81FA63-ADA0-FC66-00C6-88EBAC53B1AC}"/>
              </a:ext>
            </a:extLst>
          </p:cNvPr>
          <p:cNvSpPr txBox="1"/>
          <p:nvPr/>
        </p:nvSpPr>
        <p:spPr>
          <a:xfrm>
            <a:off x="3675421" y="5628979"/>
            <a:ext cx="3964668" cy="523220"/>
          </a:xfrm>
          <a:prstGeom prst="rect">
            <a:avLst/>
          </a:prstGeom>
          <a:noFill/>
        </p:spPr>
        <p:txBody>
          <a:bodyPr wrap="square" rtlCol="0">
            <a:spAutoFit/>
          </a:bodyPr>
          <a:lstStyle/>
          <a:p>
            <a:r>
              <a:rPr lang="en-US" sz="2800" b="1">
                <a:latin typeface="Agency FB" panose="020B0503020202020204" pitchFamily="34" charset="0"/>
              </a:rPr>
              <a:t>Benefits of Reflective Learning </a:t>
            </a:r>
          </a:p>
        </p:txBody>
      </p:sp>
      <p:sp>
        <p:nvSpPr>
          <p:cNvPr id="11" name="TextBox 10">
            <a:extLst>
              <a:ext uri="{FF2B5EF4-FFF2-40B4-BE49-F238E27FC236}">
                <a16:creationId xmlns:a16="http://schemas.microsoft.com/office/drawing/2014/main" id="{C8AC42DE-D013-25AC-233C-C3DAB98D37AA}"/>
              </a:ext>
            </a:extLst>
          </p:cNvPr>
          <p:cNvSpPr txBox="1"/>
          <p:nvPr/>
        </p:nvSpPr>
        <p:spPr>
          <a:xfrm>
            <a:off x="7640089" y="5681849"/>
            <a:ext cx="4484457" cy="830997"/>
          </a:xfrm>
          <a:prstGeom prst="rect">
            <a:avLst/>
          </a:prstGeom>
          <a:noFill/>
        </p:spPr>
        <p:txBody>
          <a:bodyPr wrap="square" rtlCol="0">
            <a:spAutoFit/>
          </a:bodyPr>
          <a:lstStyle/>
          <a:p>
            <a:pPr marL="342900" indent="-342900">
              <a:buFont typeface="Arial" panose="020B0604020202020204" pitchFamily="34" charset="0"/>
              <a:buChar char="•"/>
            </a:pPr>
            <a:r>
              <a:rPr lang="en-US" sz="2400">
                <a:latin typeface="Agency FB" panose="020B0503020202020204" pitchFamily="34" charset="0"/>
              </a:rPr>
              <a:t>To Improve problem solving skills,self reflection ,idea &amp; new insights</a:t>
            </a:r>
          </a:p>
        </p:txBody>
      </p:sp>
      <p:cxnSp>
        <p:nvCxnSpPr>
          <p:cNvPr id="13" name="Straight Connector 12">
            <a:extLst>
              <a:ext uri="{FF2B5EF4-FFF2-40B4-BE49-F238E27FC236}">
                <a16:creationId xmlns:a16="http://schemas.microsoft.com/office/drawing/2014/main" id="{8309C82E-45B6-011D-3CEB-853792A311EB}"/>
              </a:ext>
            </a:extLst>
          </p:cNvPr>
          <p:cNvCxnSpPr/>
          <p:nvPr/>
        </p:nvCxnSpPr>
        <p:spPr>
          <a:xfrm>
            <a:off x="3882683" y="5401994"/>
            <a:ext cx="7737231" cy="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170280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3836600" y="164655"/>
            <a:ext cx="7093998" cy="615353"/>
          </a:xfrm>
        </p:spPr>
        <p:txBody>
          <a:bodyPr/>
          <a:lstStyle/>
          <a:p>
            <a:r>
              <a:rPr lang="en-US" sz="2800">
                <a:latin typeface="Agency FB" panose="020B0503020202020204" pitchFamily="34" charset="0"/>
              </a:rPr>
              <a:t> </a:t>
            </a:r>
            <a:r>
              <a:rPr lang="en-US" sz="2800">
                <a:solidFill>
                  <a:srgbClr val="1F2C8F"/>
                </a:solidFill>
                <a:latin typeface="Arial" panose="020B0604020202020204" pitchFamily="34" charset="0"/>
                <a:cs typeface="Arial" panose="020B0604020202020204" pitchFamily="34" charset="0"/>
              </a:rPr>
              <a:t>E</a:t>
            </a:r>
            <a:r>
              <a:rPr kumimoji="0" lang="en-US" sz="2800" b="1" i="0" u="none" strike="noStrike" kern="1200" cap="all" spc="0" normalizeH="0" baseline="0" noProof="0">
                <a:ln>
                  <a:noFill/>
                </a:ln>
                <a:solidFill>
                  <a:srgbClr val="1F2C8F"/>
                </a:solidFill>
                <a:effectLst/>
                <a:uLnTx/>
                <a:uFillTx/>
                <a:latin typeface="Arial" panose="020B0604020202020204" pitchFamily="34" charset="0"/>
                <a:ea typeface="+mj-ea"/>
                <a:cs typeface="Arial" panose="020B0604020202020204" pitchFamily="34" charset="0"/>
              </a:rPr>
              <a:t> From c.R.e.A.M Model Style</a:t>
            </a:r>
            <a:br>
              <a:rPr lang="en-US" sz="2800"/>
            </a:br>
            <a:br>
              <a:rPr lang="en-US" sz="2800">
                <a:latin typeface="Agency FB" panose="020B0503020202020204" pitchFamily="34" charset="0"/>
              </a:rPr>
            </a:br>
            <a:br>
              <a:rPr lang="en-US" sz="2800">
                <a:latin typeface="Agency FB" panose="020B0503020202020204" pitchFamily="34" charset="0"/>
              </a:rPr>
            </a:br>
            <a:endParaRPr lang="en-US" sz="2800" dirty="0">
              <a:latin typeface="Agency FB" panose="020B0503020202020204" pitchFamily="34" charset="0"/>
            </a:endParaRP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3764280" y="1609899"/>
            <a:ext cx="7984375" cy="4468091"/>
          </a:xfrm>
        </p:spPr>
        <p:txBody>
          <a:bodyPr/>
          <a:lstStyle/>
          <a:p>
            <a:endParaRPr lang="en-US" sz="2400"/>
          </a:p>
          <a:p>
            <a:endParaRPr lang="en-US" sz="3200" dirty="0"/>
          </a:p>
          <a:p>
            <a:endParaRPr lang="en-US" sz="2000" dirty="0"/>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a:xfrm>
            <a:off x="11439144" y="0"/>
            <a:ext cx="987552" cy="274320"/>
          </a:xfrm>
        </p:spPr>
        <p:txBody>
          <a:bodyPr/>
          <a:lstStyle/>
          <a:p>
            <a:fld id="{48F63A3B-78C7-47BE-AE5E-E10140E04643}" type="slidenum">
              <a:rPr lang="en-US" smtClean="0"/>
              <a:t>7</a:t>
            </a:fld>
            <a:endParaRPr lang="en-US" dirty="0"/>
          </a:p>
        </p:txBody>
      </p:sp>
      <p:cxnSp>
        <p:nvCxnSpPr>
          <p:cNvPr id="7" name="Straight Connector 6">
            <a:extLst>
              <a:ext uri="{FF2B5EF4-FFF2-40B4-BE49-F238E27FC236}">
                <a16:creationId xmlns:a16="http://schemas.microsoft.com/office/drawing/2014/main" id="{2A9C8E58-9231-82CD-8880-EE3EDFCD8081}"/>
              </a:ext>
            </a:extLst>
          </p:cNvPr>
          <p:cNvCxnSpPr/>
          <p:nvPr/>
        </p:nvCxnSpPr>
        <p:spPr>
          <a:xfrm>
            <a:off x="3836600" y="780008"/>
            <a:ext cx="7827819" cy="0"/>
          </a:xfrm>
          <a:prstGeom prst="line">
            <a:avLst/>
          </a:prstGeom>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7723905B-2778-AB99-0A04-4CA76E6DAA81}"/>
              </a:ext>
            </a:extLst>
          </p:cNvPr>
          <p:cNvSpPr txBox="1"/>
          <p:nvPr/>
        </p:nvSpPr>
        <p:spPr>
          <a:xfrm>
            <a:off x="3764280" y="858174"/>
            <a:ext cx="4353099" cy="523220"/>
          </a:xfrm>
          <a:prstGeom prst="rect">
            <a:avLst/>
          </a:prstGeom>
          <a:noFill/>
        </p:spPr>
        <p:txBody>
          <a:bodyPr wrap="square" rtlCol="0">
            <a:spAutoFit/>
          </a:bodyPr>
          <a:lstStyle/>
          <a:p>
            <a:r>
              <a:rPr lang="en-US" sz="2800" b="1">
                <a:solidFill>
                  <a:schemeClr val="accent2">
                    <a:lumMod val="75000"/>
                  </a:schemeClr>
                </a:solidFill>
                <a:latin typeface="Agency FB" panose="020B0503020202020204" pitchFamily="34" charset="0"/>
              </a:rPr>
              <a:t>“   What is Effective Learning ?   ” </a:t>
            </a:r>
          </a:p>
        </p:txBody>
      </p:sp>
      <p:sp>
        <p:nvSpPr>
          <p:cNvPr id="6" name="TextBox 5">
            <a:extLst>
              <a:ext uri="{FF2B5EF4-FFF2-40B4-BE49-F238E27FC236}">
                <a16:creationId xmlns:a16="http://schemas.microsoft.com/office/drawing/2014/main" id="{15BE05AC-0623-2022-2A37-DFF279332C99}"/>
              </a:ext>
            </a:extLst>
          </p:cNvPr>
          <p:cNvSpPr txBox="1"/>
          <p:nvPr/>
        </p:nvSpPr>
        <p:spPr>
          <a:xfrm>
            <a:off x="3567012" y="1459562"/>
            <a:ext cx="8468751"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a:latin typeface="Agency FB" panose="020B0503020202020204" pitchFamily="34" charset="0"/>
              </a:rPr>
              <a:t>Effective learning describes methods of teaching and learning that activity involve peoples in their own learning &amp; personal development.Think of its as children learning how to learn rather than simply parroting information or copying techniques from teachers or other children.It’s proven to help children develop rich language,concentration &amp; exploration skills .</a:t>
            </a:r>
          </a:p>
          <a:p>
            <a:endParaRPr lang="en-US" sz="2400" b="1">
              <a:latin typeface="Agency FB" panose="020B0503020202020204" pitchFamily="34" charset="0"/>
            </a:endParaRPr>
          </a:p>
        </p:txBody>
      </p:sp>
      <p:sp>
        <p:nvSpPr>
          <p:cNvPr id="8" name="TextBox 7">
            <a:extLst>
              <a:ext uri="{FF2B5EF4-FFF2-40B4-BE49-F238E27FC236}">
                <a16:creationId xmlns:a16="http://schemas.microsoft.com/office/drawing/2014/main" id="{90DAB607-159F-3B90-B2B4-92A478CA0707}"/>
              </a:ext>
            </a:extLst>
          </p:cNvPr>
          <p:cNvSpPr txBox="1"/>
          <p:nvPr/>
        </p:nvSpPr>
        <p:spPr>
          <a:xfrm>
            <a:off x="3836600" y="3765630"/>
            <a:ext cx="8011776" cy="461665"/>
          </a:xfrm>
          <a:prstGeom prst="rect">
            <a:avLst/>
          </a:prstGeom>
          <a:noFill/>
        </p:spPr>
        <p:txBody>
          <a:bodyPr wrap="square" rtlCol="0">
            <a:spAutoFit/>
          </a:bodyPr>
          <a:lstStyle/>
          <a:p>
            <a:r>
              <a:rPr lang="en-US" sz="2400" b="1">
                <a:solidFill>
                  <a:schemeClr val="accent2">
                    <a:lumMod val="75000"/>
                  </a:schemeClr>
                </a:solidFill>
                <a:latin typeface="Agency FB" panose="020B0503020202020204" pitchFamily="34" charset="0"/>
              </a:rPr>
              <a:t>“  What are the effective outcomes of effective learning ?  “</a:t>
            </a:r>
          </a:p>
        </p:txBody>
      </p:sp>
      <p:sp>
        <p:nvSpPr>
          <p:cNvPr id="10" name="TextBox 9">
            <a:extLst>
              <a:ext uri="{FF2B5EF4-FFF2-40B4-BE49-F238E27FC236}">
                <a16:creationId xmlns:a16="http://schemas.microsoft.com/office/drawing/2014/main" id="{15CA347B-317F-D4CB-C90F-27BB1F986687}"/>
              </a:ext>
            </a:extLst>
          </p:cNvPr>
          <p:cNvSpPr txBox="1"/>
          <p:nvPr/>
        </p:nvSpPr>
        <p:spPr>
          <a:xfrm>
            <a:off x="3764280" y="4312166"/>
            <a:ext cx="8122920" cy="2308324"/>
          </a:xfrm>
          <a:prstGeom prst="rect">
            <a:avLst/>
          </a:prstGeom>
          <a:noFill/>
        </p:spPr>
        <p:txBody>
          <a:bodyPr wrap="square" rtlCol="0">
            <a:spAutoFit/>
          </a:bodyPr>
          <a:lstStyle/>
          <a:p>
            <a:pPr marL="285750" indent="-285750">
              <a:buFont typeface="Arial" panose="020B0604020202020204" pitchFamily="34" charset="0"/>
              <a:buChar char="•"/>
            </a:pPr>
            <a:r>
              <a:rPr lang="en-US" sz="2400" b="1">
                <a:latin typeface="Agency FB" panose="020B0503020202020204" pitchFamily="34" charset="0"/>
              </a:rPr>
              <a:t>Effective learners gain a greater complexity of understanding when it comes to the concepts and information they’ve learned.Effective learners do not absorb or abstract knowledge and information in passive state. They take an active role in their learning &amp; development.Put simply,they are aware of their learning and they learn by doing rather than being told </a:t>
            </a:r>
          </a:p>
          <a:p>
            <a:pPr marL="285750" indent="-285750">
              <a:buFont typeface="Arial" panose="020B0604020202020204" pitchFamily="34" charset="0"/>
              <a:buChar char="•"/>
            </a:pPr>
            <a:r>
              <a:rPr lang="en-US" sz="2400" b="1">
                <a:latin typeface="Agency FB" panose="020B0503020202020204" pitchFamily="34" charset="0"/>
              </a:rPr>
              <a:t>Therefore effective learners can can reflect their strategies best .</a:t>
            </a:r>
          </a:p>
        </p:txBody>
      </p:sp>
      <p:cxnSp>
        <p:nvCxnSpPr>
          <p:cNvPr id="12" name="Straight Connector 11">
            <a:extLst>
              <a:ext uri="{FF2B5EF4-FFF2-40B4-BE49-F238E27FC236}">
                <a16:creationId xmlns:a16="http://schemas.microsoft.com/office/drawing/2014/main" id="{A69C792A-9427-F71C-7A94-A5C6AB6941D9}"/>
              </a:ext>
            </a:extLst>
          </p:cNvPr>
          <p:cNvCxnSpPr/>
          <p:nvPr/>
        </p:nvCxnSpPr>
        <p:spPr>
          <a:xfrm>
            <a:off x="3836600" y="3629465"/>
            <a:ext cx="798437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6864241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a:xfrm>
            <a:off x="259080" y="99497"/>
            <a:ext cx="8870852" cy="633750"/>
          </a:xfrm>
        </p:spPr>
        <p:txBody>
          <a:bodyPr/>
          <a:lstStyle/>
          <a:p>
            <a:r>
              <a:rPr lang="en-US" sz="3200"/>
              <a:t>A from c.r.e.a.m model</a:t>
            </a:r>
            <a:endParaRPr lang="en-US" sz="3200" dirty="0"/>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a:xfrm>
            <a:off x="11439144" y="33762"/>
            <a:ext cx="987552" cy="274320"/>
          </a:xfrm>
        </p:spPr>
        <p:txBody>
          <a:bodyPr/>
          <a:lstStyle/>
          <a:p>
            <a:fld id="{48F63A3B-78C7-47BE-AE5E-E10140E04643}" type="slidenum">
              <a:rPr lang="en-US" smtClean="0"/>
              <a:pPr/>
              <a:t>8</a:t>
            </a:fld>
            <a:endParaRPr lang="en-US" dirty="0"/>
          </a:p>
        </p:txBody>
      </p:sp>
      <p:cxnSp>
        <p:nvCxnSpPr>
          <p:cNvPr id="4" name="Straight Connector 3">
            <a:extLst>
              <a:ext uri="{FF2B5EF4-FFF2-40B4-BE49-F238E27FC236}">
                <a16:creationId xmlns:a16="http://schemas.microsoft.com/office/drawing/2014/main" id="{2A5C304D-3434-33BA-3081-32B378482330}"/>
              </a:ext>
            </a:extLst>
          </p:cNvPr>
          <p:cNvCxnSpPr/>
          <p:nvPr/>
        </p:nvCxnSpPr>
        <p:spPr>
          <a:xfrm>
            <a:off x="259080" y="633046"/>
            <a:ext cx="11614052" cy="0"/>
          </a:xfrm>
          <a:prstGeom prst="line">
            <a:avLst/>
          </a:prstGeom>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C83B4B9D-4670-9DC6-A647-CD417B28E6CB}"/>
              </a:ext>
            </a:extLst>
          </p:cNvPr>
          <p:cNvSpPr txBox="1"/>
          <p:nvPr/>
        </p:nvSpPr>
        <p:spPr>
          <a:xfrm>
            <a:off x="120513" y="733950"/>
            <a:ext cx="11318631" cy="5693866"/>
          </a:xfrm>
          <a:prstGeom prst="rect">
            <a:avLst/>
          </a:prstGeom>
          <a:solidFill>
            <a:schemeClr val="tx2">
              <a:lumMod val="20000"/>
              <a:lumOff val="80000"/>
            </a:schemeClr>
          </a:solidFill>
          <a:ln>
            <a:noFill/>
          </a:ln>
          <a:effectLst>
            <a:softEdge rad="63500"/>
          </a:effectLst>
          <a:scene3d>
            <a:camera prst="orthographicFront">
              <a:rot lat="0" lon="0" rev="0"/>
            </a:camera>
            <a:lightRig rig="chilly" dir="t">
              <a:rot lat="0" lon="0" rev="18480000"/>
            </a:lightRig>
          </a:scene3d>
          <a:sp3d prstMaterial="clear">
            <a:bevelT h="63500"/>
          </a:sp3d>
        </p:spPr>
        <p:txBody>
          <a:bodyPr wrap="square" rtlCol="0">
            <a:spAutoFit/>
          </a:bodyPr>
          <a:lstStyle/>
          <a:p>
            <a:r>
              <a:rPr lang="en-US" sz="2800" b="1" i="0">
                <a:solidFill>
                  <a:srgbClr val="333333"/>
                </a:solidFill>
                <a:effectLst/>
                <a:latin typeface="Agency FB" panose="020B0503020202020204" pitchFamily="34" charset="0"/>
              </a:rPr>
              <a:t>The letter “</a:t>
            </a:r>
            <a:r>
              <a:rPr lang="en-US" sz="2800" b="1" i="0">
                <a:solidFill>
                  <a:srgbClr val="FFA500"/>
                </a:solidFill>
                <a:effectLst/>
                <a:latin typeface="Agency FB" panose="020B0503020202020204" pitchFamily="34" charset="0"/>
              </a:rPr>
              <a:t>A</a:t>
            </a:r>
            <a:r>
              <a:rPr lang="en-US" sz="2800" b="1" i="0">
                <a:solidFill>
                  <a:srgbClr val="333333"/>
                </a:solidFill>
                <a:effectLst/>
                <a:latin typeface="Agency FB" panose="020B0503020202020204" pitchFamily="34" charset="0"/>
              </a:rPr>
              <a:t>” stands for activeness. An active learner strategy is when you involve yourself personally in work, and then strives to make it happen. To be an active learner one should take part actively in all his projects, make group discussions, do a lot of research and keep moving to achieve a good result.</a:t>
            </a:r>
          </a:p>
          <a:p>
            <a:endParaRPr lang="en-US" sz="2800" b="1">
              <a:solidFill>
                <a:srgbClr val="333333"/>
              </a:solidFill>
              <a:latin typeface="Agency FB" panose="020B0503020202020204" pitchFamily="34" charset="0"/>
            </a:endParaRPr>
          </a:p>
          <a:p>
            <a:r>
              <a:rPr lang="en-US" sz="2800" b="1">
                <a:solidFill>
                  <a:schemeClr val="accent2">
                    <a:lumMod val="75000"/>
                  </a:schemeClr>
                </a:solidFill>
                <a:latin typeface="Agency FB" panose="020B0503020202020204" pitchFamily="34" charset="0"/>
              </a:rPr>
              <a:t>The Benefits of being active learner in every occupations are as follows :</a:t>
            </a:r>
          </a:p>
          <a:p>
            <a:pPr marL="457200" indent="-457200">
              <a:buFont typeface="Arial" panose="020B0604020202020204" pitchFamily="34" charset="0"/>
              <a:buChar char="•"/>
            </a:pPr>
            <a:r>
              <a:rPr lang="en-US" sz="2800" b="1">
                <a:solidFill>
                  <a:srgbClr val="333333"/>
                </a:solidFill>
                <a:latin typeface="Agency FB" panose="020B0503020202020204" pitchFamily="34" charset="0"/>
              </a:rPr>
              <a:t>The knowledge that learning involves the active construction where the learners with</a:t>
            </a:r>
          </a:p>
          <a:p>
            <a:r>
              <a:rPr lang="en-US" sz="2800" b="1">
                <a:solidFill>
                  <a:srgbClr val="333333"/>
                </a:solidFill>
                <a:latin typeface="Agency FB" panose="020B0503020202020204" pitchFamily="34" charset="0"/>
              </a:rPr>
              <a:t>      new information what they already know .</a:t>
            </a:r>
          </a:p>
          <a:p>
            <a:pPr marL="457200" indent="-457200">
              <a:buFont typeface="Arial" panose="020B0604020202020204" pitchFamily="34" charset="0"/>
              <a:buChar char="•"/>
            </a:pPr>
            <a:r>
              <a:rPr lang="en-US" sz="2800" b="1">
                <a:solidFill>
                  <a:srgbClr val="333333"/>
                </a:solidFill>
                <a:latin typeface="Agency FB" panose="020B0503020202020204" pitchFamily="34" charset="0"/>
              </a:rPr>
              <a:t>It emphasizes the importance of learning through experience rather than absorbing facts verbatim from the teacher or tutor .</a:t>
            </a:r>
          </a:p>
          <a:p>
            <a:pPr marL="457200" indent="-457200">
              <a:buFont typeface="Arial" panose="020B0604020202020204" pitchFamily="34" charset="0"/>
              <a:buChar char="•"/>
            </a:pPr>
            <a:r>
              <a:rPr lang="en-US" sz="2800" b="1">
                <a:solidFill>
                  <a:srgbClr val="333333"/>
                </a:solidFill>
                <a:latin typeface="Agency FB" panose="020B0503020202020204" pitchFamily="34" charset="0"/>
              </a:rPr>
              <a:t>A recognition that individuals learn more with others than when they are alone.</a:t>
            </a:r>
          </a:p>
          <a:p>
            <a:pPr marL="457200" indent="-457200">
              <a:buFont typeface="Arial" panose="020B0604020202020204" pitchFamily="34" charset="0"/>
              <a:buChar char="•"/>
            </a:pPr>
            <a:r>
              <a:rPr lang="en-US" sz="2800" b="1">
                <a:solidFill>
                  <a:srgbClr val="333333"/>
                </a:solidFill>
                <a:latin typeface="Agency FB" panose="020B0503020202020204" pitchFamily="34" charset="0"/>
              </a:rPr>
              <a:t>They will experience improved self-esteem,finer motor skills,memory recall &amp; </a:t>
            </a:r>
          </a:p>
          <a:p>
            <a:r>
              <a:rPr lang="en-US" sz="2800" b="1">
                <a:solidFill>
                  <a:srgbClr val="333333"/>
                </a:solidFill>
                <a:latin typeface="Agency FB" panose="020B0503020202020204" pitchFamily="34" charset="0"/>
              </a:rPr>
              <a:t>      communication teamworks.</a:t>
            </a:r>
          </a:p>
        </p:txBody>
      </p:sp>
    </p:spTree>
    <p:extLst>
      <p:ext uri="{BB962C8B-B14F-4D97-AF65-F5344CB8AC3E}">
        <p14:creationId xmlns:p14="http://schemas.microsoft.com/office/powerpoint/2010/main" val="948181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3562715" y="131819"/>
            <a:ext cx="7025772" cy="597051"/>
          </a:xfrm>
        </p:spPr>
        <p:txBody>
          <a:bodyPr/>
          <a:lstStyle/>
          <a:p>
            <a:r>
              <a:rPr lang="en-US" sz="3200"/>
              <a:t>M From c.r.e.a.m model</a:t>
            </a:r>
            <a:endParaRPr lang="en-US" sz="3200" dirty="0"/>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a:xfrm>
            <a:off x="11439144" y="21780"/>
            <a:ext cx="987552" cy="274320"/>
          </a:xfrm>
        </p:spPr>
        <p:txBody>
          <a:bodyPr/>
          <a:lstStyle/>
          <a:p>
            <a:fld id="{48F63A3B-78C7-47BE-AE5E-E10140E04643}" type="slidenum">
              <a:rPr lang="en-US" smtClean="0"/>
              <a:t>9</a:t>
            </a:fld>
            <a:endParaRPr lang="en-US" dirty="0"/>
          </a:p>
        </p:txBody>
      </p:sp>
      <p:cxnSp>
        <p:nvCxnSpPr>
          <p:cNvPr id="4" name="Straight Connector 3">
            <a:extLst>
              <a:ext uri="{FF2B5EF4-FFF2-40B4-BE49-F238E27FC236}">
                <a16:creationId xmlns:a16="http://schemas.microsoft.com/office/drawing/2014/main" id="{5B05A987-842F-58EC-1B62-7690190F558F}"/>
              </a:ext>
            </a:extLst>
          </p:cNvPr>
          <p:cNvCxnSpPr>
            <a:cxnSpLocks/>
          </p:cNvCxnSpPr>
          <p:nvPr/>
        </p:nvCxnSpPr>
        <p:spPr>
          <a:xfrm>
            <a:off x="3802399" y="728870"/>
            <a:ext cx="8130521" cy="0"/>
          </a:xfrm>
          <a:prstGeom prst="line">
            <a:avLst/>
          </a:prstGeom>
          <a:ln>
            <a:solidFill>
              <a:schemeClr val="tx1"/>
            </a:solidFill>
          </a:ln>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13979D9F-019C-4449-378D-A561819E285C}"/>
              </a:ext>
            </a:extLst>
          </p:cNvPr>
          <p:cNvSpPr txBox="1"/>
          <p:nvPr/>
        </p:nvSpPr>
        <p:spPr>
          <a:xfrm>
            <a:off x="3548307" y="1266269"/>
            <a:ext cx="8491294" cy="4247317"/>
          </a:xfrm>
          <a:prstGeom prst="rect">
            <a:avLst/>
          </a:prstGeom>
          <a:solidFill>
            <a:schemeClr val="tx2">
              <a:lumMod val="40000"/>
              <a:lumOff val="60000"/>
            </a:schemeClr>
          </a:solidFill>
        </p:spPr>
        <p:txBody>
          <a:bodyPr wrap="square" rtlCol="0">
            <a:spAutoFit/>
          </a:bodyPr>
          <a:lstStyle/>
          <a:p>
            <a:pPr marL="457200" indent="-457200">
              <a:buFont typeface="Arial" panose="020B0604020202020204" pitchFamily="34" charset="0"/>
              <a:buChar char="•"/>
            </a:pPr>
            <a:r>
              <a:rPr lang="en-US" sz="2800" b="1" i="0">
                <a:solidFill>
                  <a:srgbClr val="333333"/>
                </a:solidFill>
                <a:effectLst/>
                <a:latin typeface="Agency FB" panose="020B0503020202020204" pitchFamily="34" charset="0"/>
              </a:rPr>
              <a:t>The letter “</a:t>
            </a:r>
            <a:r>
              <a:rPr lang="en-US" sz="2800" b="1" i="0">
                <a:solidFill>
                  <a:srgbClr val="FFA500"/>
                </a:solidFill>
                <a:effectLst/>
                <a:latin typeface="Agency FB" panose="020B0503020202020204" pitchFamily="34" charset="0"/>
              </a:rPr>
              <a:t>M</a:t>
            </a:r>
            <a:r>
              <a:rPr lang="en-US" sz="2800" b="1" i="0">
                <a:solidFill>
                  <a:srgbClr val="333333"/>
                </a:solidFill>
                <a:effectLst/>
                <a:latin typeface="Agency FB" panose="020B0503020202020204" pitchFamily="34" charset="0"/>
              </a:rPr>
              <a:t>” stands for motivated. A motivated learning strategy is when you enjoy learning. To be a motivates learner one should always find ways to make your learning fun and interesting, always think about your goals and keep on working and always think positive, encouraging yourself to do better.</a:t>
            </a:r>
            <a:r>
              <a:rPr lang="en-US" sz="2800" b="1">
                <a:latin typeface="Agency FB" panose="020B0503020202020204" pitchFamily="34" charset="0"/>
              </a:rPr>
              <a:t> </a:t>
            </a:r>
            <a:r>
              <a:rPr lang="en-US" sz="2800" b="1">
                <a:solidFill>
                  <a:schemeClr val="bg2">
                    <a:lumMod val="25000"/>
                  </a:schemeClr>
                </a:solidFill>
                <a:latin typeface="Agency FB" panose="020B0503020202020204" pitchFamily="34" charset="0"/>
              </a:rPr>
              <a:t>Being motivated by something, we can do the work with </a:t>
            </a:r>
            <a:r>
              <a:rPr lang="en-US" altLang="en-US" sz="2800" b="1">
                <a:solidFill>
                  <a:schemeClr val="bg2">
                    <a:lumMod val="25000"/>
                  </a:schemeClr>
                </a:solidFill>
                <a:latin typeface="Agency FB" panose="020B0503020202020204" pitchFamily="34" charset="0"/>
              </a:rPr>
              <a:t>enthusiasm.</a:t>
            </a:r>
            <a:r>
              <a:rPr lang="en-US" sz="2800" b="1">
                <a:solidFill>
                  <a:schemeClr val="bg2">
                    <a:lumMod val="25000"/>
                  </a:schemeClr>
                </a:solidFill>
                <a:latin typeface="Agency FB" panose="020B0503020202020204" pitchFamily="34" charset="0"/>
              </a:rPr>
              <a:t>A motivated person can perform pretty well than others.</a:t>
            </a:r>
            <a:r>
              <a:rPr lang="en-US" sz="2800" b="1">
                <a:solidFill>
                  <a:schemeClr val="bg2">
                    <a:lumMod val="25000"/>
                  </a:schemeClr>
                </a:solidFill>
              </a:rPr>
              <a:t> </a:t>
            </a:r>
            <a:r>
              <a:rPr lang="en-US" sz="2800" b="1">
                <a:solidFill>
                  <a:schemeClr val="bg2">
                    <a:lumMod val="25000"/>
                  </a:schemeClr>
                </a:solidFill>
                <a:latin typeface="Agency FB" panose="020B0503020202020204" pitchFamily="34" charset="0"/>
              </a:rPr>
              <a:t>Have short-term goals to keep you small successes.</a:t>
            </a:r>
          </a:p>
          <a:p>
            <a:pPr marL="457200" indent="-457200">
              <a:buFont typeface="Arial" panose="020B0604020202020204" pitchFamily="34" charset="0"/>
              <a:buChar char="•"/>
            </a:pPr>
            <a:endParaRPr lang="en-US" sz="2800">
              <a:solidFill>
                <a:srgbClr val="202124"/>
              </a:solidFill>
              <a:latin typeface="Agency FB" panose="020B0503020202020204" pitchFamily="34" charset="0"/>
            </a:endParaRPr>
          </a:p>
          <a:p>
            <a:endParaRPr lang="en-US"/>
          </a:p>
        </p:txBody>
      </p:sp>
      <p:sp>
        <p:nvSpPr>
          <p:cNvPr id="9" name="TextBox 8">
            <a:extLst>
              <a:ext uri="{FF2B5EF4-FFF2-40B4-BE49-F238E27FC236}">
                <a16:creationId xmlns:a16="http://schemas.microsoft.com/office/drawing/2014/main" id="{E58E17DA-2E2B-E167-774F-9FCEFE63B0F6}"/>
              </a:ext>
            </a:extLst>
          </p:cNvPr>
          <p:cNvSpPr txBox="1"/>
          <p:nvPr/>
        </p:nvSpPr>
        <p:spPr>
          <a:xfrm>
            <a:off x="3962398" y="5058098"/>
            <a:ext cx="4197927" cy="461665"/>
          </a:xfrm>
          <a:prstGeom prst="rect">
            <a:avLst/>
          </a:prstGeom>
          <a:solidFill>
            <a:schemeClr val="accent2">
              <a:lumMod val="40000"/>
              <a:lumOff val="60000"/>
            </a:schemeClr>
          </a:solidFill>
        </p:spPr>
        <p:txBody>
          <a:bodyPr wrap="square" rtlCol="0">
            <a:spAutoFit/>
          </a:bodyPr>
          <a:lstStyle/>
          <a:p>
            <a:r>
              <a:rPr lang="en-US" sz="2400" b="1">
                <a:solidFill>
                  <a:schemeClr val="accent2">
                    <a:lumMod val="75000"/>
                  </a:schemeClr>
                </a:solidFill>
                <a:latin typeface="Agency FB" panose="020B0503020202020204" pitchFamily="34" charset="0"/>
              </a:rPr>
              <a:t>Tips to becoming motivated learner </a:t>
            </a:r>
          </a:p>
        </p:txBody>
      </p:sp>
      <p:cxnSp>
        <p:nvCxnSpPr>
          <p:cNvPr id="11" name="Straight Connector 10">
            <a:extLst>
              <a:ext uri="{FF2B5EF4-FFF2-40B4-BE49-F238E27FC236}">
                <a16:creationId xmlns:a16="http://schemas.microsoft.com/office/drawing/2014/main" id="{D7FA3998-33B4-17B3-4C1E-F6865D4F6688}"/>
              </a:ext>
            </a:extLst>
          </p:cNvPr>
          <p:cNvCxnSpPr>
            <a:cxnSpLocks/>
          </p:cNvCxnSpPr>
          <p:nvPr/>
        </p:nvCxnSpPr>
        <p:spPr>
          <a:xfrm>
            <a:off x="3802399" y="1162866"/>
            <a:ext cx="8130521"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E450A5B5-13B0-E1E0-6E9E-BED109058BD2}"/>
              </a:ext>
            </a:extLst>
          </p:cNvPr>
          <p:cNvSpPr txBox="1"/>
          <p:nvPr/>
        </p:nvSpPr>
        <p:spPr>
          <a:xfrm>
            <a:off x="7862949" y="5064141"/>
            <a:ext cx="3821500" cy="1631216"/>
          </a:xfrm>
          <a:prstGeom prst="rect">
            <a:avLst/>
          </a:prstGeom>
          <a:solidFill>
            <a:schemeClr val="bg1">
              <a:lumMod val="75000"/>
            </a:schemeClr>
          </a:solidFill>
        </p:spPr>
        <p:txBody>
          <a:bodyPr wrap="square" rtlCol="0">
            <a:spAutoFit/>
          </a:bodyPr>
          <a:lstStyle/>
          <a:p>
            <a:pPr marL="342900" indent="-342900">
              <a:buFont typeface="Arial" panose="020B0604020202020204" pitchFamily="34" charset="0"/>
              <a:buChar char="•"/>
            </a:pPr>
            <a:r>
              <a:rPr lang="en-US" sz="2000" b="1">
                <a:latin typeface="Agency FB" panose="020B0503020202020204" pitchFamily="34" charset="0"/>
              </a:rPr>
              <a:t>Need to sure about your aim.</a:t>
            </a:r>
          </a:p>
          <a:p>
            <a:pPr marL="342900" indent="-342900">
              <a:buFont typeface="Arial" panose="020B0604020202020204" pitchFamily="34" charset="0"/>
              <a:buChar char="•"/>
            </a:pPr>
            <a:r>
              <a:rPr lang="en-US" sz="2000" b="1">
                <a:latin typeface="Agency FB" panose="020B0503020202020204" pitchFamily="34" charset="0"/>
              </a:rPr>
              <a:t>Focus on your ongoings.</a:t>
            </a:r>
          </a:p>
          <a:p>
            <a:pPr marL="342900" indent="-342900">
              <a:buFont typeface="Arial" panose="020B0604020202020204" pitchFamily="34" charset="0"/>
              <a:buChar char="•"/>
            </a:pPr>
            <a:r>
              <a:rPr lang="en-US" sz="2000" b="1">
                <a:latin typeface="Agency FB" panose="020B0503020202020204" pitchFamily="34" charset="0"/>
              </a:rPr>
              <a:t>Keep calm and</a:t>
            </a:r>
            <a:r>
              <a:rPr lang="my-MM" sz="2000" b="1">
                <a:latin typeface="Agency FB" panose="020B0503020202020204" pitchFamily="34" charset="0"/>
              </a:rPr>
              <a:t> </a:t>
            </a:r>
            <a:r>
              <a:rPr lang="en-US" sz="2000" b="1">
                <a:latin typeface="Agency FB" panose="020B0503020202020204" pitchFamily="34" charset="0"/>
              </a:rPr>
              <a:t>do your work regularly.</a:t>
            </a:r>
          </a:p>
          <a:p>
            <a:pPr marL="342900" indent="-342900">
              <a:buFont typeface="Arial" panose="020B0604020202020204" pitchFamily="34" charset="0"/>
              <a:buChar char="•"/>
            </a:pPr>
            <a:r>
              <a:rPr lang="en-US" sz="2000" b="1">
                <a:latin typeface="Agency FB" panose="020B0503020202020204" pitchFamily="34" charset="0"/>
              </a:rPr>
              <a:t>Learn to follow the lessons precisely</a:t>
            </a:r>
          </a:p>
        </p:txBody>
      </p:sp>
    </p:spTree>
    <p:extLst>
      <p:ext uri="{BB962C8B-B14F-4D97-AF65-F5344CB8AC3E}">
        <p14:creationId xmlns:p14="http://schemas.microsoft.com/office/powerpoint/2010/main" val="660400401"/>
      </p:ext>
    </p:extLst>
  </p:cSld>
  <p:clrMapOvr>
    <a:masterClrMapping/>
  </p:clrMapOvr>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Color-Block_Win32_jx_v9.potx" id="{B1D493D9-AF74-4AD6-8F0C-5B1308D7041B}" vid="{1AA99070-5A1F-42D2-9F5B-E7354C9646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{8E6C2F40-4E00-484C-A94B-4A1D9FEC1A02}tf78438558_win32</Template>
  <TotalTime>221</TotalTime>
  <Words>1362</Words>
  <Application>Microsoft Office PowerPoint</Application>
  <PresentationFormat>Widescreen</PresentationFormat>
  <Paragraphs>89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Agency FB</vt:lpstr>
      <vt:lpstr>Arial</vt:lpstr>
      <vt:lpstr>Arial Black</vt:lpstr>
      <vt:lpstr>Lato</vt:lpstr>
      <vt:lpstr>Sabon Next LT</vt:lpstr>
      <vt:lpstr>Wingdings</vt:lpstr>
      <vt:lpstr>Office Theme</vt:lpstr>
      <vt:lpstr>Learning strategies In Education </vt:lpstr>
      <vt:lpstr>Learning strategies </vt:lpstr>
      <vt:lpstr>Introduction to best strategy in learning   </vt:lpstr>
      <vt:lpstr>C.r.e.a.m Model style </vt:lpstr>
      <vt:lpstr>C From c.R.e.A.M Model Style     </vt:lpstr>
      <vt:lpstr> </vt:lpstr>
      <vt:lpstr> E From c.R.e.A.M Model Style   </vt:lpstr>
      <vt:lpstr>A from c.r.e.a.m model</vt:lpstr>
      <vt:lpstr>M From c.r.e.a.m model</vt:lpstr>
      <vt:lpstr>C.R.e.a.m style learning</vt:lpstr>
      <vt:lpstr>History of Cream style learning</vt:lpstr>
      <vt:lpstr>Thank you Everyone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strategies In Education </dc:title>
  <dc:subject/>
  <dc:creator>Say My Name</dc:creator>
  <cp:lastModifiedBy>Say My Name</cp:lastModifiedBy>
  <cp:revision>6</cp:revision>
  <dcterms:created xsi:type="dcterms:W3CDTF">2023-05-27T13:40:55Z</dcterms:created>
  <dcterms:modified xsi:type="dcterms:W3CDTF">2023-05-29T13:14:56Z</dcterms:modified>
</cp:coreProperties>
</file>