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298" r:id="rId5"/>
    <p:sldId id="300" r:id="rId6"/>
    <p:sldId id="304" r:id="rId7"/>
    <p:sldId id="301" r:id="rId8"/>
    <p:sldId id="302" r:id="rId9"/>
    <p:sldId id="303" r:id="rId10"/>
    <p:sldId id="308" r:id="rId11"/>
    <p:sldId id="305" r:id="rId12"/>
    <p:sldId id="307" r:id="rId13"/>
    <p:sldId id="309" r:id="rId14"/>
    <p:sldId id="310" r:id="rId15"/>
    <p:sldId id="311" r:id="rId16"/>
    <p:sldId id="312" r:id="rId17"/>
    <p:sldId id="315" r:id="rId18"/>
    <p:sldId id="313" r:id="rId19"/>
    <p:sldId id="316" r:id="rId20"/>
    <p:sldId id="314" r:id="rId21"/>
    <p:sldId id="31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3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289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090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035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4844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7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638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519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4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5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6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165" y="1475238"/>
            <a:ext cx="7610001" cy="774186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Airline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645" y="2950476"/>
            <a:ext cx="3205640" cy="77418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Kelvin Chow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/>
              <a:t>Linear Regression</a:t>
            </a:r>
            <a:endParaRPr lang="en-US" sz="4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E7F7C-3072-418F-B92D-1782C5D6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1" y="2224295"/>
            <a:ext cx="11153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9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Ridge and Polynomial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63D8EA-D09E-4A7F-A5A5-870B1AB7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3" y="2439641"/>
            <a:ext cx="10347959" cy="29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Lasso &amp; Ridge (</a:t>
            </a:r>
            <a:r>
              <a:rPr lang="el-GR" sz="4800" dirty="0"/>
              <a:t>α</a:t>
            </a:r>
            <a:r>
              <a:rPr lang="en-SG" sz="4800" dirty="0"/>
              <a:t>=0.1)</a:t>
            </a:r>
            <a:endParaRPr lang="en-US" sz="4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0FC34-8101-4AD6-8C49-998BEC54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57" y="1325424"/>
            <a:ext cx="8912467" cy="45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Lasso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90F27DA-6A2A-448D-BA2C-73B70C3F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56" y="1321490"/>
            <a:ext cx="5647989" cy="37379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DBCFC4-67EF-4276-B5E4-A50A12863CE4}"/>
              </a:ext>
            </a:extLst>
          </p:cNvPr>
          <p:cNvCxnSpPr/>
          <p:nvPr/>
        </p:nvCxnSpPr>
        <p:spPr>
          <a:xfrm flipV="1">
            <a:off x="1643270" y="1948070"/>
            <a:ext cx="4797287" cy="26371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431E74-515E-4C3B-9930-3C798F6D0AA4}"/>
              </a:ext>
            </a:extLst>
          </p:cNvPr>
          <p:cNvSpPr txBox="1"/>
          <p:nvPr/>
        </p:nvSpPr>
        <p:spPr>
          <a:xfrm>
            <a:off x="3472070" y="4988679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E88D8-EADB-44C7-B224-A3861B17BF7B}"/>
              </a:ext>
            </a:extLst>
          </p:cNvPr>
          <p:cNvSpPr txBox="1"/>
          <p:nvPr/>
        </p:nvSpPr>
        <p:spPr>
          <a:xfrm rot="16200000">
            <a:off x="488060" y="2802404"/>
            <a:ext cx="8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DAB68-A8C7-42C4-9E3F-498790087D36}"/>
              </a:ext>
            </a:extLst>
          </p:cNvPr>
          <p:cNvSpPr txBox="1"/>
          <p:nvPr/>
        </p:nvSpPr>
        <p:spPr>
          <a:xfrm>
            <a:off x="6868662" y="1948070"/>
            <a:ext cx="4048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G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with Test Set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0.706</a:t>
            </a:r>
          </a:p>
          <a:p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Mean Absolute Error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CFAC1-268C-4C4C-9290-9335D6156145}"/>
              </a:ext>
            </a:extLst>
          </p:cNvPr>
          <p:cNvSpPr txBox="1"/>
          <p:nvPr/>
        </p:nvSpPr>
        <p:spPr>
          <a:xfrm>
            <a:off x="1484243" y="5358011"/>
            <a:ext cx="7789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SG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standardscaling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on train features: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G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: 0.718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MAE : 0.80 </a:t>
            </a:r>
          </a:p>
        </p:txBody>
      </p:sp>
    </p:spTree>
    <p:extLst>
      <p:ext uri="{BB962C8B-B14F-4D97-AF65-F5344CB8AC3E}">
        <p14:creationId xmlns:p14="http://schemas.microsoft.com/office/powerpoint/2010/main" val="110369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EE9FD0-D909-4F07-A3E7-517B4CD9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56" y="1458756"/>
            <a:ext cx="5419725" cy="364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 err="1"/>
              <a:t>Aplha</a:t>
            </a:r>
            <a:r>
              <a:rPr lang="en-US" sz="4800" dirty="0"/>
              <a:t> &amp; Lasso CV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31E74-515E-4C3B-9930-3C798F6D0AA4}"/>
              </a:ext>
            </a:extLst>
          </p:cNvPr>
          <p:cNvSpPr txBox="1"/>
          <p:nvPr/>
        </p:nvSpPr>
        <p:spPr>
          <a:xfrm>
            <a:off x="3392557" y="492216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E88D8-EADB-44C7-B224-A3861B17BF7B}"/>
              </a:ext>
            </a:extLst>
          </p:cNvPr>
          <p:cNvSpPr txBox="1"/>
          <p:nvPr/>
        </p:nvSpPr>
        <p:spPr>
          <a:xfrm rot="16200000">
            <a:off x="488060" y="2802404"/>
            <a:ext cx="8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DAB68-A8C7-42C4-9E3F-498790087D36}"/>
              </a:ext>
            </a:extLst>
          </p:cNvPr>
          <p:cNvSpPr txBox="1"/>
          <p:nvPr/>
        </p:nvSpPr>
        <p:spPr>
          <a:xfrm>
            <a:off x="6656628" y="1207577"/>
            <a:ext cx="4048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Lowest MAE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0.9291</a:t>
            </a:r>
          </a:p>
          <a:p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Alpha 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CFAC1-268C-4C4C-9290-9335D6156145}"/>
              </a:ext>
            </a:extLst>
          </p:cNvPr>
          <p:cNvSpPr txBox="1"/>
          <p:nvPr/>
        </p:nvSpPr>
        <p:spPr>
          <a:xfrm>
            <a:off x="6656629" y="3721836"/>
            <a:ext cx="3574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With new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= 0.002: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G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: 0.713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MAE : 0.7998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6FD74-7B56-416C-BD4C-24C9C80776DD}"/>
              </a:ext>
            </a:extLst>
          </p:cNvPr>
          <p:cNvSpPr txBox="1"/>
          <p:nvPr/>
        </p:nvSpPr>
        <p:spPr>
          <a:xfrm>
            <a:off x="1484243" y="5291497"/>
            <a:ext cx="7789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With Lasso Cross Validation:</a:t>
            </a:r>
          </a:p>
          <a:p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= 0.01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G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: 0.714      MAE : 0.7984 </a:t>
            </a:r>
          </a:p>
        </p:txBody>
      </p:sp>
    </p:spTree>
    <p:extLst>
      <p:ext uri="{BB962C8B-B14F-4D97-AF65-F5344CB8AC3E}">
        <p14:creationId xmlns:p14="http://schemas.microsoft.com/office/powerpoint/2010/main" val="91216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CC3DA6E-07D1-4BFE-A191-6DB3176F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8" y="122687"/>
            <a:ext cx="6942037" cy="6612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429"/>
            <a:ext cx="2822713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Lasso Path</a:t>
            </a:r>
          </a:p>
        </p:txBody>
      </p:sp>
    </p:spTree>
    <p:extLst>
      <p:ext uri="{BB962C8B-B14F-4D97-AF65-F5344CB8AC3E}">
        <p14:creationId xmlns:p14="http://schemas.microsoft.com/office/powerpoint/2010/main" val="289119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Residuals &amp; QQ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1645D81-3E13-4BEF-A6B7-506DD737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" y="1874766"/>
            <a:ext cx="12082245" cy="35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26A06-2E07-4BD7-8106-0A6B60E342F6}"/>
              </a:ext>
            </a:extLst>
          </p:cNvPr>
          <p:cNvSpPr txBox="1"/>
          <p:nvPr/>
        </p:nvSpPr>
        <p:spPr>
          <a:xfrm>
            <a:off x="677334" y="1398102"/>
            <a:ext cx="9449324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Lasso CV model yields the best model so far with 71% accuracy and 0.8 rating point error.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Customers look heavily for value-for money airlines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With more time, transform the variables with polynomial or log for Lasso CV.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Take out the two least essential features and try Lasso CV again.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Evaluate Ridge CV model.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And try on non-linear models.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Improve on the graphics presented.</a:t>
            </a:r>
          </a:p>
        </p:txBody>
      </p:sp>
    </p:spTree>
    <p:extLst>
      <p:ext uri="{BB962C8B-B14F-4D97-AF65-F5344CB8AC3E}">
        <p14:creationId xmlns:p14="http://schemas.microsoft.com/office/powerpoint/2010/main" val="321790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lying, airplane, plane, outdoor&#10;&#10;Description automatically generated">
            <a:extLst>
              <a:ext uri="{FF2B5EF4-FFF2-40B4-BE49-F238E27FC236}">
                <a16:creationId xmlns:a16="http://schemas.microsoft.com/office/drawing/2014/main" id="{79409E44-59C0-4C32-9A0D-5C68E59F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CE9E4D8-B848-4497-AEB3-2722335E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907" y="2106897"/>
            <a:ext cx="3822076" cy="3034946"/>
          </a:xfrm>
        </p:spPr>
        <p:txBody>
          <a:bodyPr>
            <a:noAutofit/>
          </a:bodyPr>
          <a:lstStyle/>
          <a:p>
            <a:pPr algn="ctr"/>
            <a:r>
              <a:rPr lang="en-SG" sz="5400" dirty="0">
                <a:solidFill>
                  <a:srgbClr val="FFFF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2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81819-EF63-492E-9C5C-D86385A2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06170"/>
          </a:xfrm>
        </p:spPr>
        <p:txBody>
          <a:bodyPr>
            <a:normAutofit/>
          </a:bodyPr>
          <a:lstStyle/>
          <a:p>
            <a:r>
              <a:rPr lang="en-SG" sz="2400" dirty="0"/>
              <a:t>numpy, pandas, </a:t>
            </a:r>
            <a:r>
              <a:rPr lang="en-SG" sz="2400" dirty="0" err="1"/>
              <a:t>matplotlib.pyplot</a:t>
            </a:r>
            <a:r>
              <a:rPr lang="en-SG" sz="2400" dirty="0"/>
              <a:t>, seaborn, </a:t>
            </a:r>
            <a:r>
              <a:rPr lang="en-SG" sz="2400" dirty="0" err="1"/>
              <a:t>beautifulsoup</a:t>
            </a:r>
            <a:endParaRPr lang="en-SG" sz="2400" dirty="0"/>
          </a:p>
          <a:p>
            <a:r>
              <a:rPr lang="en-SG" sz="2400" dirty="0" err="1"/>
              <a:t>statsmodels.api</a:t>
            </a:r>
            <a:r>
              <a:rPr lang="en-SG" sz="2400" dirty="0"/>
              <a:t>, </a:t>
            </a:r>
            <a:r>
              <a:rPr lang="en-SG" sz="2400" dirty="0" err="1"/>
              <a:t>statsmodels.formula.api</a:t>
            </a:r>
            <a:r>
              <a:rPr lang="en-SG" sz="2400" dirty="0"/>
              <a:t>, patsy</a:t>
            </a:r>
          </a:p>
          <a:p>
            <a:r>
              <a:rPr lang="en-SG" sz="2400" u="sng" dirty="0" err="1"/>
              <a:t>sklearn.model_selection</a:t>
            </a:r>
            <a:r>
              <a:rPr lang="en-SG" sz="2400" dirty="0"/>
              <a:t>: </a:t>
            </a:r>
            <a:r>
              <a:rPr lang="en-SG" sz="2400" dirty="0" err="1"/>
              <a:t>train_test_split</a:t>
            </a:r>
            <a:r>
              <a:rPr lang="en-SG" sz="2400" dirty="0"/>
              <a:t>, </a:t>
            </a:r>
            <a:r>
              <a:rPr lang="en-SG" sz="2400" dirty="0" err="1"/>
              <a:t>Kfold</a:t>
            </a:r>
            <a:r>
              <a:rPr lang="en-SG" sz="2400" dirty="0"/>
              <a:t>, </a:t>
            </a:r>
            <a:r>
              <a:rPr lang="en-SG" sz="2400" dirty="0" err="1"/>
              <a:t>cross_val_score</a:t>
            </a:r>
            <a:endParaRPr lang="en-SG" sz="2400" dirty="0"/>
          </a:p>
          <a:p>
            <a:r>
              <a:rPr lang="en-SG" sz="2400" u="sng" dirty="0" err="1"/>
              <a:t>sklearn.linear_model</a:t>
            </a:r>
            <a:r>
              <a:rPr lang="en-SG" sz="2400" dirty="0"/>
              <a:t>: </a:t>
            </a:r>
            <a:r>
              <a:rPr lang="en-SG" sz="2400" dirty="0" err="1"/>
              <a:t>LinearRegression</a:t>
            </a:r>
            <a:r>
              <a:rPr lang="en-SG" sz="2400" dirty="0"/>
              <a:t>, Ridge, </a:t>
            </a:r>
            <a:r>
              <a:rPr lang="en-SG" sz="2400" dirty="0" err="1"/>
              <a:t>RidgeCV</a:t>
            </a:r>
            <a:r>
              <a:rPr lang="en-SG" sz="2400" dirty="0"/>
              <a:t>, Lasso, </a:t>
            </a:r>
            <a:r>
              <a:rPr lang="en-SG" sz="2400" dirty="0" err="1"/>
              <a:t>LassoCV</a:t>
            </a:r>
            <a:r>
              <a:rPr lang="en-SG" sz="2400" dirty="0"/>
              <a:t>, </a:t>
            </a:r>
            <a:r>
              <a:rPr lang="en-SG" sz="2400" dirty="0" err="1"/>
              <a:t>lars_path</a:t>
            </a:r>
            <a:endParaRPr lang="en-SG" sz="2400" dirty="0"/>
          </a:p>
          <a:p>
            <a:r>
              <a:rPr lang="en-SG" sz="2400" u="sng" dirty="0" err="1"/>
              <a:t>sklearn.preprocessing</a:t>
            </a:r>
            <a:r>
              <a:rPr lang="en-SG" sz="2400" dirty="0"/>
              <a:t>: </a:t>
            </a:r>
            <a:r>
              <a:rPr lang="en-SG" sz="2400" dirty="0" err="1"/>
              <a:t>StandardScaler</a:t>
            </a:r>
            <a:r>
              <a:rPr lang="en-SG" sz="2400" dirty="0"/>
              <a:t>, </a:t>
            </a:r>
            <a:r>
              <a:rPr lang="en-SG" sz="2400" dirty="0" err="1"/>
              <a:t>PolynomialFeatures</a:t>
            </a:r>
            <a:endParaRPr lang="en-SG" sz="2400" dirty="0"/>
          </a:p>
          <a:p>
            <a:r>
              <a:rPr lang="en-SG" sz="2400" u="sng" dirty="0" err="1"/>
              <a:t>sklearn.metrics</a:t>
            </a:r>
            <a:r>
              <a:rPr lang="en-SG" sz="2400" dirty="0"/>
              <a:t>: r2_score</a:t>
            </a:r>
          </a:p>
          <a:p>
            <a:r>
              <a:rPr lang="en-SG" sz="2400" u="sng" dirty="0" err="1"/>
              <a:t>sklearn.pipline</a:t>
            </a:r>
            <a:r>
              <a:rPr lang="en-SG" sz="2400" dirty="0"/>
              <a:t>: Pipeline</a:t>
            </a:r>
          </a:p>
          <a:p>
            <a:r>
              <a:rPr lang="en-SG" sz="2400" dirty="0" err="1"/>
              <a:t>scipy.stats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81819-EF63-492E-9C5C-D86385A2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414" y="1506862"/>
            <a:ext cx="7210230" cy="49254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SG" sz="2400" dirty="0"/>
              <a:t>Web scraping via </a:t>
            </a:r>
            <a:r>
              <a:rPr lang="en-SG" sz="2400" dirty="0" err="1"/>
              <a:t>beautifulsoup</a:t>
            </a:r>
            <a:endParaRPr lang="en-SG" sz="2400" dirty="0"/>
          </a:p>
          <a:p>
            <a:pPr>
              <a:buFont typeface="+mj-lt"/>
              <a:buAutoNum type="arabicPeriod"/>
            </a:pPr>
            <a:r>
              <a:rPr lang="en-SG" sz="2400" dirty="0"/>
              <a:t>Simple Linear Regression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Ridge and Polynomial Regression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Simple Validation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Cross Validation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Lasso and Ridge with simple Validation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Lasso with Cross Validation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Alpha tuning</a:t>
            </a:r>
          </a:p>
          <a:p>
            <a:pPr>
              <a:buFont typeface="+mj-lt"/>
              <a:buAutoNum type="arabicPeriod"/>
            </a:pPr>
            <a:r>
              <a:rPr lang="en-SG" sz="2400" dirty="0" err="1"/>
              <a:t>Lars_Path</a:t>
            </a:r>
            <a:r>
              <a:rPr lang="en-SG" sz="2400" dirty="0"/>
              <a:t> and QQ Plot</a:t>
            </a:r>
          </a:p>
          <a:p>
            <a:pPr>
              <a:buFont typeface="+mj-lt"/>
              <a:buAutoNum type="arabicPeriod"/>
            </a:pPr>
            <a:r>
              <a:rPr lang="en-SG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29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934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Web Scrapping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4EB643-EE41-4EB0-ABBD-4B13348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8" y="1114812"/>
            <a:ext cx="9154060" cy="53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16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Airline Reviews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9A0539-88A8-4CFA-B2A2-DFDE9A1F8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97"/>
          <a:stretch/>
        </p:blipFill>
        <p:spPr>
          <a:xfrm>
            <a:off x="125165" y="1371599"/>
            <a:ext cx="9701005" cy="20574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ABE005-BC72-4515-86E4-53A5B64B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77" y="3428999"/>
            <a:ext cx="7048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9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0412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Data Set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D56795-BD40-4984-B530-8E67E0BD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0" y="1147762"/>
            <a:ext cx="8811120" cy="55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Correlation Heat-Map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ACA7FD-7B9E-44B2-ACA4-699681F4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36" y="1356125"/>
            <a:ext cx="7344189" cy="55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Seaborn Pair-Plot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936AC-CAC0-4340-8854-7B3EBA49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9" y="1114811"/>
            <a:ext cx="8420669" cy="56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4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Seaborn Pair-Plot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D4A3C-40A6-4017-84B4-EC1CCF920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07"/>
          <a:stretch/>
        </p:blipFill>
        <p:spPr>
          <a:xfrm>
            <a:off x="962991" y="1699577"/>
            <a:ext cx="8025353" cy="187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B7D7D-26C3-49B4-91A7-1603DFCEA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3" r="13185"/>
          <a:stretch/>
        </p:blipFill>
        <p:spPr>
          <a:xfrm>
            <a:off x="1664038" y="3801265"/>
            <a:ext cx="7464190" cy="186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08EF9-5EDE-431D-973C-556C5DF6D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95396"/>
          <a:stretch/>
        </p:blipFill>
        <p:spPr>
          <a:xfrm>
            <a:off x="962991" y="3801265"/>
            <a:ext cx="879061" cy="20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0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856</TotalTime>
  <Words>294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Trebuchet MS</vt:lpstr>
      <vt:lpstr>Wingdings 3</vt:lpstr>
      <vt:lpstr>Facet</vt:lpstr>
      <vt:lpstr>Airline Review Analysis</vt:lpstr>
      <vt:lpstr>Tools</vt:lpstr>
      <vt:lpstr>Scope</vt:lpstr>
      <vt:lpstr>Web Scrapping</vt:lpstr>
      <vt:lpstr>Airline Reviews</vt:lpstr>
      <vt:lpstr>Data Set</vt:lpstr>
      <vt:lpstr>Correlation Heat-Map</vt:lpstr>
      <vt:lpstr>Seaborn Pair-Plot</vt:lpstr>
      <vt:lpstr>Seaborn Pair-Plot</vt:lpstr>
      <vt:lpstr>Linear Regression</vt:lpstr>
      <vt:lpstr>Ridge and Polynomial</vt:lpstr>
      <vt:lpstr>Lasso &amp; Ridge (α=0.1)</vt:lpstr>
      <vt:lpstr>Lasso</vt:lpstr>
      <vt:lpstr>Aplha &amp; Lasso CV</vt:lpstr>
      <vt:lpstr>Lasso Path</vt:lpstr>
      <vt:lpstr>Residuals &amp; QQ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 Reviews</dc:title>
  <dc:creator>CHOW Kelvin</dc:creator>
  <cp:lastModifiedBy>CHOW Kelvin</cp:lastModifiedBy>
  <cp:revision>28</cp:revision>
  <dcterms:created xsi:type="dcterms:W3CDTF">2020-09-20T02:13:22Z</dcterms:created>
  <dcterms:modified xsi:type="dcterms:W3CDTF">2020-09-21T02:57:37Z</dcterms:modified>
</cp:coreProperties>
</file>