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4"/>
  </p:sldMasterIdLst>
  <p:sldIdLst>
    <p:sldId id="298" r:id="rId5"/>
    <p:sldId id="304" r:id="rId6"/>
    <p:sldId id="300" r:id="rId7"/>
    <p:sldId id="301" r:id="rId8"/>
    <p:sldId id="302" r:id="rId9"/>
    <p:sldId id="303" r:id="rId10"/>
    <p:sldId id="308" r:id="rId11"/>
    <p:sldId id="305" r:id="rId12"/>
    <p:sldId id="307" r:id="rId13"/>
    <p:sldId id="314" r:id="rId14"/>
    <p:sldId id="31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7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434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8306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037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1576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560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78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67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7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0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8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8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6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8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2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elvinchow1979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549" y="556591"/>
            <a:ext cx="7195929" cy="2077146"/>
          </a:xfrm>
        </p:spPr>
        <p:txBody>
          <a:bodyPr anchor="b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Bank Account Closure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645" y="2950476"/>
            <a:ext cx="3205640" cy="77418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Kelvin Chow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26A06-2E07-4BD7-8106-0A6B60E342F6}"/>
              </a:ext>
            </a:extLst>
          </p:cNvPr>
          <p:cNvSpPr txBox="1"/>
          <p:nvPr/>
        </p:nvSpPr>
        <p:spPr>
          <a:xfrm>
            <a:off x="1371338" y="1478081"/>
            <a:ext cx="9449324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Recall of 61%, Precision of 58%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More data, features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Simple features </a:t>
            </a:r>
            <a:r>
              <a:rPr lang="en-SG" sz="2400" dirty="0" err="1"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between account remain and closed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Interest rates, number of support calls, number of complaints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With all the predicted closure clients, initiate calls to them survey their satisfactory, address their concerns</a:t>
            </a:r>
          </a:p>
          <a:p>
            <a:pPr>
              <a:lnSpc>
                <a:spcPct val="150000"/>
              </a:lnSpc>
            </a:pP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0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toy&#10;&#10;Description automatically generated">
            <a:extLst>
              <a:ext uri="{FF2B5EF4-FFF2-40B4-BE49-F238E27FC236}">
                <a16:creationId xmlns:a16="http://schemas.microsoft.com/office/drawing/2014/main" id="{1CA8C7A2-BAFF-4615-B026-0070ABA4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CE9E4D8-B848-4497-AEB3-2722335E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104" y="2121844"/>
            <a:ext cx="5777948" cy="1307156"/>
          </a:xfrm>
        </p:spPr>
        <p:txBody>
          <a:bodyPr>
            <a:noAutofit/>
          </a:bodyPr>
          <a:lstStyle/>
          <a:p>
            <a:pPr algn="ctr"/>
            <a:r>
              <a:rPr lang="en-SG" sz="6600" b="1" dirty="0">
                <a:solidFill>
                  <a:schemeClr val="tx1"/>
                </a:solidFill>
                <a:latin typeface="Arial Black" panose="020B0A04020102020204" pitchFamily="34" charset="0"/>
              </a:rPr>
              <a:t>Thank</a:t>
            </a:r>
            <a:br>
              <a:rPr lang="en-SG" sz="66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SG" sz="6600" b="1" dirty="0">
                <a:solidFill>
                  <a:schemeClr val="tx1"/>
                </a:solidFill>
                <a:latin typeface="Arial Black" panose="020B0A04020102020204" pitchFamily="34" charset="0"/>
              </a:rPr>
              <a:t>You</a:t>
            </a:r>
          </a:p>
        </p:txBody>
      </p:sp>
      <p:sp>
        <p:nvSpPr>
          <p:cNvPr id="4" name="AutoShape 2" descr="What to look for in a business savings account | Brex">
            <a:extLst>
              <a:ext uri="{FF2B5EF4-FFF2-40B4-BE49-F238E27FC236}">
                <a16:creationId xmlns:a16="http://schemas.microsoft.com/office/drawing/2014/main" id="{DAFD09B5-271E-4D12-A4BA-D515467D7E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88D28-33FA-4F3A-970A-7511C8CC6F58}"/>
              </a:ext>
            </a:extLst>
          </p:cNvPr>
          <p:cNvSpPr txBox="1"/>
          <p:nvPr/>
        </p:nvSpPr>
        <p:spPr>
          <a:xfrm>
            <a:off x="682388" y="5447853"/>
            <a:ext cx="696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Kaggle: </a:t>
            </a:r>
            <a:r>
              <a:rPr lang="en-SG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https://www.kaggle.com/kelvinchow1979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/>
              <a:t>LinkedIn: </a:t>
            </a:r>
            <a:r>
              <a:rPr lang="en-SG" dirty="0">
                <a:solidFill>
                  <a:srgbClr val="FF0000"/>
                </a:solidFill>
              </a:rPr>
              <a:t>https://www.linkedin.com/in/kelvin-chow-3a8b678/</a:t>
            </a:r>
          </a:p>
        </p:txBody>
      </p:sp>
    </p:spTree>
    <p:extLst>
      <p:ext uri="{BB962C8B-B14F-4D97-AF65-F5344CB8AC3E}">
        <p14:creationId xmlns:p14="http://schemas.microsoft.com/office/powerpoint/2010/main" val="10826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F81819-EF63-492E-9C5C-D86385A2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015" y="2307249"/>
            <a:ext cx="7753568" cy="2516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3600" dirty="0"/>
              <a:t>To predict which clients of the bank are going to close their account.</a:t>
            </a:r>
          </a:p>
        </p:txBody>
      </p:sp>
    </p:spTree>
    <p:extLst>
      <p:ext uri="{BB962C8B-B14F-4D97-AF65-F5344CB8AC3E}">
        <p14:creationId xmlns:p14="http://schemas.microsoft.com/office/powerpoint/2010/main" val="85299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0193A88-8FF9-4117-B5AA-65149EA9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620" y="3215654"/>
            <a:ext cx="3486637" cy="3572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778" y="422090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Tools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97260E79-6F6F-4B63-9C53-04A8ED18B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89" y="1310892"/>
            <a:ext cx="7619048" cy="1904762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1D5CB0A-9978-48CC-BCC0-491A0FBDC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938" y="3048241"/>
            <a:ext cx="3599695" cy="3599695"/>
          </a:xfrm>
          <a:prstGeom prst="rect">
            <a:avLst/>
          </a:prstGeom>
        </p:spPr>
      </p:pic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50930840-FC53-46A6-8E9C-F8DA495CF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463" y="3861183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D5330BB-64B2-42E5-AAD0-94189AC9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75" y="1404730"/>
            <a:ext cx="10362007" cy="5120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2934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10C66-5771-4B18-AFFB-2CA9E7E7AE8A}"/>
              </a:ext>
            </a:extLst>
          </p:cNvPr>
          <p:cNvSpPr txBox="1"/>
          <p:nvPr/>
        </p:nvSpPr>
        <p:spPr>
          <a:xfrm>
            <a:off x="3467738" y="1342083"/>
            <a:ext cx="7540487" cy="100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400" dirty="0"/>
              <a:t>10,000 Observations and 13 Features</a:t>
            </a:r>
          </a:p>
          <a:p>
            <a:pPr>
              <a:lnSpc>
                <a:spcPct val="150000"/>
              </a:lnSpc>
            </a:pP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40AF8-40FD-48FF-944F-61C59A2096ED}"/>
              </a:ext>
            </a:extLst>
          </p:cNvPr>
          <p:cNvSpPr/>
          <p:nvPr/>
        </p:nvSpPr>
        <p:spPr>
          <a:xfrm>
            <a:off x="2597424" y="4850295"/>
            <a:ext cx="6864627" cy="32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0140F-70E1-4231-A482-336534C78D68}"/>
              </a:ext>
            </a:extLst>
          </p:cNvPr>
          <p:cNvSpPr/>
          <p:nvPr/>
        </p:nvSpPr>
        <p:spPr>
          <a:xfrm>
            <a:off x="5635486" y="3375991"/>
            <a:ext cx="765315" cy="1796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AB277-9D05-4CBF-AAF9-994BD1674D7C}"/>
              </a:ext>
            </a:extLst>
          </p:cNvPr>
          <p:cNvSpPr/>
          <p:nvPr/>
        </p:nvSpPr>
        <p:spPr>
          <a:xfrm>
            <a:off x="2574235" y="3389244"/>
            <a:ext cx="3826565" cy="3221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18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016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Models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0E8F723-FF05-4282-912A-EE0710D5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38" y="1476375"/>
            <a:ext cx="8058150" cy="1952625"/>
          </a:xfrm>
          <a:prstGeom prst="rect">
            <a:avLst/>
          </a:prstGeom>
        </p:spPr>
      </p:pic>
      <p:pic>
        <p:nvPicPr>
          <p:cNvPr id="12" name="Picture 1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7BA1CEB-2AA8-4C0E-A4E6-97A62112F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871" y="3883328"/>
            <a:ext cx="102203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9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0412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Score Metrics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F863AAD-99F7-42EF-899B-06D71598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96" y="1513439"/>
            <a:ext cx="10019360" cy="2846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50EBA-F9F9-424B-8B1D-10E9EE3A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78" y="4683013"/>
            <a:ext cx="7231249" cy="1610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8B807D-3CE2-443F-B061-9AD9453EE6F4}"/>
              </a:ext>
            </a:extLst>
          </p:cNvPr>
          <p:cNvSpPr txBox="1"/>
          <p:nvPr/>
        </p:nvSpPr>
        <p:spPr>
          <a:xfrm>
            <a:off x="2328862" y="5103361"/>
            <a:ext cx="109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i="1" dirty="0">
                <a:latin typeface="Calibri" panose="020F0502020204030204" pitchFamily="34" charset="0"/>
                <a:cs typeface="Calibri" panose="020F0502020204030204" pitchFamily="34" charset="0"/>
              </a:rPr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290225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91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FB11A-4AF7-4B92-82B7-078838A7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25" y="1242096"/>
            <a:ext cx="5895148" cy="5615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DF71C-F467-4D54-901D-E65F8783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103" y="1879821"/>
            <a:ext cx="2954114" cy="40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6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Feature Importance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23923-67AC-4097-B6F0-4396E01C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42" y="2502673"/>
            <a:ext cx="2954114" cy="4037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D8326B-707A-4FBA-8C34-068E035D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86" y="2055201"/>
            <a:ext cx="6255197" cy="4485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5A88AB-D4AA-4437-94E5-1785BEB220E2}"/>
              </a:ext>
            </a:extLst>
          </p:cNvPr>
          <p:cNvSpPr txBox="1"/>
          <p:nvPr/>
        </p:nvSpPr>
        <p:spPr>
          <a:xfrm>
            <a:off x="2483064" y="1562737"/>
            <a:ext cx="228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Lasso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69499-B038-4C48-AA3A-A04AA7E0A07A}"/>
              </a:ext>
            </a:extLst>
          </p:cNvPr>
          <p:cNvSpPr txBox="1"/>
          <p:nvPr/>
        </p:nvSpPr>
        <p:spPr>
          <a:xfrm>
            <a:off x="5726977" y="1392541"/>
            <a:ext cx="585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Permutation Importance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5B0042-CF62-405B-A795-796F7920F41D}"/>
              </a:ext>
            </a:extLst>
          </p:cNvPr>
          <p:cNvSpPr/>
          <p:nvPr/>
        </p:nvSpPr>
        <p:spPr>
          <a:xfrm>
            <a:off x="2509568" y="5081185"/>
            <a:ext cx="8966815" cy="1459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74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99"/>
            <a:ext cx="8596668" cy="781878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4800" dirty="0"/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57CFF-D447-4733-ABE9-8AA94D54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303" y="2330312"/>
            <a:ext cx="9081708" cy="21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705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1388</TotalTime>
  <Words>120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Wingdings 3</vt:lpstr>
      <vt:lpstr>Wisp</vt:lpstr>
      <vt:lpstr>Bank Account Closure Analysis</vt:lpstr>
      <vt:lpstr>Objective</vt:lpstr>
      <vt:lpstr>Tools</vt:lpstr>
      <vt:lpstr>Data</vt:lpstr>
      <vt:lpstr>Models</vt:lpstr>
      <vt:lpstr>Score Metrics</vt:lpstr>
      <vt:lpstr>Feature Importance</vt:lpstr>
      <vt:lpstr>Feature Importance</vt:lpstr>
      <vt:lpstr>Random Forest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 Reviews</dc:title>
  <dc:creator>CHOW Kelvin</dc:creator>
  <cp:lastModifiedBy>CHOW Kelvin</cp:lastModifiedBy>
  <cp:revision>49</cp:revision>
  <dcterms:created xsi:type="dcterms:W3CDTF">2020-09-20T02:13:22Z</dcterms:created>
  <dcterms:modified xsi:type="dcterms:W3CDTF">2020-10-08T05:29:42Z</dcterms:modified>
</cp:coreProperties>
</file>