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7" r:id="rId2"/>
    <p:sldId id="371" r:id="rId3"/>
    <p:sldId id="708" r:id="rId4"/>
    <p:sldId id="709" r:id="rId5"/>
    <p:sldId id="372" r:id="rId6"/>
    <p:sldId id="626" r:id="rId7"/>
    <p:sldId id="687" r:id="rId8"/>
    <p:sldId id="688" r:id="rId9"/>
    <p:sldId id="689" r:id="rId10"/>
    <p:sldId id="690" r:id="rId11"/>
    <p:sldId id="711" r:id="rId12"/>
    <p:sldId id="712" r:id="rId13"/>
    <p:sldId id="723" r:id="rId14"/>
    <p:sldId id="716" r:id="rId15"/>
    <p:sldId id="724" r:id="rId16"/>
    <p:sldId id="732" r:id="rId17"/>
    <p:sldId id="733" r:id="rId18"/>
    <p:sldId id="734" r:id="rId19"/>
    <p:sldId id="736" r:id="rId20"/>
    <p:sldId id="737" r:id="rId21"/>
    <p:sldId id="745" r:id="rId22"/>
    <p:sldId id="746" r:id="rId23"/>
    <p:sldId id="747" r:id="rId24"/>
    <p:sldId id="748" r:id="rId25"/>
    <p:sldId id="749" r:id="rId26"/>
    <p:sldId id="750" r:id="rId27"/>
    <p:sldId id="751" r:id="rId28"/>
    <p:sldId id="752" r:id="rId29"/>
    <p:sldId id="753" r:id="rId30"/>
    <p:sldId id="754" r:id="rId31"/>
    <p:sldId id="755" r:id="rId32"/>
    <p:sldId id="763" r:id="rId33"/>
    <p:sldId id="764" r:id="rId34"/>
    <p:sldId id="765" r:id="rId35"/>
    <p:sldId id="770" r:id="rId36"/>
    <p:sldId id="766" r:id="rId37"/>
    <p:sldId id="768" r:id="rId38"/>
    <p:sldId id="767" r:id="rId39"/>
    <p:sldId id="769" r:id="rId40"/>
    <p:sldId id="771" r:id="rId41"/>
    <p:sldId id="772" r:id="rId42"/>
    <p:sldId id="773" r:id="rId43"/>
    <p:sldId id="775" r:id="rId44"/>
    <p:sldId id="710" r:id="rId45"/>
    <p:sldId id="777" r:id="rId46"/>
    <p:sldId id="614" r:id="rId47"/>
    <p:sldId id="622" r:id="rId48"/>
    <p:sldId id="678" r:id="rId49"/>
    <p:sldId id="615" r:id="rId50"/>
    <p:sldId id="616" r:id="rId51"/>
    <p:sldId id="618" r:id="rId52"/>
    <p:sldId id="621" r:id="rId53"/>
    <p:sldId id="679" r:id="rId54"/>
    <p:sldId id="680" r:id="rId55"/>
    <p:sldId id="624" r:id="rId56"/>
    <p:sldId id="623" r:id="rId57"/>
    <p:sldId id="628" r:id="rId58"/>
    <p:sldId id="629" r:id="rId59"/>
    <p:sldId id="630" r:id="rId60"/>
    <p:sldId id="654" r:id="rId61"/>
    <p:sldId id="632" r:id="rId62"/>
    <p:sldId id="652" r:id="rId63"/>
    <p:sldId id="633" r:id="rId64"/>
    <p:sldId id="634" r:id="rId65"/>
    <p:sldId id="659" r:id="rId66"/>
    <p:sldId id="660" r:id="rId67"/>
    <p:sldId id="657" r:id="rId68"/>
    <p:sldId id="665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61"/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79184" autoAdjust="0"/>
  </p:normalViewPr>
  <p:slideViewPr>
    <p:cSldViewPr snapToGrid="0">
      <p:cViewPr varScale="1">
        <p:scale>
          <a:sx n="100" d="100"/>
          <a:sy n="100" d="100"/>
        </p:scale>
        <p:origin x="2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JDialog（对话框）和 JApplet（小程序）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r>
              <a:rPr lang="en-US" altLang="zh-CN" sz="1100" dirty="0">
                <a:sym typeface="+mn-ea"/>
              </a:rPr>
              <a:t>EXIT_ON_CLOSE</a:t>
            </a:r>
            <a:r>
              <a:rPr lang="zh-CN" altLang="en-US" sz="1100" dirty="0">
                <a:sym typeface="+mn-ea"/>
              </a:rPr>
              <a:t>（在 </a:t>
            </a:r>
            <a:r>
              <a:rPr lang="en-US" altLang="zh-CN" sz="1100" dirty="0">
                <a:sym typeface="+mn-ea"/>
              </a:rPr>
              <a:t>JFrame </a:t>
            </a:r>
            <a:r>
              <a:rPr lang="zh-CN" altLang="en-US" sz="1100" dirty="0">
                <a:sym typeface="+mn-ea"/>
              </a:rPr>
              <a:t>中定义）：使用 </a:t>
            </a:r>
            <a:r>
              <a:rPr lang="en-US" altLang="zh-CN" sz="1100" dirty="0">
                <a:sym typeface="+mn-ea"/>
              </a:rPr>
              <a:t>System exit </a:t>
            </a:r>
            <a:r>
              <a:rPr lang="zh-CN" altLang="en-US" sz="1100" dirty="0">
                <a:sym typeface="+mn-ea"/>
              </a:rPr>
              <a:t>方法退出应用程序，仅在应用程序中使用。</a:t>
            </a:r>
            <a:endParaRPr lang="en-US" altLang="zh-CN" sz="1100" dirty="0"/>
          </a:p>
          <a:p>
            <a:pPr lvl="0" eaLnBrk="1" hangingPunct="1"/>
            <a:r>
              <a:rPr lang="zh-CN" altLang="en-US" sz="1100" dirty="0">
                <a:sym typeface="+mn-ea"/>
              </a:rPr>
              <a:t>另外，你还可以使用：</a:t>
            </a:r>
            <a:endParaRPr lang="zh-CN" altLang="en-US" sz="1100" dirty="0"/>
          </a:p>
          <a:p>
            <a:pPr lvl="0" eaLnBrk="1" hangingPunct="1"/>
            <a:r>
              <a:rPr lang="en-US" altLang="zh-CN" sz="1100" dirty="0">
                <a:sym typeface="+mn-ea"/>
              </a:rPr>
              <a:t>1</a:t>
            </a:r>
            <a:r>
              <a:rPr lang="zh-CN" altLang="en-US" sz="1100" dirty="0">
                <a:sym typeface="+mn-ea"/>
              </a:rPr>
              <a:t>、</a:t>
            </a:r>
            <a:r>
              <a:rPr lang="en-US" altLang="zh-CN" sz="1100" dirty="0">
                <a:sym typeface="+mn-ea"/>
              </a:rPr>
              <a:t>HIDE_ON_CLOSE</a:t>
            </a:r>
            <a:r>
              <a:rPr lang="zh-CN" altLang="en-US" sz="1100" dirty="0">
                <a:sym typeface="+mn-ea"/>
              </a:rPr>
              <a:t>：自动隐藏该窗体；</a:t>
            </a:r>
            <a:endParaRPr lang="zh-CN" altLang="en-US" sz="1100" dirty="0"/>
          </a:p>
          <a:p>
            <a:pPr lvl="0" eaLnBrk="1" hangingPunct="1"/>
            <a:r>
              <a:rPr lang="en-US" altLang="zh-CN" sz="1100" dirty="0">
                <a:sym typeface="+mn-ea"/>
              </a:rPr>
              <a:t>2</a:t>
            </a:r>
            <a:r>
              <a:rPr lang="zh-CN" altLang="en-US" sz="1100" dirty="0">
                <a:sym typeface="+mn-ea"/>
              </a:rPr>
              <a:t>、</a:t>
            </a:r>
            <a:r>
              <a:rPr lang="en-US" altLang="zh-CN" sz="1100" dirty="0">
                <a:sym typeface="+mn-ea"/>
              </a:rPr>
              <a:t>DISPOSE_ON_CLOSE</a:t>
            </a:r>
            <a:r>
              <a:rPr lang="zh-CN" altLang="en-US" sz="1100" dirty="0">
                <a:sym typeface="+mn-ea"/>
              </a:rPr>
              <a:t>：自动隐藏并释放该窗体。</a:t>
            </a:r>
            <a:endParaRPr lang="en-US" altLang="zh-CN" sz="1100" dirty="0"/>
          </a:p>
          <a:p>
            <a:pPr lvl="0" eaLnBrk="1" hangingPunct="1"/>
            <a:r>
              <a:rPr lang="en-US" altLang="zh-CN" sz="1100" dirty="0">
                <a:sym typeface="+mn-ea"/>
              </a:rPr>
              <a:t>3</a:t>
            </a:r>
            <a:r>
              <a:rPr lang="zh-CN" altLang="en-US" sz="1100" dirty="0">
                <a:sym typeface="+mn-ea"/>
              </a:rPr>
              <a:t>、</a:t>
            </a:r>
            <a:r>
              <a:rPr lang="en-US" altLang="zh-CN" sz="1100" dirty="0">
                <a:sym typeface="+mn-ea"/>
              </a:rPr>
              <a:t>DO_NOTHING_ON_CLOSE</a:t>
            </a:r>
            <a:r>
              <a:rPr lang="zh-CN" altLang="en-US" sz="1100" dirty="0">
                <a:sym typeface="+mn-ea"/>
              </a:rPr>
              <a:t>：不执行任何操作；</a:t>
            </a:r>
            <a:endParaRPr lang="en-US" altLang="zh-CN" sz="1100" dirty="0"/>
          </a:p>
          <a:p>
            <a:pPr lvl="0" eaLnBrk="1" hangingPunct="1"/>
            <a:r>
              <a:rPr lang="zh-CN" altLang="en-US" sz="1100" dirty="0">
                <a:sym typeface="+mn-ea"/>
              </a:rPr>
              <a:t>以上均在 </a:t>
            </a:r>
            <a:r>
              <a:rPr lang="en-US" altLang="zh-CN" sz="1100" dirty="0">
                <a:sym typeface="+mn-ea"/>
              </a:rPr>
              <a:t>WindowConstants </a:t>
            </a:r>
            <a:r>
              <a:rPr lang="zh-CN" altLang="en-US" sz="1100" dirty="0">
                <a:sym typeface="+mn-ea"/>
              </a:rPr>
              <a:t>中定义，调用任意已注册 </a:t>
            </a:r>
            <a:r>
              <a:rPr lang="en-US" altLang="zh-CN" sz="1100" dirty="0">
                <a:sym typeface="+mn-ea"/>
              </a:rPr>
              <a:t>WindowListener </a:t>
            </a:r>
            <a:r>
              <a:rPr lang="zh-CN" altLang="en-US" sz="1100" dirty="0">
                <a:sym typeface="+mn-ea"/>
              </a:rPr>
              <a:t>对象的 </a:t>
            </a:r>
            <a:r>
              <a:rPr lang="en-US" altLang="zh-CN" sz="1100" dirty="0">
                <a:sym typeface="+mn-ea"/>
              </a:rPr>
              <a:t>windowClosing </a:t>
            </a:r>
            <a:r>
              <a:rPr lang="zh-CN" altLang="en-US" sz="1100" dirty="0">
                <a:sym typeface="+mn-ea"/>
              </a:rPr>
              <a:t>方法中处理该操作。</a:t>
            </a:r>
            <a:endParaRPr lang="en-US" altLang="zh-CN" sz="1100" dirty="0"/>
          </a:p>
          <a:p>
            <a:pPr lvl="0" eaLnBrk="1" hangingPunct="1"/>
            <a:r>
              <a:rPr lang="zh-CN" altLang="en-US" sz="1100" dirty="0">
                <a:sym typeface="+mn-ea"/>
              </a:rPr>
              <a:t>默认设置是</a:t>
            </a:r>
            <a:r>
              <a:rPr lang="en-US" altLang="zh-CN" sz="1100" dirty="0">
                <a:sym typeface="+mn-ea"/>
              </a:rPr>
              <a:t>HIDE_ON_CLOSE</a:t>
            </a:r>
            <a:r>
              <a:rPr lang="zh-CN" altLang="en-US" sz="1100" dirty="0">
                <a:sym typeface="+mn-ea"/>
              </a:rPr>
              <a:t>，即如果没有设置，点关闭时只是隐藏窗体，在后台进程中还可以看到。</a:t>
            </a: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Swing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布局管理器：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https://blog.csdn.net/qq_27870421/article/details/</a:t>
            </a:r>
            <a:r>
              <a:rPr kumimoji="1" lang="en-US" altLang="zh-CN" sz="1100" b="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88150242</a:t>
            </a:r>
            <a:endParaRPr kumimoji="1" lang="zh-CN" altLang="en-US" sz="1100" b="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ea typeface="Gulim" pitchFamily="34" charset="-127"/>
              </a:rPr>
              <a:t>边界布局</a:t>
            </a:r>
            <a:endParaRPr lang="ko-KR" altLang="en-US" sz="1100" dirty="0">
              <a:ea typeface="Gulim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100" dirty="0">
              <a:ea typeface="Gulim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64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最基本的面向对象的设计原则：体现类的封装性</a:t>
            </a:r>
            <a:endParaRPr lang="en-US" altLang="zh-CN" sz="16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6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尽量使实体职责单一、清晰：</a:t>
            </a:r>
            <a:r>
              <a:rPr lang="zh-CN" alt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方便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复用，</a:t>
            </a:r>
            <a:r>
              <a:rPr lang="zh-CN" alt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应对变更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最重要的面向对象的设计原则：软件质量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，体现实体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抽象性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70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en-US" altLang="zh-CN" sz="1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setChart</a:t>
            </a: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设置“具体的</a:t>
            </a: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</a:t>
            </a:r>
            <a:r>
              <a: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58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“透明地”使用子类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开闭原则”的实现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子类对抽象化有不同的具体实现</a:t>
            </a:r>
            <a:endParaRPr lang="en-US" altLang="zh-CN" sz="1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通俗表达：子类可以出现在父类出现的任何地方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SzPct val="6000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开闭原则”的实现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“代码”规范</a:t>
            </a:r>
            <a:endParaRPr lang="en-US" altLang="zh-CN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buSzPct val="6000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“代码”从依赖具象（也就是实现类、具体类）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倒置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为依赖抽象（也就是接口或抽象类），尽量贯彻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面向接口、抽象类的编程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，以减少类间耦合</a:t>
            </a:r>
            <a:r>
              <a:rPr kumimoji="1" lang="zh-CN" altLang="en-US" sz="2800" kern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接口尽量细化，建立包含尽量少的抽象方法的接口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迪米特法则来自于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1987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年美国东北大学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(Northeastern University)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一个名为“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Demeter”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的</a:t>
            </a:r>
            <a:r>
              <a:rPr kumimoji="1" lang="ja-JP" altLang="en-US" sz="1100" kern="120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研究项目</a:t>
            </a:r>
            <a:endParaRPr kumimoji="1" lang="en-US" altLang="ja-JP" sz="1100" kern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+mn-ea"/>
              <a:cs typeface="+mn-cs"/>
            </a:endParaRPr>
          </a:p>
          <a:p>
            <a:pPr algn="l"/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一个类只和直接交流的类打交道 </a:t>
            </a:r>
            <a:r>
              <a:rPr lang="en-US" altLang="zh-CN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高内聚低耦合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迪米特法则来自于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1987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年美国东北大学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(Northeastern University)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一个名为“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Demeter”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的研究项目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0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设计模式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什么是设计模式？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针对软件开发中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反复出现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常见问题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最佳实践方案</a:t>
            </a:r>
            <a:endParaRPr kumimoji="1" lang="zh-CN" altLang="en-US" sz="2800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为什么需要设计模式？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每种设计模式描述一个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不断重复发生的问题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    并针对该问题提供一个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最佳解决方案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；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每种模式都有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相应的原理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，是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反复实践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经验总结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；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代码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重用性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可靠性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维护性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扩展性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易读性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更好。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针对的问题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解决方案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使用情况的讨论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单例模式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策略模式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简单工厂模式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工厂方法模式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抽象工厂模式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装饰模式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观察者模式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1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类自己</a:t>
            </a:r>
            <a:r>
              <a:rPr lang="zh-CN" altLang="en-US" sz="1100" b="1" strike="noStrike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创建唯一实例</a:t>
            </a:r>
            <a:endParaRPr lang="en-US" altLang="zh-CN" sz="1100" b="1" strike="noStrike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1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</a:t>
            </a:r>
            <a:r>
              <a:rPr lang="zh-CN" altLang="en-US" sz="1100" b="1" strike="noStrike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提供获取该实例的方法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延迟实例化，多线程不安全，可能无法保证真正的单例化，可以通过加锁实现多线程安全，保证真正的单例化：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public static synchronized Singleton get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Singleton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Instance()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if (instance == null)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    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singletonI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nstance = new Singleton();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}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return 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 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singletonI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nstance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;  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}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延迟实例化，多线程不安全，可能无法保证真正的单例化，可以通过加锁实现多线程安全，保证真正的单例化：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public static synchronized Singleton get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Singleton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Instance()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if (instance == null)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    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singletonI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nstance = new Singleton();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}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return 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 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singletonI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nstance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}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提前实例化，多线程安全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1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策略模式使得</a:t>
            </a:r>
            <a:r>
              <a:rPr lang="zh-CN" altLang="en-US" sz="1100" b="1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算法独立于使用它的客户端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</a:rPr>
              <a:t>Advanced OOP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IO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E2AEA-1F90-408A-B9BB-0D285E4938CB}"/>
              </a:ext>
            </a:extLst>
          </p:cNvPr>
          <p:cNvSpPr txBox="1"/>
          <p:nvPr/>
        </p:nvSpPr>
        <p:spPr>
          <a:xfrm>
            <a:off x="3115733" y="972384"/>
            <a:ext cx="8897197" cy="45243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400" b="1" u="none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import  java.io.*;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</a:rPr>
              <a:t>CopyFile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private static </a:t>
            </a:r>
            <a:r>
              <a:rPr lang="en-US" altLang="zh-CN" dirty="0" err="1">
                <a:solidFill>
                  <a:schemeClr val="tx1"/>
                </a:solidFill>
              </a:rPr>
              <a:t>BufferedReader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stdIn</a:t>
            </a:r>
            <a:r>
              <a:rPr lang="en-US" altLang="zh-CN" dirty="0">
                <a:solidFill>
                  <a:schemeClr val="tx1"/>
                </a:solidFill>
              </a:rPr>
              <a:t> =  new  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en-US" altLang="zh-CN" dirty="0" err="1">
                <a:solidFill>
                  <a:schemeClr val="tx1"/>
                </a:solidFill>
              </a:rPr>
              <a:t>BufferedReader</a:t>
            </a:r>
            <a:r>
              <a:rPr lang="en-US" altLang="zh-CN" dirty="0">
                <a:solidFill>
                  <a:schemeClr val="tx1"/>
                </a:solidFill>
              </a:rPr>
              <a:t>(new  </a:t>
            </a:r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en-US" altLang="zh-CN" dirty="0">
                <a:solidFill>
                  <a:schemeClr val="tx1"/>
                </a:solidFill>
              </a:rPr>
              <a:t>(System.in)); 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private static </a:t>
            </a:r>
            <a:r>
              <a:rPr lang="en-US" altLang="zh-CN" dirty="0" err="1">
                <a:solidFill>
                  <a:schemeClr val="tx1"/>
                </a:solidFill>
              </a:rPr>
              <a:t>PrintWriter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stdOut</a:t>
            </a:r>
            <a:r>
              <a:rPr lang="en-US" altLang="zh-CN" dirty="0">
                <a:solidFill>
                  <a:schemeClr val="tx1"/>
                </a:solidFill>
              </a:rPr>
              <a:t> =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    new </a:t>
            </a:r>
            <a:r>
              <a:rPr lang="en-US" altLang="zh-CN" dirty="0" err="1">
                <a:solidFill>
                  <a:schemeClr val="tx1"/>
                </a:solidFill>
              </a:rPr>
              <a:t>PrintWriter</a:t>
            </a:r>
            <a:r>
              <a:rPr lang="en-US" altLang="zh-CN" dirty="0">
                <a:solidFill>
                  <a:schemeClr val="tx1"/>
                </a:solidFill>
              </a:rPr>
              <a:t>( </a:t>
            </a:r>
            <a:r>
              <a:rPr lang="en-US" altLang="zh-CN" dirty="0" err="1">
                <a:solidFill>
                  <a:schemeClr val="tx1"/>
                </a:solidFill>
              </a:rPr>
              <a:t>System.out</a:t>
            </a:r>
            <a:r>
              <a:rPr lang="en-US" altLang="zh-CN" dirty="0">
                <a:solidFill>
                  <a:schemeClr val="tx1"/>
                </a:solidFill>
              </a:rPr>
              <a:t>, true); 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private static </a:t>
            </a:r>
            <a:r>
              <a:rPr lang="en-US" altLang="zh-CN" dirty="0" err="1">
                <a:solidFill>
                  <a:schemeClr val="tx1"/>
                </a:solidFill>
              </a:rPr>
              <a:t>PrintWriter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stdErr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    new </a:t>
            </a:r>
            <a:r>
              <a:rPr lang="en-US" altLang="zh-CN" dirty="0" err="1">
                <a:solidFill>
                  <a:schemeClr val="tx1"/>
                </a:solidFill>
              </a:rPr>
              <a:t>PrintWriter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System.err</a:t>
            </a:r>
            <a:r>
              <a:rPr lang="en-US" altLang="zh-CN" dirty="0">
                <a:solidFill>
                  <a:schemeClr val="tx1"/>
                </a:solidFill>
              </a:rPr>
              <a:t>, true);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96808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User interface: The visual way in which a user interacts with a computer</a:t>
            </a: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CLI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Command Line User Interface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）</a:t>
            </a: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GUI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（Graphical User Interface）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856232701"/>
              </p:ext>
            </p:extLst>
          </p:nvPr>
        </p:nvGraphicFramePr>
        <p:xfrm>
          <a:off x="945514" y="4847446"/>
          <a:ext cx="3382010" cy="181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267825" imgH="5991225" progId="Paint.Picture">
                  <p:embed/>
                </p:oleObj>
              </mc:Choice>
              <mc:Fallback>
                <p:oleObj r:id="rId3" imgW="9267825" imgH="599122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5514" y="4847446"/>
                        <a:ext cx="3382010" cy="18199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3149766879"/>
              </p:ext>
            </p:extLst>
          </p:nvPr>
        </p:nvGraphicFramePr>
        <p:xfrm>
          <a:off x="5788190" y="4691236"/>
          <a:ext cx="3762375" cy="197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743575" imgH="4848225" progId="Paint.Picture">
                  <p:embed/>
                </p:oleObj>
              </mc:Choice>
              <mc:Fallback>
                <p:oleObj r:id="rId5" imgW="5743575" imgH="4848225" progId="Paint.Picture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8190" y="4691236"/>
                        <a:ext cx="3762375" cy="19761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>
            <p:extLst>
              <p:ext uri="{D42A27DB-BD31-4B8C-83A1-F6EECF244321}">
                <p14:modId xmlns:p14="http://schemas.microsoft.com/office/powerpoint/2010/main" val="1193860743"/>
              </p:ext>
            </p:extLst>
          </p:nvPr>
        </p:nvGraphicFramePr>
        <p:xfrm>
          <a:off x="1180147" y="2558465"/>
          <a:ext cx="2912745" cy="149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000500" imgH="2419350" progId="Paint.Picture">
                  <p:embed/>
                </p:oleObj>
              </mc:Choice>
              <mc:Fallback>
                <p:oleObj r:id="rId7" imgW="4000500" imgH="2419350" progId="Paint.Picture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0147" y="2558465"/>
                        <a:ext cx="2912745" cy="14928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>
            <p:extLst>
              <p:ext uri="{D42A27DB-BD31-4B8C-83A1-F6EECF244321}">
                <p14:modId xmlns:p14="http://schemas.microsoft.com/office/powerpoint/2010/main" val="2315388866"/>
              </p:ext>
            </p:extLst>
          </p:nvPr>
        </p:nvGraphicFramePr>
        <p:xfrm>
          <a:off x="6036182" y="2633396"/>
          <a:ext cx="31083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19500" imgH="1657350" progId="Paint.Picture">
                  <p:embed/>
                </p:oleObj>
              </mc:Choice>
              <mc:Fallback>
                <p:oleObj r:id="rId9" imgW="3619500" imgH="1657350" progId="Paint.Picture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6182" y="2633396"/>
                        <a:ext cx="3108325" cy="13430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Java GUI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Libarary</a:t>
            </a: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AWT - Abstract Windows Toolkit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 AWT package: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java.awt.*</a:t>
            </a: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Swing - Standard Widget Toolkit，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Java 1.2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 Swing package: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javax.swing.*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en-US" altLang="zh-CN" sz="2800" u="sng" dirty="0">
                <a:solidFill>
                  <a:srgbClr val="0051C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http://java.sun.com/docs/books/tutorial/uiswing/</a:t>
            </a:r>
            <a:endParaRPr lang="en-US" altLang="zh-CN" sz="2800" u="sng" dirty="0">
              <a:solidFill>
                <a:srgbClr val="0051C8"/>
              </a:solidFill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9376C938-F93B-42DE-89EF-018696DD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775" y="1524000"/>
            <a:ext cx="8382000" cy="467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AWT Inheritance diagram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1266" name="Picture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17900" y="1339850"/>
            <a:ext cx="8382000" cy="4679950"/>
          </a:xfr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2349060" name="Oval 4"/>
          <p:cNvSpPr/>
          <p:nvPr/>
        </p:nvSpPr>
        <p:spPr>
          <a:xfrm>
            <a:off x="3752056" y="1716157"/>
            <a:ext cx="2427288" cy="4214813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49061" name="Text Box 5"/>
          <p:cNvSpPr txBox="1"/>
          <p:nvPr/>
        </p:nvSpPr>
        <p:spPr>
          <a:xfrm>
            <a:off x="3136381" y="1553385"/>
            <a:ext cx="145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ko-KR" b="1" i="1" u="none" dirty="0">
                <a:solidFill>
                  <a:srgbClr val="0000FF"/>
                </a:solidFill>
                <a:latin typeface="Arial" panose="020B0604020202020204" pitchFamily="34" charset="0"/>
                <a:ea typeface="Gulim" pitchFamily="34" charset="-127"/>
              </a:rPr>
              <a:t>primitive</a:t>
            </a:r>
          </a:p>
        </p:txBody>
      </p:sp>
      <p:sp>
        <p:nvSpPr>
          <p:cNvPr id="2349062" name="Oval 6"/>
          <p:cNvSpPr/>
          <p:nvPr/>
        </p:nvSpPr>
        <p:spPr>
          <a:xfrm>
            <a:off x="7937500" y="1295400"/>
            <a:ext cx="2644775" cy="4394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49063" name="Text Box 7"/>
          <p:cNvSpPr txBox="1"/>
          <p:nvPr/>
        </p:nvSpPr>
        <p:spPr>
          <a:xfrm>
            <a:off x="10299700" y="1981200"/>
            <a:ext cx="155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ko-KR" b="1" i="1" u="none" dirty="0">
                <a:solidFill>
                  <a:srgbClr val="FF0000"/>
                </a:solidFill>
                <a:latin typeface="Arial" panose="020B0604020202020204" pitchFamily="34" charset="0"/>
                <a:ea typeface="Gulim" pitchFamily="34" charset="-127"/>
              </a:rPr>
              <a:t>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60" grpId="0" animBg="1"/>
      <p:bldP spid="2349061" grpId="0"/>
      <p:bldP spid="2349062" grpId="0" animBg="1"/>
      <p:bldP spid="23490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2290" name="Picture 3" descr="sw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066800"/>
            <a:ext cx="8382000" cy="48895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350084" name="Oval 4"/>
          <p:cNvSpPr/>
          <p:nvPr/>
        </p:nvSpPr>
        <p:spPr>
          <a:xfrm>
            <a:off x="6629400" y="1447800"/>
            <a:ext cx="2033588" cy="1143000"/>
          </a:xfrm>
          <a:prstGeom prst="ellipse">
            <a:avLst/>
          </a:prstGeom>
          <a:noFill/>
          <a:ln w="57150" cap="flat" cmpd="sng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08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component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JFrame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Top-Level</a:t>
            </a:r>
            <a:r>
              <a:rPr lang="e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container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331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1866900"/>
            <a:ext cx="4806315" cy="290893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4" name="对象 3"/>
          <p:cNvGraphicFramePr/>
          <p:nvPr/>
        </p:nvGraphicFramePr>
        <p:xfrm>
          <a:off x="6937375" y="1823085"/>
          <a:ext cx="3372485" cy="341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90825" imgH="2876550" progId="Paint.Picture">
                  <p:embed/>
                </p:oleObj>
              </mc:Choice>
              <mc:Fallback>
                <p:oleObj r:id="rId4" imgW="2790825" imgH="287655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7375" y="1823085"/>
                        <a:ext cx="3372485" cy="341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JFrame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example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367030" y="1622425"/>
          <a:ext cx="836612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00500" imgH="1866900" progId="Paint.Picture">
                  <p:embed/>
                </p:oleObj>
              </mc:Choice>
              <mc:Fallback>
                <p:oleObj r:id="rId3" imgW="4000500" imgH="186690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030" y="1622425"/>
                        <a:ext cx="8366125" cy="434657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9087485" y="1409700"/>
          <a:ext cx="2792730" cy="287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790825" imgH="2876550" progId="Paint.Picture">
                  <p:embed/>
                </p:oleObj>
              </mc:Choice>
              <mc:Fallback>
                <p:oleObj r:id="rId5" imgW="2790825" imgH="2876550" progId="Paint.Picture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7485" y="1409700"/>
                        <a:ext cx="2792730" cy="287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矩形 6"/>
          <p:cNvSpPr/>
          <p:nvPr/>
        </p:nvSpPr>
        <p:spPr>
          <a:xfrm>
            <a:off x="1397635" y="4036060"/>
            <a:ext cx="7230110" cy="36068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component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Jpanel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, used to place other components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741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" y="1974215"/>
            <a:ext cx="5212715" cy="252031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graphicFrame>
        <p:nvGraphicFramePr>
          <p:cNvPr id="14" name="对象 13"/>
          <p:cNvGraphicFramePr/>
          <p:nvPr/>
        </p:nvGraphicFramePr>
        <p:xfrm>
          <a:off x="7376160" y="1931035"/>
          <a:ext cx="3839210" cy="353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28900" imgH="2562225" progId="Paint.Picture">
                  <p:embed/>
                </p:oleObj>
              </mc:Choice>
              <mc:Fallback>
                <p:oleObj r:id="rId4" imgW="2628900" imgH="2562225" progId="Paint.Picture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76160" y="1931035"/>
                        <a:ext cx="3839210" cy="353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JPanel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Example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54380" y="1604010"/>
          <a:ext cx="6782435" cy="507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43350" imgH="2781300" progId="Paint.Picture">
                  <p:embed/>
                </p:oleObj>
              </mc:Choice>
              <mc:Fallback>
                <p:oleObj r:id="rId3" imgW="3943350" imgH="27813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380" y="1604010"/>
                        <a:ext cx="6782435" cy="50755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7963535" y="1931035"/>
          <a:ext cx="3839210" cy="353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28900" imgH="2562225" progId="Paint.Picture">
                  <p:embed/>
                </p:oleObj>
              </mc:Choice>
              <mc:Fallback>
                <p:oleObj r:id="rId5" imgW="2628900" imgH="2562225" progId="Paint.Picture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3535" y="1931035"/>
                        <a:ext cx="3839210" cy="353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328" y="1243083"/>
            <a:ext cx="11479917" cy="568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 design pattern - Software division, application framework reuse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Input-output programming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defRPr/>
            </a:pPr>
            <a:r>
              <a:rPr kumimoji="1" lang="en" altLang="zh-CN" sz="3200" dirty="0">
                <a:solidFill>
                  <a:srgbClr val="C00000"/>
                </a:solidFill>
                <a:latin typeface="+mn-ea"/>
              </a:rPr>
              <a:t>Console, file, database input and output</a:t>
            </a:r>
            <a:endParaRPr kumimoji="1" lang="en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Advanced design: </a:t>
            </a:r>
            <a:r>
              <a:rPr kumimoji="1" lang="en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six design principles, design patterns</a:t>
            </a:r>
            <a:endParaRPr kumimoji="1" lang="zh-CN" altLang="ja-JP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07581" y="1120162"/>
            <a:ext cx="11802745" cy="4922929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Swing's Layout manager: Automated component layout for window or container components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BorderLayout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Frame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Dialog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FlowLayout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Panel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Applet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GridLayout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CardLayout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GridBagLayout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BoxLayout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SpringLayout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2530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873250"/>
            <a:ext cx="8153400" cy="37147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BorderLayout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5 reigns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：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 </a:t>
            </a: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074420" y="3627120"/>
          <a:ext cx="3345180" cy="252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24175" imgH="2695575" progId="Paint.Picture">
                  <p:embed/>
                </p:oleObj>
              </mc:Choice>
              <mc:Fallback>
                <p:oleObj r:id="rId3" imgW="2924175" imgH="2695575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420" y="3627120"/>
                        <a:ext cx="3345180" cy="252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565775" y="713105"/>
          <a:ext cx="6476365" cy="584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24300" imgH="3048000" progId="Paint.Picture">
                  <p:embed/>
                </p:oleObj>
              </mc:Choice>
              <mc:Fallback>
                <p:oleObj r:id="rId5" imgW="3924300" imgH="3048000" progId="Paint.Picture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5775" y="713105"/>
                        <a:ext cx="6476365" cy="58496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GridLayout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5095875" y="840105"/>
          <a:ext cx="6885940" cy="57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57675" imgH="2895600" progId="Paint.Picture">
                  <p:embed/>
                </p:oleObj>
              </mc:Choice>
              <mc:Fallback>
                <p:oleObj r:id="rId3" imgW="4257675" imgH="289560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875" y="840105"/>
                        <a:ext cx="6885940" cy="573849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827405" y="3280410"/>
          <a:ext cx="3469005" cy="263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743200" imgH="2514600" progId="Paint.Picture">
                  <p:embed/>
                </p:oleObj>
              </mc:Choice>
              <mc:Fallback>
                <p:oleObj r:id="rId5" imgW="2743200" imgH="2514600" progId="Paint.Picture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405" y="3280410"/>
                        <a:ext cx="3469005" cy="263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JLable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Label, used to prompt content, display text and ICONS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089150" y="2555875"/>
          <a:ext cx="5203825" cy="23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67000" imgH="1295400" progId="Paint.Picture">
                  <p:embed/>
                </p:oleObj>
              </mc:Choice>
              <mc:Fallback>
                <p:oleObj r:id="rId3" imgW="2667000" imgH="12954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9150" y="2555875"/>
                        <a:ext cx="5203825" cy="239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JLable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：标签，用于提示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内容，显示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文本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图标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4FFA4F1-8789-4C81-A2EC-AFA2EBF56357}"/>
              </a:ext>
            </a:extLst>
          </p:cNvPr>
          <p:cNvGraphicFramePr/>
          <p:nvPr/>
        </p:nvGraphicFramePr>
        <p:xfrm>
          <a:off x="0" y="44450"/>
          <a:ext cx="9144635" cy="680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400550" imgH="3600450" progId="Paint.Picture">
                  <p:embed/>
                </p:oleObj>
              </mc:Choice>
              <mc:Fallback>
                <p:oleObj r:id="rId4" imgW="4400550" imgH="3600450" progId="Paint.Picture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4FFA4F1-8789-4C81-A2EC-AFA2EBF563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44450"/>
                        <a:ext cx="9144635" cy="68008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0BB2330-56D1-4505-AC5B-EA2937E4C9EE}"/>
              </a:ext>
            </a:extLst>
          </p:cNvPr>
          <p:cNvGraphicFramePr/>
          <p:nvPr/>
        </p:nvGraphicFramePr>
        <p:xfrm>
          <a:off x="7536815" y="124460"/>
          <a:ext cx="4611370" cy="208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67000" imgH="1295400" progId="Paint.Picture">
                  <p:embed/>
                </p:oleObj>
              </mc:Choice>
              <mc:Fallback>
                <p:oleObj r:id="rId6" imgW="2667000" imgH="1295400" progId="Paint.Picture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0BB2330-56D1-4505-AC5B-EA2937E4C9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36815" y="124460"/>
                        <a:ext cx="4611370" cy="208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5">
            <a:extLst>
              <a:ext uri="{FF2B5EF4-FFF2-40B4-BE49-F238E27FC236}">
                <a16:creationId xmlns:a16="http://schemas.microsoft.com/office/drawing/2014/main" id="{402E5CF1-69BA-44AE-8DE2-61F0177739D0}"/>
              </a:ext>
            </a:extLst>
          </p:cNvPr>
          <p:cNvSpPr/>
          <p:nvPr/>
        </p:nvSpPr>
        <p:spPr>
          <a:xfrm>
            <a:off x="468630" y="1881505"/>
            <a:ext cx="4057015" cy="9366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CF9BFCD7-B2F7-4680-AA34-1DBB6326E206}"/>
              </a:ext>
            </a:extLst>
          </p:cNvPr>
          <p:cNvSpPr/>
          <p:nvPr/>
        </p:nvSpPr>
        <p:spPr>
          <a:xfrm>
            <a:off x="922020" y="5356225"/>
            <a:ext cx="5855970" cy="36068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3C324A-30B6-4395-B442-D27EF5841888}"/>
              </a:ext>
            </a:extLst>
          </p:cNvPr>
          <p:cNvCxnSpPr/>
          <p:nvPr/>
        </p:nvCxnSpPr>
        <p:spPr>
          <a:xfrm>
            <a:off x="3314700" y="417830"/>
            <a:ext cx="204470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94945" y="1061720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JLable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：标签，用于提示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内容，显示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文本和图标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008EA20-C939-40FD-BE9B-D3E260C306CB}"/>
              </a:ext>
            </a:extLst>
          </p:cNvPr>
          <p:cNvGraphicFramePr/>
          <p:nvPr/>
        </p:nvGraphicFramePr>
        <p:xfrm>
          <a:off x="99695" y="934720"/>
          <a:ext cx="9377045" cy="587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00575" imgH="2247900" progId="Paint.Picture">
                  <p:embed/>
                </p:oleObj>
              </mc:Choice>
              <mc:Fallback>
                <p:oleObj r:id="rId3" imgW="4600575" imgH="2247900" progId="Paint.Picture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008EA20-C939-40FD-BE9B-D3E260C306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5" y="934720"/>
                        <a:ext cx="9377045" cy="587883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5">
            <a:extLst>
              <a:ext uri="{FF2B5EF4-FFF2-40B4-BE49-F238E27FC236}">
                <a16:creationId xmlns:a16="http://schemas.microsoft.com/office/drawing/2014/main" id="{5E725289-F20A-4606-A8B1-494126A0435B}"/>
              </a:ext>
            </a:extLst>
          </p:cNvPr>
          <p:cNvSpPr/>
          <p:nvPr/>
        </p:nvSpPr>
        <p:spPr>
          <a:xfrm>
            <a:off x="1280795" y="2075180"/>
            <a:ext cx="1755775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B5DBC8A-B103-43ED-A3EB-27D9834E2FB0}"/>
              </a:ext>
            </a:extLst>
          </p:cNvPr>
          <p:cNvGraphicFramePr/>
          <p:nvPr/>
        </p:nvGraphicFramePr>
        <p:xfrm>
          <a:off x="7536815" y="124460"/>
          <a:ext cx="4611370" cy="208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67000" imgH="1295400" progId="Paint.Picture">
                  <p:embed/>
                </p:oleObj>
              </mc:Choice>
              <mc:Fallback>
                <p:oleObj r:id="rId5" imgW="2667000" imgH="1295400" progId="Paint.Picture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9B5DBC8A-B103-43ED-A3EB-27D9834E2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6815" y="124460"/>
                        <a:ext cx="4611370" cy="208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5">
            <a:extLst>
              <a:ext uri="{FF2B5EF4-FFF2-40B4-BE49-F238E27FC236}">
                <a16:creationId xmlns:a16="http://schemas.microsoft.com/office/drawing/2014/main" id="{1342EF70-895D-4EAE-A760-8F0D5FD829A7}"/>
              </a:ext>
            </a:extLst>
          </p:cNvPr>
          <p:cNvSpPr/>
          <p:nvPr/>
        </p:nvSpPr>
        <p:spPr>
          <a:xfrm>
            <a:off x="820420" y="5488305"/>
            <a:ext cx="7615555" cy="109029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5">
            <a:extLst>
              <a:ext uri="{FF2B5EF4-FFF2-40B4-BE49-F238E27FC236}">
                <a16:creationId xmlns:a16="http://schemas.microsoft.com/office/drawing/2014/main" id="{131D93E7-E05D-4B08-86AE-BF8B0CEB6C5C}"/>
              </a:ext>
            </a:extLst>
          </p:cNvPr>
          <p:cNvSpPr/>
          <p:nvPr/>
        </p:nvSpPr>
        <p:spPr>
          <a:xfrm>
            <a:off x="821055" y="2789555"/>
            <a:ext cx="4563745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94945" y="1061720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JLable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2070" y="1586865"/>
          <a:ext cx="8329295" cy="496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86250" imgH="2247900" progId="Paint.Picture">
                  <p:embed/>
                </p:oleObj>
              </mc:Choice>
              <mc:Fallback>
                <p:oleObj r:id="rId3" imgW="4286250" imgH="22479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" y="1586865"/>
                        <a:ext cx="8329295" cy="49606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982345" y="2066290"/>
            <a:ext cx="6953885" cy="97663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矩形 6"/>
          <p:cNvSpPr/>
          <p:nvPr/>
        </p:nvSpPr>
        <p:spPr>
          <a:xfrm>
            <a:off x="786765" y="4858385"/>
            <a:ext cx="2927985" cy="11176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7386320" y="4632325"/>
          <a:ext cx="4611370" cy="208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67000" imgH="1295400" progId="Paint.Picture">
                  <p:embed/>
                </p:oleObj>
              </mc:Choice>
              <mc:Fallback>
                <p:oleObj r:id="rId5" imgW="2667000" imgH="1295400" progId="Paint.Picture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6320" y="4632325"/>
                        <a:ext cx="4611370" cy="208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5"/>
          <p:cNvSpPr/>
          <p:nvPr/>
        </p:nvSpPr>
        <p:spPr>
          <a:xfrm>
            <a:off x="1029970" y="3590290"/>
            <a:ext cx="7115175" cy="7207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JButton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None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7615427" y="1169035"/>
          <a:ext cx="4362450" cy="241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90800" imgH="1428750" progId="Paint.Picture">
                  <p:embed/>
                </p:oleObj>
              </mc:Choice>
              <mc:Fallback>
                <p:oleObj r:id="rId3" imgW="2590800" imgH="142875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5427" y="1169035"/>
                        <a:ext cx="4362450" cy="2411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不仅可用于显示文本、图标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还能对事件做出响应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15570" y="92075"/>
          <a:ext cx="11866880" cy="663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038975" imgH="3829050" progId="Paint.Picture">
                  <p:embed/>
                </p:oleObj>
              </mc:Choice>
              <mc:Fallback>
                <p:oleObj r:id="rId4" imgW="7038975" imgH="382905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570" y="92075"/>
                        <a:ext cx="11866880" cy="66332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468630" y="1881505"/>
            <a:ext cx="4057015" cy="9366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矩形 6"/>
          <p:cNvSpPr/>
          <p:nvPr/>
        </p:nvSpPr>
        <p:spPr>
          <a:xfrm>
            <a:off x="922020" y="5229225"/>
            <a:ext cx="4826000" cy="36068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16075" y="417830"/>
            <a:ext cx="287401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JButton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不仅可用于显示文本、图标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还能对事件做出响应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15570" y="1631950"/>
          <a:ext cx="11140440" cy="494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86575" imgH="2400300" progId="Paint.Picture">
                  <p:embed/>
                </p:oleObj>
              </mc:Choice>
              <mc:Fallback>
                <p:oleObj r:id="rId3" imgW="6886575" imgH="240030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570" y="1631950"/>
                        <a:ext cx="11140440" cy="49472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1233170" y="2472055"/>
            <a:ext cx="1482090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5"/>
          <p:cNvSpPr/>
          <p:nvPr/>
        </p:nvSpPr>
        <p:spPr>
          <a:xfrm>
            <a:off x="820420" y="5761355"/>
            <a:ext cx="5104765" cy="81724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5"/>
          <p:cNvSpPr/>
          <p:nvPr/>
        </p:nvSpPr>
        <p:spPr>
          <a:xfrm>
            <a:off x="821055" y="3027680"/>
            <a:ext cx="4563745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 Design Pattern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JButton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不仅可用于显示文本、图标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还能对事件做出响应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6195" y="1506855"/>
          <a:ext cx="10951845" cy="521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48450" imgH="2971800" progId="Paint.Picture">
                  <p:embed/>
                </p:oleObj>
              </mc:Choice>
              <mc:Fallback>
                <p:oleObj r:id="rId3" imgW="6648450" imgH="29718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" y="1506855"/>
                        <a:ext cx="10951845" cy="52120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762635" y="4886325"/>
            <a:ext cx="3590925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JRadioButton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234555" y="3288030"/>
          <a:ext cx="430339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67075" imgH="1666875" progId="Paint.Picture">
                  <p:embed/>
                </p:oleObj>
              </mc:Choice>
              <mc:Fallback>
                <p:oleObj r:id="rId3" imgW="3267075" imgH="16668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4555" y="3288030"/>
                        <a:ext cx="430339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JRadioButton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：圆形按钮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可被用户选中或不选中，用户可多选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可以利用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ButtonGroup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类将多个圆形按钮组成一组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成组后在某个时刻只能有一个按钮被选中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79070" y="44450"/>
          <a:ext cx="1114488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962775" imgH="3619500" progId="Paint.Picture">
                  <p:embed/>
                </p:oleObj>
              </mc:Choice>
              <mc:Fallback>
                <p:oleObj r:id="rId4" imgW="6962775" imgH="361950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70" y="44450"/>
                        <a:ext cx="11144885" cy="61023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JRadioButton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：圆形按钮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可被用户选中或不选中，用户可多选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可以利用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ButtonGroup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类将多个圆形按钮组成一组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成组后在某个时刻只能有一个按钮被选中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492489442"/>
              </p:ext>
            </p:extLst>
          </p:nvPr>
        </p:nvGraphicFramePr>
        <p:xfrm>
          <a:off x="85725" y="44450"/>
          <a:ext cx="10643235" cy="653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62750" imgH="3857625" progId="Paint.Picture">
                  <p:embed/>
                </p:oleObj>
              </mc:Choice>
              <mc:Fallback>
                <p:oleObj r:id="rId4" imgW="6762750" imgH="385762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" y="44450"/>
                        <a:ext cx="10643235" cy="65347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762635" y="2712720"/>
            <a:ext cx="4448175" cy="103060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6305" y="1479550"/>
            <a:ext cx="4624070" cy="27051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JTextField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376545" y="2462530"/>
          <a:ext cx="5193665" cy="245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43200" imgH="1152525" progId="Paint.Picture">
                  <p:embed/>
                </p:oleObj>
              </mc:Choice>
              <mc:Fallback>
                <p:oleObj r:id="rId3" imgW="2743200" imgH="115252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6545" y="2462530"/>
                        <a:ext cx="5193665" cy="245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JTextField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：文本字段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可为用户提供一个少量文本的编辑区域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可以设置为是否可编辑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99060" y="44450"/>
          <a:ext cx="10626090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76950" imgH="4314825" progId="Paint.Picture">
                  <p:embed/>
                </p:oleObj>
              </mc:Choice>
              <mc:Fallback>
                <p:oleObj r:id="rId4" imgW="6076950" imgH="431482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" y="44450"/>
                        <a:ext cx="10626090" cy="65341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189230" y="3726180"/>
            <a:ext cx="5222875" cy="135699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545" y="5213350"/>
            <a:ext cx="5222875" cy="135699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JTextArea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485765" y="2919095"/>
          <a:ext cx="4435475" cy="29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05100" imgH="1847850" progId="Paint.Picture">
                  <p:embed/>
                </p:oleObj>
              </mc:Choice>
              <mc:Fallback>
                <p:oleObj r:id="rId3" imgW="2705100" imgH="184785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5765" y="2919095"/>
                        <a:ext cx="4435475" cy="290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JTextArea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：文本区域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可为用户提供一个多行文本的编辑区域，可设置为是否可编辑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可以用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JScrollPane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类对象包裹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JTextArea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对象以设置滚动条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485765" y="2919095"/>
          <a:ext cx="4435475" cy="29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05100" imgH="1847850" progId="Paint.Picture">
                  <p:embed/>
                </p:oleObj>
              </mc:Choice>
              <mc:Fallback>
                <p:oleObj r:id="rId4" imgW="2705100" imgH="184785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5765" y="2919095"/>
                        <a:ext cx="4435475" cy="290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99060" y="44450"/>
          <a:ext cx="10652125" cy="653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10375" imgH="4048125" progId="Paint.Picture">
                  <p:embed/>
                </p:oleObj>
              </mc:Choice>
              <mc:Fallback>
                <p:oleObj r:id="rId6" imgW="6810375" imgH="404812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" y="44450"/>
                        <a:ext cx="10652125" cy="65347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602615" y="3832860"/>
            <a:ext cx="4448175" cy="66357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JList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4846955" y="2723515"/>
          <a:ext cx="417004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95550" imgH="1409700" progId="Paint.Picture">
                  <p:embed/>
                </p:oleObj>
              </mc:Choice>
              <mc:Fallback>
                <p:oleObj r:id="rId3" imgW="2495550" imgH="140970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6955" y="2723515"/>
                        <a:ext cx="4170045" cy="232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JList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：列表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允许用户从一个列表中选择一个或多个元素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可以用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JScrollPane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类对象包裹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JList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对象以设置滚动条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79070" y="44450"/>
          <a:ext cx="9930130" cy="610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00800" imgH="4181475" progId="Paint.Picture">
                  <p:embed/>
                </p:oleObj>
              </mc:Choice>
              <mc:Fallback>
                <p:oleObj r:id="rId4" imgW="6400800" imgH="41814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70" y="44450"/>
                        <a:ext cx="9930130" cy="61017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575945" y="1939290"/>
            <a:ext cx="5495290" cy="81343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94627" y="13969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 Pattern</a:t>
            </a: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Model— </a:t>
            </a:r>
            <a:r>
              <a:rPr lang="en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Describes object data and is responsible for its interaction with the database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View — </a:t>
            </a:r>
            <a:r>
              <a:rPr lang="en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Presents object data and is responsible for interaction with users</a:t>
            </a: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Controller — </a:t>
            </a:r>
            <a:r>
              <a:rPr lang="en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Accept the user request and complete the user request by invoking the model (to process the user request) and the view (to present the user request)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15524" y="3675876"/>
            <a:ext cx="6644640" cy="3190875"/>
            <a:chOff x="931" y="5236"/>
            <a:chExt cx="10464" cy="5025"/>
          </a:xfrm>
        </p:grpSpPr>
        <p:sp>
          <p:nvSpPr>
            <p:cNvPr id="10" name="文本框 9"/>
            <p:cNvSpPr txBox="1"/>
            <p:nvPr/>
          </p:nvSpPr>
          <p:spPr>
            <a:xfrm>
              <a:off x="2357" y="8821"/>
              <a:ext cx="1440" cy="1440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DB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931" y="5236"/>
              <a:ext cx="10464" cy="4445"/>
              <a:chOff x="931" y="5236"/>
              <a:chExt cx="10464" cy="444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855" y="5236"/>
                <a:ext cx="3220" cy="90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miter/>
              </a:ln>
            </p:spPr>
            <p:txBody>
              <a:bodyPr wrap="none"/>
              <a:lstStyle/>
              <a:p>
                <a:pPr marL="0" indent="0" algn="ctr" fontAlgn="auto">
                  <a:lnSpc>
                    <a:spcPts val="306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ln>
                      <a:solidFill>
                        <a:srgbClr val="0070C0"/>
                      </a:solidFill>
                    </a:ln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Controller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815" y="7036"/>
                <a:ext cx="2330" cy="9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miter/>
              </a:ln>
            </p:spPr>
            <p:txBody>
              <a:bodyPr wrap="none"/>
              <a:lstStyle/>
              <a:p>
                <a:pPr marL="0" indent="0" algn="ctr" fontAlgn="auto">
                  <a:lnSpc>
                    <a:spcPts val="306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ln>
                      <a:solidFill>
                        <a:srgbClr val="0070C0"/>
                      </a:solidFill>
                    </a:ln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Model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655" y="7016"/>
                <a:ext cx="2165" cy="9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miter/>
              </a:ln>
            </p:spPr>
            <p:txBody>
              <a:bodyPr wrap="none"/>
              <a:lstStyle/>
              <a:p>
                <a:pPr marL="0" indent="0" algn="ctr" fontAlgn="auto">
                  <a:lnSpc>
                    <a:spcPts val="306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ln>
                      <a:solidFill>
                        <a:srgbClr val="0070C0"/>
                      </a:solidFill>
                    </a:ln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View</a:t>
                </a:r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2165" y="8345"/>
                <a:ext cx="1192" cy="133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肘形连接符 10"/>
              <p:cNvCxnSpPr/>
              <p:nvPr/>
            </p:nvCxnSpPr>
            <p:spPr>
              <a:xfrm rot="10800000" flipV="1">
                <a:off x="2975" y="5807"/>
                <a:ext cx="879" cy="1268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肘形连接符 13"/>
              <p:cNvCxnSpPr/>
              <p:nvPr/>
            </p:nvCxnSpPr>
            <p:spPr>
              <a:xfrm rot="10800000" flipH="1">
                <a:off x="4097" y="6138"/>
                <a:ext cx="879" cy="1268"/>
              </a:xfrm>
              <a:prstGeom prst="bentConnector2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肘形连接符 14"/>
              <p:cNvCxnSpPr/>
              <p:nvPr/>
            </p:nvCxnSpPr>
            <p:spPr>
              <a:xfrm rot="10800000">
                <a:off x="5776" y="6138"/>
                <a:ext cx="879" cy="1268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headEnd type="arrow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肘形连接符 16"/>
              <p:cNvCxnSpPr/>
              <p:nvPr/>
            </p:nvCxnSpPr>
            <p:spPr>
              <a:xfrm rot="10800000" flipH="1" flipV="1">
                <a:off x="7075" y="5748"/>
                <a:ext cx="879" cy="1268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8063" y="5798"/>
                <a:ext cx="3332" cy="777"/>
              </a:xfrm>
              <a:prstGeom prst="rect">
                <a:avLst/>
              </a:prstGeom>
              <a:ln>
                <a:miter/>
              </a:ln>
            </p:spPr>
            <p:txBody>
              <a:bodyPr wrap="none"/>
              <a:lstStyle/>
              <a:p>
                <a:pPr marL="0" indent="0" fontAlgn="auto">
                  <a:lnSpc>
                    <a:spcPts val="306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User request</a:t>
                </a:r>
                <a:endPara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763" y="6278"/>
                <a:ext cx="2226" cy="777"/>
              </a:xfrm>
              <a:prstGeom prst="rect">
                <a:avLst/>
              </a:prstGeom>
              <a:ln>
                <a:noFill/>
                <a:miter/>
              </a:ln>
            </p:spPr>
            <p:txBody>
              <a:bodyPr wrap="none"/>
              <a:lstStyle/>
              <a:p>
                <a:pPr marL="0" indent="0" fontAlgn="auto">
                  <a:lnSpc>
                    <a:spcPts val="306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Update</a:t>
                </a:r>
                <a:endParaRPr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31" y="5930"/>
                <a:ext cx="2226" cy="777"/>
              </a:xfrm>
              <a:prstGeom prst="rect">
                <a:avLst/>
              </a:prstGeom>
              <a:ln>
                <a:noFill/>
                <a:miter/>
              </a:ln>
            </p:spPr>
            <p:txBody>
              <a:bodyPr wrap="none"/>
              <a:lstStyle/>
              <a:p>
                <a:pPr marL="0" indent="0" fontAlgn="auto">
                  <a:lnSpc>
                    <a:spcPts val="306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Update</a:t>
                </a:r>
                <a:endParaRPr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204" y="6173"/>
                <a:ext cx="2226" cy="777"/>
              </a:xfrm>
              <a:prstGeom prst="rect">
                <a:avLst/>
              </a:prstGeom>
              <a:ln>
                <a:noFill/>
                <a:miter/>
              </a:ln>
            </p:spPr>
            <p:txBody>
              <a:bodyPr wrap="none"/>
              <a:lstStyle/>
              <a:p>
                <a:pPr marL="0" indent="0" fontAlgn="auto">
                  <a:lnSpc>
                    <a:spcPts val="306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Notify</a:t>
                </a:r>
                <a:endPara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2" name="上下箭头 21"/>
              <p:cNvSpPr/>
              <p:nvPr/>
            </p:nvSpPr>
            <p:spPr>
              <a:xfrm>
                <a:off x="2602" y="7832"/>
                <a:ext cx="373" cy="77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275" y="8725"/>
              <a:ext cx="989" cy="1107"/>
              <a:chOff x="12526" y="7172"/>
              <a:chExt cx="1244" cy="153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2842" y="7172"/>
                <a:ext cx="569" cy="660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弦形 24"/>
              <p:cNvSpPr/>
              <p:nvPr/>
            </p:nvSpPr>
            <p:spPr>
              <a:xfrm rot="6780000">
                <a:off x="12713" y="7652"/>
                <a:ext cx="871" cy="1245"/>
              </a:xfrm>
              <a:prstGeom prst="chord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上下箭头 26"/>
            <p:cNvSpPr/>
            <p:nvPr/>
          </p:nvSpPr>
          <p:spPr>
            <a:xfrm>
              <a:off x="7582" y="7892"/>
              <a:ext cx="373" cy="770"/>
            </a:xfrm>
            <a:prstGeom prst="upDown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Event process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379780" name="Group 4"/>
          <p:cNvGraphicFramePr>
            <a:graphicFrameLocks noGrp="1"/>
          </p:cNvGraphicFramePr>
          <p:nvPr/>
        </p:nvGraphicFramePr>
        <p:xfrm>
          <a:off x="588645" y="1692910"/>
          <a:ext cx="8686800" cy="4333875"/>
        </p:xfrm>
        <a:graphic>
          <a:graphicData uri="http://schemas.openxmlformats.org/drawingml/2006/table">
            <a:tbl>
              <a:tblPr/>
              <a:tblGrid>
                <a:gridCol w="511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 that Results in the Event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Listener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clicks a button, presses Enter while typing in a text field, or chooses a menu 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closes a frame (main window)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presses a mouse button while the cursor is over a 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moves the mouse over a 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MouseMotionListener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Component becomes visible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ComponentListener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Component gets the keyboard 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FocusListener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Table or list selection changes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ListSelectionListener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Any property in a component changes such as the text on a label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PropertyChangeListener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e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Event handling: Catch events and handle them accordingly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5025" y="1931670"/>
            <a:ext cx="9315450" cy="3704590"/>
            <a:chOff x="1315" y="3042"/>
            <a:chExt cx="14670" cy="5834"/>
          </a:xfrm>
        </p:grpSpPr>
        <p:sp>
          <p:nvSpPr>
            <p:cNvPr id="3" name="文本框 2"/>
            <p:cNvSpPr txBox="1"/>
            <p:nvPr/>
          </p:nvSpPr>
          <p:spPr>
            <a:xfrm>
              <a:off x="1315" y="5619"/>
              <a:ext cx="5298" cy="881"/>
            </a:xfrm>
            <a:prstGeom prst="rect">
              <a:avLst/>
            </a:prstGeom>
            <a:solidFill>
              <a:schemeClr val="accent6"/>
            </a:solidFill>
            <a:ln>
              <a:miter/>
            </a:ln>
          </p:spPr>
          <p:txBody>
            <a:bodyPr wrap="none"/>
            <a:lstStyle/>
            <a:p>
              <a:pPr marL="0" indent="0" algn="ctr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Event source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Component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</a:p>
            <a:p>
              <a:pPr marL="0" indent="0" algn="ctr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687" y="4926"/>
              <a:ext cx="5298" cy="1739"/>
            </a:xfrm>
            <a:prstGeom prst="rect">
              <a:avLst/>
            </a:prstGeom>
            <a:solidFill>
              <a:schemeClr val="accent6"/>
            </a:solidFill>
            <a:ln>
              <a:miter/>
            </a:ln>
          </p:spPr>
          <p:txBody>
            <a:bodyPr wrap="none"/>
            <a:lstStyle/>
            <a:p>
              <a:pPr algn="ctr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Event listener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Inner Class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</a:p>
            <a:p>
              <a:pPr marL="0" indent="0" algn="ctr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 process event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5" name="肘形连接符 4"/>
            <p:cNvCxnSpPr>
              <a:cxnSpLocks/>
              <a:stCxn id="4" idx="2"/>
              <a:endCxn id="3" idx="2"/>
            </p:cNvCxnSpPr>
            <p:nvPr/>
          </p:nvCxnSpPr>
          <p:spPr>
            <a:xfrm rot="5400000" flipH="1">
              <a:off x="8567" y="1897"/>
              <a:ext cx="165" cy="9372"/>
            </a:xfrm>
            <a:prstGeom prst="bentConnector3">
              <a:avLst>
                <a:gd name="adj1" fmla="val -218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586" y="7133"/>
              <a:ext cx="1440" cy="1440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 Register to event source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9" name="肘形连接符 8"/>
            <p:cNvCxnSpPr>
              <a:cxnSpLocks/>
              <a:stCxn id="3" idx="0"/>
              <a:endCxn id="4" idx="0"/>
            </p:cNvCxnSpPr>
            <p:nvPr/>
          </p:nvCxnSpPr>
          <p:spPr>
            <a:xfrm rot="5400000" flipH="1" flipV="1">
              <a:off x="8304" y="587"/>
              <a:ext cx="693" cy="9372"/>
            </a:xfrm>
            <a:prstGeom prst="bentConnector3">
              <a:avLst>
                <a:gd name="adj1" fmla="val 151948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893" y="3374"/>
              <a:ext cx="0" cy="22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652" y="3763"/>
              <a:ext cx="1440" cy="1440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 </a:t>
              </a:r>
              <a:r>
                <a:rPr lang="en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Produces an event object and is captured by an event listener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80" y="3042"/>
              <a:ext cx="1440" cy="1440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 Event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5289" y="6626"/>
              <a:ext cx="0" cy="22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347" name="矩形 3"/>
          <p:cNvSpPr/>
          <p:nvPr/>
        </p:nvSpPr>
        <p:spPr>
          <a:xfrm>
            <a:off x="2993390" y="2692718"/>
            <a:ext cx="6769100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2973705" y="3806825"/>
            <a:ext cx="6842125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3034030" y="4920615"/>
            <a:ext cx="6842125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—— ActionListener</a:t>
            </a: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ActionListener 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For example: class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ListenerOne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implements ActionListener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 startAt="2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Registers</a:t>
            </a:r>
            <a:r>
              <a:rPr lang="e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 event listener object with one or more component objects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For example: component.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addActionListener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(new ListenerOne()); 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 startAt="3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ActionListener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realize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actionPerformed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example: public void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actionPerformed(ActionEvent event)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Gourmet Coffee System</a:t>
            </a:r>
            <a:r>
              <a:rPr kumimoji="1" lang="ja-JP" altLang="en-US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kumimoji="1" lang="en-US" altLang="ja-JP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with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GUI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endParaRPr lang="en-US" altLang="zh-CN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33" y="926663"/>
            <a:ext cx="5866667" cy="49904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0965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514966" y="2440653"/>
            <a:ext cx="5162067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kumimoji="1" lang="en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Advanced design</a:t>
            </a:r>
            <a:endParaRPr kumimoji="1" lang="zh-CN" altLang="ja-JP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5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Single Responsibility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Open-Closed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OCP</a:t>
            </a: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Liskov Substitution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LSP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Dependence Inversion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Interface Segregation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Law of Demeter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LOD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 Responsibility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should never be more than one reason for a class or a method to change.</a:t>
            </a: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e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basic object-oriented design principle: Encapsulate classes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Make the entity's responsibilities as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and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clear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as possible: easy to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reuse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and responsive to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change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69" y="1062355"/>
            <a:ext cx="11858738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Open-Closed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OCP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entities(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modules,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classes, functions, etc.) 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for extension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 close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modification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e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object-oriented design principle: </a:t>
            </a:r>
            <a:r>
              <a:rPr lang="e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</a:t>
            </a:r>
            <a:r>
              <a:rPr lang="e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goals, instance </a:t>
            </a:r>
            <a:r>
              <a:rPr lang="e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5557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69" y="1062355"/>
            <a:ext cx="11858738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Open-Closed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OCP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4" y="1884548"/>
            <a:ext cx="10049280" cy="409074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98061" y="4999217"/>
            <a:ext cx="4074192" cy="707886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Using the </a:t>
            </a:r>
            <a:r>
              <a:rPr lang="en-US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setChart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method</a:t>
            </a:r>
          </a:p>
          <a:p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 the concrete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Chart object"</a:t>
            </a:r>
          </a:p>
        </p:txBody>
      </p:sp>
    </p:spTree>
    <p:extLst>
      <p:ext uri="{BB962C8B-B14F-4D97-AF65-F5344CB8AC3E}">
        <p14:creationId xmlns:p14="http://schemas.microsoft.com/office/powerpoint/2010/main" val="10817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Liskov Substitution Principle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-LSP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Functions that use references to base classes must be able to use objects of derived classes </a:t>
            </a:r>
            <a:r>
              <a:rPr lang="zh-CN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without knowing it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The subtype of one type can appear anywhere the base class appears. 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2123316" y="2440653"/>
            <a:ext cx="7945368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kumimoji="1" lang="en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Input-output programming</a:t>
            </a:r>
            <a:endParaRPr kumimoji="1" lang="zh-CN" altLang="ja-JP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5147182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Dependence Inversion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indent="-22860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Tx/>
              <a:buChar char="–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 level modules should not depend upon low level modules. Both should depend upon abstractions.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indent="-22860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Tx/>
              <a:buChar char="–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Abstractions should not depend upon details.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indent="-22860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Tx/>
              <a:buChar char="–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Details should depend upon abstractions.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Interface Segregation Principle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buClr>
                <a:srgbClr val="C00000"/>
              </a:buClr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dependency of one class to another one should depend on the smallest possible interface.</a:t>
            </a:r>
          </a:p>
          <a:p>
            <a:pPr marL="1314450" lvl="2" indent="-457200">
              <a:buClr>
                <a:srgbClr val="C00000"/>
              </a:buClr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interface should include the methods as little as possible.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28600">
              <a:buClr>
                <a:schemeClr val="accent2"/>
              </a:buClr>
              <a:buNone/>
            </a:pP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Law of Demeter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LOD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or Least Knowledge Principle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LKP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Each unit should only talk to immediate friends; don't talk to strangers. </a:t>
            </a:r>
            <a:endParaRPr lang="zh-CN" altLang="en-US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Law of Demeter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LOD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0" y="2270399"/>
            <a:ext cx="4625600" cy="344829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" name="右箭头 2"/>
          <p:cNvSpPr/>
          <p:nvPr/>
        </p:nvSpPr>
        <p:spPr>
          <a:xfrm>
            <a:off x="5583212" y="3937299"/>
            <a:ext cx="946673" cy="60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380" y="1899487"/>
            <a:ext cx="5346435" cy="40756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3056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Pattern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7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922929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 patterns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are design patterns?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Best practices for recurring common problems in software development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Why are design patterns needed?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Each design pattern describes a recurring problem;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And provide a best solution to this problem;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Each mode has its corresponding principle, which is the experience 			summary of repeated practice.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Better code reuse, reliability, maintainability, extensibility, and readability.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44016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Each design pattern has four aspects: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pattern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description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the pattern addresses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description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(for instance: class structure)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discussion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consequences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using the pattern</a:t>
            </a:r>
            <a:endParaRPr lang="en-US" altLang="zh-CN" sz="2800" b="1" strike="noStrike" noProof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048321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Singleton Pattern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Strategy Pattern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Factory Pattern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Factory Method Pattern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 Factory Pattern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Decorator Pattern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Observer Pattern</a:t>
            </a:r>
            <a:endParaRPr lang="en-US" altLang="zh-CN"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Singleton Pattern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lang="en-US" altLang="zh-CN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instance of a class is created and</a:t>
            </a: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lang="en-US" altLang="zh-CN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method to access that one instance</a:t>
            </a:r>
          </a:p>
        </p:txBody>
      </p:sp>
      <p:graphicFrame>
        <p:nvGraphicFramePr>
          <p:cNvPr id="1862660" name="Group 4"/>
          <p:cNvGraphicFramePr>
            <a:graphicFrameLocks noGrp="1"/>
          </p:cNvGraphicFramePr>
          <p:nvPr/>
        </p:nvGraphicFramePr>
        <p:xfrm>
          <a:off x="1019175" y="3345180"/>
          <a:ext cx="5040630" cy="2428875"/>
        </p:xfrm>
        <a:graphic>
          <a:graphicData uri="http://schemas.openxmlformats.org/drawingml/2006/table">
            <a:tbl>
              <a:tblPr/>
              <a:tblGrid>
                <a:gridCol w="504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singletonInstance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-Singleton()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getSingletonInstance</a:t>
                      </a:r>
                      <a:r>
                        <a:rPr kumimoji="1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37" name="Text Box 5"/>
          <p:cNvSpPr txBox="1"/>
          <p:nvPr/>
        </p:nvSpPr>
        <p:spPr>
          <a:xfrm>
            <a:off x="6383655" y="3568065"/>
            <a:ext cx="43218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static variable </a:t>
            </a:r>
          </a:p>
          <a:p>
            <a:pPr>
              <a:spcBef>
                <a:spcPct val="50000"/>
              </a:spcBef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Constructor is private</a:t>
            </a:r>
          </a:p>
          <a:p>
            <a:pPr>
              <a:spcBef>
                <a:spcPct val="50000"/>
              </a:spcBef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static methods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637" name="Text Box 5"/>
          <p:cNvSpPr txBox="1"/>
          <p:nvPr/>
        </p:nvSpPr>
        <p:spPr>
          <a:xfrm>
            <a:off x="337820" y="4119880"/>
            <a:ext cx="432181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static variable </a:t>
            </a:r>
          </a:p>
          <a:p>
            <a:pPr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Constructor is private</a:t>
            </a:r>
          </a:p>
          <a:p>
            <a:pPr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static methods</a:t>
            </a: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5E5D9D70-4798-4AE2-9EC0-86A3726D979A}"/>
              </a:ext>
            </a:extLst>
          </p:cNvPr>
          <p:cNvGraphicFramePr>
            <a:graphicFrameLocks noGrp="1"/>
          </p:cNvGraphicFramePr>
          <p:nvPr/>
        </p:nvGraphicFramePr>
        <p:xfrm>
          <a:off x="149225" y="1696720"/>
          <a:ext cx="4886325" cy="2218055"/>
        </p:xfrm>
        <a:graphic>
          <a:graphicData uri="http://schemas.openxmlformats.org/drawingml/2006/table">
            <a:tbl>
              <a:tblPr/>
              <a:tblGrid>
                <a:gridCol w="488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singletonInstance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-Singleton()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getSingletonInstance</a:t>
                      </a:r>
                      <a:r>
                        <a:rPr kumimoji="1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0D49A08-0CCC-45F6-9CAD-CCBDFB3AF142}"/>
              </a:ext>
            </a:extLst>
          </p:cNvPr>
          <p:cNvSpPr txBox="1"/>
          <p:nvPr/>
        </p:nvSpPr>
        <p:spPr>
          <a:xfrm>
            <a:off x="5367136" y="1070480"/>
            <a:ext cx="6615914" cy="48936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public class Singleton {</a:t>
            </a: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private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Singleton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private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Singleton() { }</a:t>
            </a: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public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Singleton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getSingletonInstance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()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if (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== null)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= new Singleton();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return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Console IO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035128" y="1109349"/>
            <a:ext cx="8461374" cy="44935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TW" sz="2400" b="1" i="0" u="none" strike="noStrike" kern="1200" cap="none" spc="0" normalizeH="0" baseline="0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/** Standard input stream */</a:t>
            </a:r>
            <a:endParaRPr lang="en-US" altLang="zh-TW" sz="2400" i="0" u="none" strike="noStrike" kern="1200" cap="none" spc="0" normalizeH="0" baseline="0" dirty="0">
              <a:solidFill>
                <a:schemeClr val="hlink"/>
              </a:solidFill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static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(new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(System.in));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TW" sz="2400" b="1" i="0" u="none" strike="noStrike" kern="1200" cap="none" spc="0" normalizeH="0" baseline="0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/** Standard output stream */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static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true);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TW" sz="1000" b="1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TW" sz="2400" b="1" i="0" u="none" strike="noStrike" kern="1200" cap="none" spc="0" normalizeH="0" baseline="0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/** Standard error stream */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static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stdErr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(System.err, true);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637" name="Text Box 5"/>
          <p:cNvSpPr txBox="1"/>
          <p:nvPr/>
        </p:nvSpPr>
        <p:spPr>
          <a:xfrm>
            <a:off x="337820" y="4119880"/>
            <a:ext cx="432181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static variable </a:t>
            </a:r>
          </a:p>
          <a:p>
            <a:pPr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Constructor is private</a:t>
            </a:r>
          </a:p>
          <a:p>
            <a:pPr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static methods</a:t>
            </a: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862660" name="Group 4"/>
          <p:cNvGraphicFramePr>
            <a:graphicFrameLocks noGrp="1"/>
          </p:cNvGraphicFramePr>
          <p:nvPr/>
        </p:nvGraphicFramePr>
        <p:xfrm>
          <a:off x="149225" y="1696720"/>
          <a:ext cx="4886325" cy="2218055"/>
        </p:xfrm>
        <a:graphic>
          <a:graphicData uri="http://schemas.openxmlformats.org/drawingml/2006/table">
            <a:tbl>
              <a:tblPr/>
              <a:tblGrid>
                <a:gridCol w="488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singletonInstance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-Singleton()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getSingletonInstance</a:t>
                      </a:r>
                      <a:r>
                        <a:rPr kumimoji="1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E3BAD9C-B83D-4FBB-AAB4-E739C59373F8}"/>
              </a:ext>
            </a:extLst>
          </p:cNvPr>
          <p:cNvSpPr txBox="1"/>
          <p:nvPr/>
        </p:nvSpPr>
        <p:spPr>
          <a:xfrm>
            <a:off x="5124088" y="1207699"/>
            <a:ext cx="7045711" cy="46536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public class Singleton {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private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static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private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Singleton() { }      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public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static synchronized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getSingletonInstance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if 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== null) {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= new Singleton();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return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865732" name="Group 4"/>
          <p:cNvGraphicFramePr>
            <a:graphicFrameLocks noGrp="1"/>
          </p:cNvGraphicFramePr>
          <p:nvPr/>
        </p:nvGraphicFramePr>
        <p:xfrm>
          <a:off x="410845" y="1805940"/>
          <a:ext cx="3008630" cy="4019551"/>
        </p:xfrm>
        <a:graphic>
          <a:graphicData uri="http://schemas.openxmlformats.org/drawingml/2006/table">
            <a:tbl>
              <a:tblPr/>
              <a:tblGrid>
                <a:gridCol w="300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7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-name: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-address: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-telephone: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-SCU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getAddress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getTelephone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898265" y="224790"/>
          <a:ext cx="7974965" cy="635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181725" imgH="3981450" progId="Paint.Picture">
                  <p:embed/>
                </p:oleObj>
              </mc:Choice>
              <mc:Fallback>
                <p:oleObj r:id="rId3" imgW="6181725" imgH="398145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265" y="224790"/>
                        <a:ext cx="7974965" cy="635381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8498840" y="4087495"/>
          <a:ext cx="3120390" cy="173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38350" imgH="1057275" progId="Paint.Picture">
                  <p:embed/>
                </p:oleObj>
              </mc:Choice>
              <mc:Fallback>
                <p:oleObj r:id="rId5" imgW="2038350" imgH="1057275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8840" y="4087495"/>
                        <a:ext cx="3120390" cy="1738630"/>
                      </a:xfrm>
                      <a:prstGeom prst="rect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865732" name="Group 4"/>
          <p:cNvGraphicFramePr>
            <a:graphicFrameLocks noGrp="1"/>
          </p:cNvGraphicFramePr>
          <p:nvPr/>
        </p:nvGraphicFramePr>
        <p:xfrm>
          <a:off x="410845" y="1805940"/>
          <a:ext cx="3008630" cy="4019551"/>
        </p:xfrm>
        <a:graphic>
          <a:graphicData uri="http://schemas.openxmlformats.org/drawingml/2006/table">
            <a:tbl>
              <a:tblPr/>
              <a:tblGrid>
                <a:gridCol w="300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7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-name: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-address: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-telephone: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-SCU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getAddress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getTelephone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709670" y="224790"/>
          <a:ext cx="8185785" cy="635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67375" imgH="4067175" progId="Paint.Picture">
                  <p:embed/>
                </p:oleObj>
              </mc:Choice>
              <mc:Fallback>
                <p:oleObj r:id="rId3" imgW="5667375" imgH="4067175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9670" y="224790"/>
                        <a:ext cx="8185785" cy="635381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02761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Stratege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Pattern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lang="en-US" altLang="zh-CN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Define a family of algorithms</a:t>
            </a:r>
            <a:r>
              <a:rPr lang="en-US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lang="en-US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ncapsulate each one and make them interchangeable. </a:t>
            </a:r>
          </a:p>
          <a:p>
            <a:pPr marL="914400" lvl="2" indent="0" eaLnBrk="1" fontAlgn="base" hangingPunct="1">
              <a:buSzPct val="60000"/>
              <a:buNone/>
            </a:pPr>
            <a:r>
              <a:rPr lang="en-US" altLang="zh-CN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Strategy lets the algorithm vary independently from </a:t>
            </a:r>
          </a:p>
          <a:p>
            <a:pPr marL="914400" lvl="2" indent="0" fontAlgn="base">
              <a:buSzPct val="60000"/>
              <a:buNone/>
            </a:pPr>
            <a:r>
              <a:rPr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the clients that use it</a:t>
            </a:r>
            <a:r>
              <a:rPr lang="en-US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800" strike="noStrike" noProof="1">
              <a:cs typeface="Times New Roman" panose="02020603050405020304" pitchFamily="18" charset="0"/>
            </a:endParaRP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65" y="1248205"/>
            <a:ext cx="8461375" cy="4568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866" name="TextBox 3"/>
          <p:cNvSpPr txBox="1"/>
          <p:nvPr/>
        </p:nvSpPr>
        <p:spPr>
          <a:xfrm>
            <a:off x="4892040" y="935990"/>
            <a:ext cx="3399790" cy="11988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interface Strategy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algorithm();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TextBox 4"/>
          <p:cNvSpPr txBox="1"/>
          <p:nvPr/>
        </p:nvSpPr>
        <p:spPr>
          <a:xfrm>
            <a:off x="4892040" y="2255203"/>
            <a:ext cx="6878638" cy="11988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ConcreteStrategyA implements Strategy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algorithm() { ……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6868" name="TextBox 7"/>
          <p:cNvSpPr txBox="1"/>
          <p:nvPr/>
        </p:nvSpPr>
        <p:spPr>
          <a:xfrm>
            <a:off x="4892040" y="3599815"/>
            <a:ext cx="6878638" cy="11988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ConcreteStrategyB implements Strategy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algorithm() { ……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6869" name="TextBox 8"/>
          <p:cNvSpPr txBox="1"/>
          <p:nvPr/>
        </p:nvSpPr>
        <p:spPr>
          <a:xfrm>
            <a:off x="4892040" y="4968240"/>
            <a:ext cx="6878638" cy="11988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ConcreteStrategyC implements Strategy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algorithm() { ……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680735D-0F90-4A83-84D9-065EE781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1698747"/>
            <a:ext cx="4513699" cy="388429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4875016" y="1213289"/>
            <a:ext cx="6878638" cy="34150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Context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private Strategy strategy;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setStrategy(Strategy newStrategy)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strategy = newStrategy;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invokeStrategy()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strategy.algorithm();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2E5F8F-E0F8-48CB-B081-818718FC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1698747"/>
            <a:ext cx="4513699" cy="388429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2939AE-4361-4801-835B-9F88E14E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441"/>
            <a:ext cx="12192000" cy="45577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30323" y="1732915"/>
            <a:ext cx="1480185" cy="466090"/>
          </a:xfrm>
          <a:prstGeom prst="rect">
            <a:avLst/>
          </a:prstGeom>
          <a:solidFill>
            <a:schemeClr val="bg1"/>
          </a:solidFill>
          <a:ln>
            <a:miter/>
          </a:ln>
        </p:spPr>
        <p:txBody>
          <a:bodyPr wrap="none"/>
          <a:lstStyle/>
          <a:p>
            <a:pPr marL="0" indent="0" algn="ctr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6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Character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505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32" y="782854"/>
            <a:ext cx="9639935" cy="541845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Console IO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017517" y="1640323"/>
            <a:ext cx="8748713" cy="40318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void  main(String[]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throws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try {</a:t>
            </a: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stdOut.println("Please enter the quantity of the product:  ");</a:t>
            </a: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Integer  quantity = Integer.parseInt(stdIn.readLine());  </a:t>
            </a: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stdOut.println("Product Quantity: " + quantity);</a:t>
            </a: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 catch (NumberFormatException  nfe)  {</a:t>
            </a: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stdErr.println("Invalid number format");</a:t>
            </a: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IO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42086" y="1203903"/>
            <a:ext cx="8748713" cy="44935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TW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+mn-ea"/>
              </a:rPr>
              <a:t>/** File input stream */</a:t>
            </a:r>
            <a:endParaRPr kumimoji="1" lang="en-US" altLang="zh-CN" sz="2400" b="1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FileReader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TW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+mn-ea"/>
              </a:rPr>
              <a:t>/** File output stream */</a:t>
            </a:r>
            <a:endParaRPr kumimoji="1" lang="en-US" altLang="zh-CN" sz="2400" b="1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TW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+mn-ea"/>
              </a:rPr>
              <a:t>/** File output stream for append */</a:t>
            </a:r>
            <a:endParaRPr kumimoji="1" lang="en-US" altLang="zh-CN" sz="2400" b="1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fileAppend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FileWriter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true);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IO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243" name="Text Box 4"/>
          <p:cNvSpPr txBox="1"/>
          <p:nvPr/>
        </p:nvSpPr>
        <p:spPr>
          <a:xfrm>
            <a:off x="2948940" y="930910"/>
            <a:ext cx="8722995" cy="4730526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TW" altLang="en-US" sz="2400" b="1" u="none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2400" b="1" u="none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**</a:t>
            </a:r>
            <a:r>
              <a:rPr lang="zh-TW" altLang="en-US" sz="2400" b="1" u="none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u="none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Create </a:t>
            </a:r>
            <a:r>
              <a:rPr lang="en-US" altLang="zh-CN" sz="2400" b="1" u="none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file input stream </a:t>
            </a:r>
            <a:r>
              <a:rPr lang="en-US" altLang="zh-TW" sz="2400" b="1" u="none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to read the text file */</a:t>
            </a:r>
          </a:p>
          <a:p>
            <a:pPr>
              <a:lnSpc>
                <a:spcPct val="110000"/>
              </a:lnSpc>
            </a:pP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BufferedReader fileIn = new BufferedReader(</a:t>
            </a:r>
          </a:p>
          <a:p>
            <a:pPr>
              <a:lnSpc>
                <a:spcPct val="110000"/>
              </a:lnSpc>
            </a:pP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               new </a:t>
            </a:r>
            <a:r>
              <a:rPr lang="en-US" altLang="zh-TW" sz="2400" b="1" u="none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FileReader</a:t>
            </a: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u="none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fileName</a:t>
            </a: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</a:t>
            </a:r>
            <a:endParaRPr lang="en-US" altLang="zh-TW" sz="2400" b="1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10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TW" sz="2400" b="1" u="none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/** Read </a:t>
            </a:r>
            <a:r>
              <a:rPr lang="en-US" altLang="zh-TW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file</a:t>
            </a:r>
            <a:r>
              <a:rPr lang="en-US" altLang="zh-TW" sz="2400" b="1" u="none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line by line */</a:t>
            </a:r>
          </a:p>
          <a:p>
            <a:pPr>
              <a:lnSpc>
                <a:spcPct val="110000"/>
              </a:lnSpc>
            </a:pP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String strLine = 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+mn-ea"/>
              </a:rPr>
              <a:t>fileIn.readLine()</a:t>
            </a: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110000"/>
              </a:lnSpc>
            </a:pP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while( strLine != null) {</a:t>
            </a:r>
          </a:p>
          <a:p>
            <a:pPr>
              <a:lnSpc>
                <a:spcPct val="11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+mn-ea"/>
              </a:rPr>
              <a:t>        System.out.println(strLine);</a:t>
            </a:r>
            <a:endParaRPr lang="en-US" altLang="zh-TW" sz="2400" b="1" u="none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+mn-ea"/>
              </a:rPr>
              <a:t>strLine = fileIn.readLine()</a:t>
            </a:r>
            <a:endParaRPr lang="en-US" altLang="zh-TW" sz="2400" b="1" u="none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/** Close the file input stream */</a:t>
            </a:r>
          </a:p>
          <a:p>
            <a:pPr>
              <a:lnSpc>
                <a:spcPct val="110000"/>
              </a:lnSpc>
            </a:pPr>
            <a:r>
              <a:rPr lang="en-US" altLang="zh-TW" sz="2400" b="1" u="none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fileIn.close</a:t>
            </a:r>
            <a:r>
              <a:rPr lang="en-US" altLang="zh-TW" sz="2400" b="1" u="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49467" y="5124161"/>
            <a:ext cx="3819525" cy="5200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1"/>
            </a:solidFill>
            <a:miter/>
          </a:ln>
        </p:spPr>
        <p:txBody>
          <a:bodyPr wrap="none"/>
          <a:lstStyle/>
          <a:p>
            <a:pPr marL="0" indent="0" algn="l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FileReader(String fileName)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2842</Words>
  <Application>Microsoft Macintosh PowerPoint</Application>
  <PresentationFormat>宽屏</PresentationFormat>
  <Paragraphs>561</Paragraphs>
  <Slides>68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-apple-system</vt:lpstr>
      <vt:lpstr>宋体</vt:lpstr>
      <vt:lpstr>微软雅黑</vt:lpstr>
      <vt:lpstr>ＭＳ Ｐゴシック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Wei Ren</cp:lastModifiedBy>
  <cp:revision>843</cp:revision>
  <dcterms:created xsi:type="dcterms:W3CDTF">2018-01-19T07:31:00Z</dcterms:created>
  <dcterms:modified xsi:type="dcterms:W3CDTF">2023-03-27T20:54:41Z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