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6"/>
  </p:normalViewPr>
  <p:slideViewPr>
    <p:cSldViewPr snapToGrid="0">
      <p:cViewPr varScale="1">
        <p:scale>
          <a:sx n="102" d="100"/>
          <a:sy n="102" d="100"/>
        </p:scale>
        <p:origin x="9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2/23/23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047348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2/23/23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19499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2/23/23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613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2/23/23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107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2/23/23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9005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2/23/23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3544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2/23/23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424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2/23/23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26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2/23/23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1506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2/23/23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9046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2/23/23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968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2/23/23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1253979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51" r:id="rId9"/>
    <p:sldLayoutId id="2147483749" r:id="rId10"/>
    <p:sldLayoutId id="2147483750"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56B0A789-3D98-AE8B-89FE-5E3F152BE1BD}"/>
              </a:ext>
            </a:extLst>
          </p:cNvPr>
          <p:cNvPicPr>
            <a:picLocks noChangeAspect="1"/>
          </p:cNvPicPr>
          <p:nvPr/>
        </p:nvPicPr>
        <p:blipFill rotWithShape="1">
          <a:blip r:embed="rId2">
            <a:alphaModFix amt="60000"/>
          </a:blip>
          <a:srcRect t="7827" r="-1" b="7898"/>
          <a:stretch/>
        </p:blipFill>
        <p:spPr>
          <a:xfrm>
            <a:off x="3048" y="1386"/>
            <a:ext cx="12188952" cy="6856614"/>
          </a:xfrm>
          <a:prstGeom prst="rect">
            <a:avLst/>
          </a:prstGeom>
        </p:spPr>
      </p:pic>
      <p:grpSp>
        <p:nvGrpSpPr>
          <p:cNvPr id="13" name="Group 12">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4" name="Picture 13">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5" name="Picture 14">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34211917-DC99-1433-D789-25CFB0342D1C}"/>
              </a:ext>
            </a:extLst>
          </p:cNvPr>
          <p:cNvSpPr>
            <a:spLocks noGrp="1"/>
          </p:cNvSpPr>
          <p:nvPr>
            <p:ph type="ctrTitle"/>
          </p:nvPr>
        </p:nvSpPr>
        <p:spPr>
          <a:xfrm>
            <a:off x="996275" y="744909"/>
            <a:ext cx="10190071" cy="3145855"/>
          </a:xfrm>
        </p:spPr>
        <p:txBody>
          <a:bodyPr anchor="b">
            <a:normAutofit/>
          </a:bodyPr>
          <a:lstStyle/>
          <a:p>
            <a:r>
              <a:rPr lang="en-DO" sz="5200" b="1" u="sng" dirty="0">
                <a:solidFill>
                  <a:srgbClr val="FFFFFF"/>
                </a:solidFill>
                <a:latin typeface="Times New Roman" panose="02020603050405020304" pitchFamily="18" charset="0"/>
                <a:cs typeface="Times New Roman" panose="02020603050405020304" pitchFamily="18" charset="0"/>
              </a:rPr>
              <a:t>Agile Presentation</a:t>
            </a:r>
          </a:p>
        </p:txBody>
      </p:sp>
      <p:sp>
        <p:nvSpPr>
          <p:cNvPr id="3" name="Subtitle 2">
            <a:extLst>
              <a:ext uri="{FF2B5EF4-FFF2-40B4-BE49-F238E27FC236}">
                <a16:creationId xmlns:a16="http://schemas.microsoft.com/office/drawing/2014/main" id="{EFAFC3CD-CFD1-0E4A-530A-605C25090A51}"/>
              </a:ext>
            </a:extLst>
          </p:cNvPr>
          <p:cNvSpPr>
            <a:spLocks noGrp="1"/>
          </p:cNvSpPr>
          <p:nvPr>
            <p:ph type="subTitle" idx="1"/>
          </p:nvPr>
        </p:nvSpPr>
        <p:spPr>
          <a:xfrm>
            <a:off x="1218708" y="4069780"/>
            <a:ext cx="9781327" cy="2056617"/>
          </a:xfrm>
        </p:spPr>
        <p:txBody>
          <a:bodyPr anchor="t">
            <a:normAutofit/>
          </a:bodyPr>
          <a:lstStyle/>
          <a:p>
            <a:r>
              <a:rPr lang="en-DO" sz="2200" dirty="0">
                <a:solidFill>
                  <a:srgbClr val="FFFFFF"/>
                </a:solidFill>
                <a:latin typeface="Times New Roman" panose="02020603050405020304" pitchFamily="18" charset="0"/>
                <a:cs typeface="Times New Roman" panose="02020603050405020304" pitchFamily="18" charset="0"/>
              </a:rPr>
              <a:t>By: Kelvin Pichardo Doughty</a:t>
            </a:r>
          </a:p>
        </p:txBody>
      </p:sp>
    </p:spTree>
    <p:extLst>
      <p:ext uri="{BB962C8B-B14F-4D97-AF65-F5344CB8AC3E}">
        <p14:creationId xmlns:p14="http://schemas.microsoft.com/office/powerpoint/2010/main" val="374268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1E61-D01D-FF0A-DB54-83E1B661E5B4}"/>
              </a:ext>
            </a:extLst>
          </p:cNvPr>
          <p:cNvSpPr>
            <a:spLocks noGrp="1"/>
          </p:cNvSpPr>
          <p:nvPr>
            <p:ph type="title"/>
          </p:nvPr>
        </p:nvSpPr>
        <p:spPr/>
        <p:txBody>
          <a:bodyPr>
            <a:normAutofit/>
          </a:bodyPr>
          <a:lstStyle/>
          <a:p>
            <a:r>
              <a:rPr lang="en-DO" sz="3600" b="1" dirty="0"/>
              <a:t>What is Agile?</a:t>
            </a:r>
          </a:p>
        </p:txBody>
      </p:sp>
      <p:sp>
        <p:nvSpPr>
          <p:cNvPr id="3" name="Content Placeholder 2">
            <a:extLst>
              <a:ext uri="{FF2B5EF4-FFF2-40B4-BE49-F238E27FC236}">
                <a16:creationId xmlns:a16="http://schemas.microsoft.com/office/drawing/2014/main" id="{74B06D70-774B-82C1-7BB7-AEF333DCC718}"/>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Agile is a project management methodology that emphasizes flexibility, customer satisfaction, and teamwork in software development. In this presentation, we will explain the Scrum-agile approach and contrast it with the traditional waterfall approach to software development. We will also explore the various roles on a Scrum-agile team, the phases of the software development life cycle (SDLC) in an agile approach, and the differences in the development process between waterfall and agile approaches. Finally, we will consider the factors that we should consider when choosing between a waterfall and agile approach to software development.</a:t>
            </a:r>
          </a:p>
          <a:p>
            <a:endParaRPr lang="en-D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2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F214A-C89B-24C9-AA8E-56FDD55624A6}"/>
              </a:ext>
            </a:extLst>
          </p:cNvPr>
          <p:cNvSpPr>
            <a:spLocks noGrp="1"/>
          </p:cNvSpPr>
          <p:nvPr>
            <p:ph type="title"/>
          </p:nvPr>
        </p:nvSpPr>
        <p:spPr/>
        <p:txBody>
          <a:bodyPr>
            <a:normAutofit/>
          </a:bodyPr>
          <a:lstStyle/>
          <a:p>
            <a:r>
              <a:rPr lang="en-US" sz="3600" b="1" dirty="0"/>
              <a:t>Scrum-Agile Team Roles</a:t>
            </a:r>
            <a:endParaRPr lang="en-DO" sz="3600" b="1" dirty="0"/>
          </a:p>
        </p:txBody>
      </p:sp>
      <p:sp>
        <p:nvSpPr>
          <p:cNvPr id="3" name="Content Placeholder 2">
            <a:extLst>
              <a:ext uri="{FF2B5EF4-FFF2-40B4-BE49-F238E27FC236}">
                <a16:creationId xmlns:a16="http://schemas.microsoft.com/office/drawing/2014/main" id="{5F1A107A-AA12-2794-3F2C-735FD0DD96F7}"/>
              </a:ext>
            </a:extLst>
          </p:cNvPr>
          <p:cNvSpPr>
            <a:spLocks noGrp="1"/>
          </p:cNvSpPr>
          <p:nvPr>
            <p:ph idx="1"/>
          </p:nvPr>
        </p:nvSpPr>
        <p:spPr/>
        <p:txBody>
          <a:bodyPr>
            <a:normAutofit/>
          </a:bodyPr>
          <a:lstStyle/>
          <a:p>
            <a:r>
              <a:rPr lang="en-US" sz="1600" dirty="0"/>
              <a:t>A Scrum-agile team is composed of several roles, each with a specific function that contributes to the success of the project. These roles include:</a:t>
            </a:r>
          </a:p>
          <a:p>
            <a:pPr marL="342900" indent="-342900">
              <a:buFont typeface="+mj-lt"/>
              <a:buAutoNum type="arabicPeriod"/>
            </a:pPr>
            <a:r>
              <a:rPr lang="en-US" sz="1600" dirty="0"/>
              <a:t>Product Owner: The Product Owner is responsible for defining the project vision, setting priorities, and ensuring that the product meets the customer's needs.</a:t>
            </a:r>
          </a:p>
          <a:p>
            <a:pPr marL="342900" indent="-342900">
              <a:buFont typeface="+mj-lt"/>
              <a:buAutoNum type="arabicPeriod"/>
            </a:pPr>
            <a:r>
              <a:rPr lang="en-US" sz="1600" dirty="0"/>
              <a:t>Scrum Master: The Scrum Master is responsible for facilitating the Scrum process and ensuring that the team adheres to the Scrum framework.</a:t>
            </a:r>
          </a:p>
          <a:p>
            <a:pPr marL="342900" indent="-342900">
              <a:buFont typeface="+mj-lt"/>
              <a:buAutoNum type="arabicPeriod"/>
            </a:pPr>
            <a:r>
              <a:rPr lang="en-US" sz="1600" dirty="0"/>
              <a:t>Development Team: The Development Team is responsible for delivering the product incrementally by completing the work defined in the Product Backlog.</a:t>
            </a:r>
          </a:p>
          <a:p>
            <a:r>
              <a:rPr lang="en-US" sz="1600" dirty="0"/>
              <a:t>Each of these roles is essential for the success of the project. The Product Owner sets the direction for the project, while the Scrum Master ensures that the Scrum process runs smoothly. The Development Team is responsible for delivering the product incrementally and ensuring that it meets the customer's needs.</a:t>
            </a:r>
          </a:p>
          <a:p>
            <a:endParaRPr lang="en-DO" sz="1600" dirty="0"/>
          </a:p>
        </p:txBody>
      </p:sp>
    </p:spTree>
    <p:extLst>
      <p:ext uri="{BB962C8B-B14F-4D97-AF65-F5344CB8AC3E}">
        <p14:creationId xmlns:p14="http://schemas.microsoft.com/office/powerpoint/2010/main" val="170099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41E7-B289-66DD-777D-ABC53519DFE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Phases of the SDLC in Agile Approach</a:t>
            </a:r>
            <a:endParaRPr lang="en-DO"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CF7CC3-6C11-4705-12D6-F77413EFBC7B}"/>
              </a:ext>
            </a:extLst>
          </p:cNvPr>
          <p:cNvSpPr>
            <a:spLocks noGrp="1"/>
          </p:cNvSpPr>
          <p:nvPr>
            <p:ph idx="1"/>
          </p:nvPr>
        </p:nvSpPr>
        <p:spPr>
          <a:xfrm>
            <a:off x="458694" y="1691323"/>
            <a:ext cx="11274612" cy="4714397"/>
          </a:xfrm>
        </p:spPr>
        <p:txBody>
          <a:bodyPr>
            <a:normAutofit lnSpcReduction="10000"/>
          </a:bodyPr>
          <a:lstStyle/>
          <a:p>
            <a:r>
              <a:rPr lang="en-US" sz="1600" dirty="0">
                <a:latin typeface="Times New Roman" panose="02020603050405020304" pitchFamily="18" charset="0"/>
                <a:cs typeface="Times New Roman" panose="02020603050405020304" pitchFamily="18" charset="0"/>
              </a:rPr>
              <a:t>The SDLC in an agile approach is composed of several phases, each with a specific objective. These phases include:</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Planning: In this phase, the Product Owner defines the project vision, and the Development Team creates a plan to achieve that vision.</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Requirement Analysis: In this phase, the Development Team works with the Product Owner to define the product backlog and prioritize the features.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Design: In this phase, the Development Team creates a design for the product increment that will be developed in the upcoming sprints.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Development: In this phase, the Development Team works on the product increment, focusing on delivering a potentially shippable product increment at the end of each sprint.</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Testing: In this phase, the Development Team tests the product increment to ensure that it meets the customer's needs.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Deployment: In this phase, the Development Team deploys the product increment to the production environment.</a:t>
            </a:r>
          </a:p>
          <a:p>
            <a:r>
              <a:rPr lang="en-US" sz="1600" dirty="0">
                <a:latin typeface="Times New Roman" panose="02020603050405020304" pitchFamily="18" charset="0"/>
                <a:cs typeface="Times New Roman" panose="02020603050405020304" pitchFamily="18" charset="0"/>
              </a:rPr>
              <a:t>Each of these phases is vital to the success of the project. The planning phase sets the direction for the project, while the requirement analysis phase ensures that the product backlog is well-defined. The design phase creates a plan for the upcoming sprints, while the development phase delivers the product incrementally. The testing phase ensures that the product meets the customer's needs, while the deployment phase makes the product available to the customer.</a:t>
            </a:r>
          </a:p>
        </p:txBody>
      </p:sp>
    </p:spTree>
    <p:extLst>
      <p:ext uri="{BB962C8B-B14F-4D97-AF65-F5344CB8AC3E}">
        <p14:creationId xmlns:p14="http://schemas.microsoft.com/office/powerpoint/2010/main" val="204843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E532-6B5D-F138-9F87-419B9D1193C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Waterfall Development Approach</a:t>
            </a:r>
            <a:endParaRPr lang="en-DO"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8279C9-E9A3-DC59-327F-AA3920061E93}"/>
              </a:ext>
            </a:extLst>
          </p:cNvPr>
          <p:cNvSpPr>
            <a:spLocks noGrp="1"/>
          </p:cNvSpPr>
          <p:nvPr>
            <p:ph idx="1"/>
          </p:nvPr>
        </p:nvSpPr>
        <p:spPr/>
        <p:txBody>
          <a:bodyPr>
            <a:normAutofit fontScale="77500" lnSpcReduction="20000"/>
          </a:bodyPr>
          <a:lstStyle/>
          <a:p>
            <a:r>
              <a:rPr lang="en-US" dirty="0"/>
              <a:t>The waterfall development approach is a traditional methodology that follows a linear and sequential approach to software development. In this approach, the project moves through a series of phases, starting with requirements gathering and ending with deployment. Unlike the agile approach, the waterfall approach does not allow for flexibility or changes in the requirements.</a:t>
            </a:r>
          </a:p>
          <a:p>
            <a:r>
              <a:rPr lang="en-US" dirty="0"/>
              <a:t>Differences in the Development Process between Waterfall and Agile Approaches: The development process in the waterfall approach is different from the agile approach in several ways. In the waterfall approach, each phase must be completed before the next phase can begin. This approach makes it difficult to make changes to the requirements, as changes made in later phases may require going back to earlier phases. In contrast, the agile approach allows for changes to be made throughout the development process, allowing the team to adapt to changes in the requirements or customer needs.</a:t>
            </a:r>
          </a:p>
          <a:p>
            <a:endParaRPr lang="en-DO" dirty="0"/>
          </a:p>
        </p:txBody>
      </p:sp>
    </p:spTree>
    <p:extLst>
      <p:ext uri="{BB962C8B-B14F-4D97-AF65-F5344CB8AC3E}">
        <p14:creationId xmlns:p14="http://schemas.microsoft.com/office/powerpoint/2010/main" val="187385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AF2C-55FE-C755-A38D-8555A22B3A5B}"/>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Factors to Consider When Choosing a Waterfall or Agile Approach</a:t>
            </a:r>
            <a:endParaRPr lang="en-DO"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98D827-D572-E3BB-7603-F538640DBE3D}"/>
              </a:ext>
            </a:extLst>
          </p:cNvPr>
          <p:cNvSpPr>
            <a:spLocks noGrp="1"/>
          </p:cNvSpPr>
          <p:nvPr>
            <p:ph idx="1"/>
          </p:nvPr>
        </p:nvSpPr>
        <p:spPr/>
        <p:txBody>
          <a:bodyPr>
            <a:normAutofit fontScale="70000" lnSpcReduction="20000"/>
          </a:bodyPr>
          <a:lstStyle/>
          <a:p>
            <a:r>
              <a:rPr lang="en-US" dirty="0"/>
              <a:t>When choosing between a waterfall or agile approach to software development, several factors should be considered. These factors include:</a:t>
            </a:r>
          </a:p>
          <a:p>
            <a:pPr marL="514350" indent="-514350">
              <a:buFont typeface="+mj-lt"/>
              <a:buAutoNum type="arabicPeriod"/>
            </a:pPr>
            <a:r>
              <a:rPr lang="en-US" dirty="0"/>
              <a:t>Project Requirements: If the project requirements are well-defined and unlikely to change, the waterfall approach may be a better fit. However, if the project requirements are likely to change, the agile approach may be more appropriate.</a:t>
            </a:r>
          </a:p>
          <a:p>
            <a:pPr marL="514350" indent="-514350">
              <a:buFont typeface="+mj-lt"/>
              <a:buAutoNum type="arabicPeriod"/>
            </a:pPr>
            <a:r>
              <a:rPr lang="en-US" dirty="0"/>
              <a:t>Customer Involvement: The agile approach places a significant emphasis on customer involvement throughout the development process. If the customer's involvement is critical, the agile approach may be more appropriate.</a:t>
            </a:r>
          </a:p>
          <a:p>
            <a:pPr marL="514350" indent="-514350">
              <a:buFont typeface="+mj-lt"/>
              <a:buAutoNum type="arabicPeriod"/>
            </a:pPr>
            <a:r>
              <a:rPr lang="en-US" dirty="0"/>
              <a:t>Team Size: The agile approach is well-suited for small teams, while the waterfall approach is more appropriate for larger teams.</a:t>
            </a:r>
          </a:p>
          <a:p>
            <a:pPr marL="514350" indent="-514350">
              <a:buFont typeface="+mj-lt"/>
              <a:buAutoNum type="arabicPeriod"/>
            </a:pPr>
            <a:r>
              <a:rPr lang="en-US" dirty="0"/>
              <a:t>Time and Budget Constraints: The agile approach allows for flexibility and changes throughout the development process, which may make it easier to meet time and budget constraints.</a:t>
            </a:r>
          </a:p>
        </p:txBody>
      </p:sp>
    </p:spTree>
    <p:extLst>
      <p:ext uri="{BB962C8B-B14F-4D97-AF65-F5344CB8AC3E}">
        <p14:creationId xmlns:p14="http://schemas.microsoft.com/office/powerpoint/2010/main" val="60629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DB7C-DBE4-4B85-36FC-3C6517A80DCE}"/>
              </a:ext>
            </a:extLst>
          </p:cNvPr>
          <p:cNvSpPr>
            <a:spLocks noGrp="1"/>
          </p:cNvSpPr>
          <p:nvPr>
            <p:ph type="title"/>
          </p:nvPr>
        </p:nvSpPr>
        <p:spPr/>
        <p:txBody>
          <a:bodyPr/>
          <a:lstStyle/>
          <a:p>
            <a:r>
              <a:rPr lang="en-DO" b="1" dirty="0"/>
              <a:t>Conclusion</a:t>
            </a:r>
          </a:p>
        </p:txBody>
      </p:sp>
      <p:sp>
        <p:nvSpPr>
          <p:cNvPr id="3" name="Content Placeholder 2">
            <a:extLst>
              <a:ext uri="{FF2B5EF4-FFF2-40B4-BE49-F238E27FC236}">
                <a16:creationId xmlns:a16="http://schemas.microsoft.com/office/drawing/2014/main" id="{279645EB-6942-7C73-F1DF-5ACF286B8EFC}"/>
              </a:ext>
            </a:extLst>
          </p:cNvPr>
          <p:cNvSpPr>
            <a:spLocks noGrp="1"/>
          </p:cNvSpPr>
          <p:nvPr>
            <p:ph idx="1"/>
          </p:nvPr>
        </p:nvSpPr>
        <p:spPr/>
        <p:txBody>
          <a:bodyPr>
            <a:normAutofit fontScale="92500" lnSpcReduction="10000"/>
          </a:bodyPr>
          <a:lstStyle/>
          <a:p>
            <a:r>
              <a:rPr lang="en-US" dirty="0"/>
              <a:t>The Scrum-agile approach is a flexible and customer-focused methodology that emphasizes teamwork and customer satisfaction. The various roles on a Scrum-agile team work together to deliver a product incrementally, and the SDLC in an agile approach is composed of several phases, each with a specific objective. </a:t>
            </a:r>
          </a:p>
          <a:p>
            <a:r>
              <a:rPr lang="en-US" dirty="0"/>
              <a:t>When choosing between a waterfall and agile approach, factors such as project requirements, customer involvement, team size, and time and budget constraints should be considered. By understanding the differences between these approaches, we can make an informed decision about which methodology is most appropriate for our project.</a:t>
            </a:r>
            <a:endParaRPr lang="en-DO" dirty="0"/>
          </a:p>
        </p:txBody>
      </p:sp>
    </p:spTree>
    <p:extLst>
      <p:ext uri="{BB962C8B-B14F-4D97-AF65-F5344CB8AC3E}">
        <p14:creationId xmlns:p14="http://schemas.microsoft.com/office/powerpoint/2010/main" val="3763730399"/>
      </p:ext>
    </p:extLst>
  </p:cSld>
  <p:clrMapOvr>
    <a:masterClrMapping/>
  </p:clrMapOvr>
</p:sld>
</file>

<file path=ppt/theme/theme1.xml><?xml version="1.0" encoding="utf-8"?>
<a:theme xmlns:a="http://schemas.openxmlformats.org/drawingml/2006/main" name="DappledVTI">
  <a:themeElements>
    <a:clrScheme name="AnalogousFromRegularSeedRightStep">
      <a:dk1>
        <a:srgbClr val="000000"/>
      </a:dk1>
      <a:lt1>
        <a:srgbClr val="FFFFFF"/>
      </a:lt1>
      <a:dk2>
        <a:srgbClr val="3A3621"/>
      </a:dk2>
      <a:lt2>
        <a:srgbClr val="E2E5E8"/>
      </a:lt2>
      <a:accent1>
        <a:srgbClr val="E77B29"/>
      </a:accent1>
      <a:accent2>
        <a:srgbClr val="B9A014"/>
      </a:accent2>
      <a:accent3>
        <a:srgbClr val="88AD1F"/>
      </a:accent3>
      <a:accent4>
        <a:srgbClr val="49BA14"/>
      </a:accent4>
      <a:accent5>
        <a:srgbClr val="21BC31"/>
      </a:accent5>
      <a:accent6>
        <a:srgbClr val="14BA6A"/>
      </a:accent6>
      <a:hlink>
        <a:srgbClr val="3F88B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11</TotalTime>
  <Words>959</Words>
  <Application>Microsoft Macintosh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AvenirNext LT Pro Medium</vt:lpstr>
      <vt:lpstr>Sabon Next LT</vt:lpstr>
      <vt:lpstr>Times New Roman</vt:lpstr>
      <vt:lpstr>DappledVTI</vt:lpstr>
      <vt:lpstr>Agile Presentation</vt:lpstr>
      <vt:lpstr>What is Agile?</vt:lpstr>
      <vt:lpstr>Scrum-Agile Team Roles</vt:lpstr>
      <vt:lpstr>Phases of the SDLC in Agile Approach</vt:lpstr>
      <vt:lpstr>Waterfall Development Approach</vt:lpstr>
      <vt:lpstr>Factors to Consider When Choosing a Waterfall or Agile Approach</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Kelvin Doughty</dc:creator>
  <cp:lastModifiedBy>Kelvin Doughty</cp:lastModifiedBy>
  <cp:revision>2</cp:revision>
  <dcterms:created xsi:type="dcterms:W3CDTF">2023-02-23T16:18:37Z</dcterms:created>
  <dcterms:modified xsi:type="dcterms:W3CDTF">2023-02-23T16:29:43Z</dcterms:modified>
</cp:coreProperties>
</file>