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9157-D176-8C0E-5060-E483221A1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357EB3-6120-77C5-4E0E-9A892A934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CCB62-FA67-8BDE-3B94-FF6A90B6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AD86B-57EE-3DDC-66C9-575B3831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3047A-0A23-88FF-BC0E-FC763E66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2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EAFEA-559A-B4AF-AFF4-36D0DB4C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E0487E-E8A1-1669-08A8-2388452CD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C5E20-8CF6-280E-741C-5D0F3E32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D49CC-4C46-1BA0-CC3E-57D39395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3562A-48A8-79AC-5478-9B50FE2D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615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17A67F-A910-688F-6E0A-C00FD5567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5DC0C1-3684-53A3-7C17-39640E82B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250402-4189-E44B-0696-64202F1A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F4CF0-C90C-59C1-EC7C-279B08F9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F7666-4381-7879-314F-B5EF7187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26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4EA72-6C0E-CAC2-B002-69BFBEB5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2461A-5181-F5BD-A2F0-571BA2A6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D1895-BCFC-F444-C803-8E86EE2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8B1FC-3725-D24F-3DBA-1C0E957E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2CF7D-D9CB-4D42-39B4-FFE25DC8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255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80B7F-8B1F-6440-3E86-EE232084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1881F-831C-448A-6660-E64DAA60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0A2E2-FC31-DF78-C39A-420B6AC5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ABE65-B9A0-5B51-A505-2A0A368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E0B61-6DEA-52CA-8347-9ECE4AD8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66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BD7DF-3B60-BAE8-68F2-89870FC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9313D-F2FD-6522-CCE4-40453BB58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5557DE-36EA-9BA5-5DD5-745C58B38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B9F9F-F158-436B-B775-7D3A2ABA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832504-EA2B-8999-057C-22697E31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37EEC-0EC9-4B0A-5F27-11C294E3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4064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1F2B4-673B-DFAC-0A7D-AB785BBB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2C6D16-B3AC-46CA-8D27-C8C9AA90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636962-8D9C-51C8-5CA3-C88F02EC4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048476-7FEC-6070-C744-81FFD54F8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5C57FC-981F-0707-5AD7-BDF87FE42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359343-B870-A2D8-9030-FC229473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11D965-DF5C-DA9A-C799-17F9B0E6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EA7DC0-AB48-3E63-8D50-8E586149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47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E322E-6F3E-B0C4-E0CD-3F81D6CC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CA0D15-05D4-559D-2376-EB24CC9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90094D-AA28-DB85-487A-F4AE29A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1FF6B3-2563-4D08-7331-9AD479E7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31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9A2459-2CC4-B0F3-923D-8AA8B278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57B98C-DD6E-F53F-3230-4A2FB578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0517D8-B5F3-EFE8-927D-6642CD42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485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A4466-521D-68F1-AB96-386756D1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57F70-E359-CEA7-445F-7B10105F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454C0A-DC82-9E8B-70F4-1C74A81BE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C14E8-DFAC-9A45-E626-A3417D12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147554-9C3B-0373-5720-1A367FCD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4C08E-7275-11FB-BF8D-64BA8A84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8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5B119-F9FD-2CC3-7B41-BF49E07D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62726-AA74-E574-9ACD-A52D9CE46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B19F38-AB3E-D724-94A4-381D0FF29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4CC00B-333F-57DD-A3D1-7F090E2E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17AEE-E85F-D40B-F5FB-0CC712FE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AE911D-C022-EC0E-8B6C-41BF380F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1292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2F3356-0C5A-A956-D03D-19906F3A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D36E0F-F96E-4403-DD3C-B5AF26F3C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0BDF2-BD86-5DEF-79A3-11F5CB926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03FB-9A77-46DE-A050-EA3E724E471F}" type="datetimeFigureOut">
              <a:rPr lang="es-CR" smtClean="0"/>
              <a:t>6/9/2022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DBA3F-964F-C8B0-BF55-F1A6032BC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A5355D-00E1-3211-64E2-D15084B3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5127-1F9E-4C02-B036-D8F4B69548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782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12" Type="http://schemas.openxmlformats.org/officeDocument/2006/relationships/image" Target="../media/image8.sv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3" Type="http://schemas.openxmlformats.org/officeDocument/2006/relationships/image" Target="../media/image13.png"/><Relationship Id="rId7" Type="http://schemas.openxmlformats.org/officeDocument/2006/relationships/slide" Target="slide4.xml"/><Relationship Id="rId12" Type="http://schemas.openxmlformats.org/officeDocument/2006/relationships/image" Target="../media/image8.svg"/><Relationship Id="rId17" Type="http://schemas.openxmlformats.org/officeDocument/2006/relationships/image" Target="../media/image12.svg"/><Relationship Id="rId2" Type="http://schemas.openxmlformats.org/officeDocument/2006/relationships/slide" Target="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5" Type="http://schemas.openxmlformats.org/officeDocument/2006/relationships/image" Target="../media/image10.svg"/><Relationship Id="rId10" Type="http://schemas.openxmlformats.org/officeDocument/2006/relationships/slide" Target="slide3.xml"/><Relationship Id="rId4" Type="http://schemas.openxmlformats.org/officeDocument/2006/relationships/image" Target="../media/image14.sv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5.xml"/><Relationship Id="rId1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slide" Target="slide1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14.sv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slide" Target="slide5.xml"/><Relationship Id="rId1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5" Type="http://schemas.openxmlformats.org/officeDocument/2006/relationships/image" Target="../media/image10.svg"/><Relationship Id="rId10" Type="http://schemas.openxmlformats.org/officeDocument/2006/relationships/slide" Target="slide3.xml"/><Relationship Id="rId4" Type="http://schemas.openxmlformats.org/officeDocument/2006/relationships/image" Target="../media/image14.svg"/><Relationship Id="rId9" Type="http://schemas.openxmlformats.org/officeDocument/2006/relationships/image" Target="../media/image21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svg"/><Relationship Id="rId18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image" Target="../media/image28.sv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slide" Target="slide1.xml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3.xml"/><Relationship Id="rId5" Type="http://schemas.openxmlformats.org/officeDocument/2006/relationships/slide" Target="slide2.xml"/><Relationship Id="rId15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26.svg"/><Relationship Id="rId4" Type="http://schemas.openxmlformats.org/officeDocument/2006/relationships/image" Target="../media/image14.svg"/><Relationship Id="rId9" Type="http://schemas.openxmlformats.org/officeDocument/2006/relationships/image" Target="../media/image5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FFE65B27-1BE8-57AF-EF1A-5B13A48F4DA2}"/>
              </a:ext>
            </a:extLst>
          </p:cNvPr>
          <p:cNvSpPr/>
          <p:nvPr/>
        </p:nvSpPr>
        <p:spPr>
          <a:xfrm>
            <a:off x="-14630400" y="0"/>
            <a:ext cx="26822400" cy="7897091"/>
          </a:xfrm>
          <a:custGeom>
            <a:avLst/>
            <a:gdLst>
              <a:gd name="connsiteX0" fmla="*/ 14630400 w 26822400"/>
              <a:gd name="connsiteY0" fmla="*/ 0 h 7897091"/>
              <a:gd name="connsiteX1" fmla="*/ 17335500 w 26822400"/>
              <a:gd name="connsiteY1" fmla="*/ 0 h 7897091"/>
              <a:gd name="connsiteX2" fmla="*/ 17335500 w 26822400"/>
              <a:gd name="connsiteY2" fmla="*/ 1884218 h 7897091"/>
              <a:gd name="connsiteX3" fmla="*/ 26822400 w 26822400"/>
              <a:gd name="connsiteY3" fmla="*/ 1884218 h 7897091"/>
              <a:gd name="connsiteX4" fmla="*/ 26822400 w 26822400"/>
              <a:gd name="connsiteY4" fmla="*/ 7897091 h 7897091"/>
              <a:gd name="connsiteX5" fmla="*/ 0 w 26822400"/>
              <a:gd name="connsiteY5" fmla="*/ 7897091 h 7897091"/>
              <a:gd name="connsiteX6" fmla="*/ 0 w 26822400"/>
              <a:gd name="connsiteY6" fmla="*/ 1884218 h 7897091"/>
              <a:gd name="connsiteX7" fmla="*/ 14630400 w 26822400"/>
              <a:gd name="connsiteY7" fmla="*/ 1884218 h 789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0" h="7897091">
                <a:moveTo>
                  <a:pt x="14630400" y="0"/>
                </a:moveTo>
                <a:lnTo>
                  <a:pt x="17335500" y="0"/>
                </a:lnTo>
                <a:lnTo>
                  <a:pt x="17335500" y="1884218"/>
                </a:lnTo>
                <a:lnTo>
                  <a:pt x="26822400" y="1884218"/>
                </a:lnTo>
                <a:lnTo>
                  <a:pt x="26822400" y="7897091"/>
                </a:lnTo>
                <a:lnTo>
                  <a:pt x="0" y="7897091"/>
                </a:lnTo>
                <a:lnTo>
                  <a:pt x="0" y="1884218"/>
                </a:lnTo>
                <a:lnTo>
                  <a:pt x="14630400" y="1884218"/>
                </a:lnTo>
                <a:close/>
              </a:path>
            </a:pathLst>
          </a:custGeom>
          <a:solidFill>
            <a:srgbClr val="1CD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E94105-9705-D0C9-6BB5-F7DED00014FB}"/>
              </a:ext>
            </a:extLst>
          </p:cNvPr>
          <p:cNvSpPr txBox="1"/>
          <p:nvPr/>
        </p:nvSpPr>
        <p:spPr>
          <a:xfrm>
            <a:off x="3333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B7B34D-E40F-C596-CC76-1188F5122E72}"/>
              </a:ext>
            </a:extLst>
          </p:cNvPr>
          <p:cNvSpPr txBox="1"/>
          <p:nvPr/>
        </p:nvSpPr>
        <p:spPr>
          <a:xfrm>
            <a:off x="270510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4404B-A7CB-FC1D-4546-ECF918FBCEF8}"/>
              </a:ext>
            </a:extLst>
          </p:cNvPr>
          <p:cNvSpPr txBox="1"/>
          <p:nvPr/>
        </p:nvSpPr>
        <p:spPr>
          <a:xfrm>
            <a:off x="507682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6D13B8-5D04-646A-8239-BB85F173C6A2}"/>
              </a:ext>
            </a:extLst>
          </p:cNvPr>
          <p:cNvSpPr txBox="1"/>
          <p:nvPr/>
        </p:nvSpPr>
        <p:spPr>
          <a:xfrm>
            <a:off x="744855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214DB-8CCF-70CB-43F8-BF31C5F91D31}"/>
              </a:ext>
            </a:extLst>
          </p:cNvPr>
          <p:cNvSpPr txBox="1"/>
          <p:nvPr/>
        </p:nvSpPr>
        <p:spPr>
          <a:xfrm>
            <a:off x="98202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</a:p>
        </p:txBody>
      </p:sp>
      <p:pic>
        <p:nvPicPr>
          <p:cNvPr id="12" name="Gráfico 11" descr="Aula">
            <a:extLst>
              <a:ext uri="{FF2B5EF4-FFF2-40B4-BE49-F238E27FC236}">
                <a16:creationId xmlns:a16="http://schemas.microsoft.com/office/drawing/2014/main" id="{E00B4651-93C9-4E65-DB2D-3FAE84CE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50" y="320158"/>
            <a:ext cx="914400" cy="914400"/>
          </a:xfrm>
          <a:prstGeom prst="rect">
            <a:avLst/>
          </a:prstGeom>
        </p:spPr>
      </p:pic>
      <p:pic>
        <p:nvPicPr>
          <p:cNvPr id="14" name="Gráfico 13" descr="Red">
            <a:hlinkClick r:id="rId4" action="ppaction://hlinksldjump"/>
            <a:extLst>
              <a:ext uri="{FF2B5EF4-FFF2-40B4-BE49-F238E27FC236}">
                <a16:creationId xmlns:a16="http://schemas.microsoft.com/office/drawing/2014/main" id="{9B5E01A3-2A1B-7C06-19BB-CAC6AEC8F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7075" y="320158"/>
            <a:ext cx="914400" cy="914400"/>
          </a:xfrm>
          <a:prstGeom prst="rect">
            <a:avLst/>
          </a:prstGeom>
        </p:spPr>
      </p:pic>
      <p:pic>
        <p:nvPicPr>
          <p:cNvPr id="16" name="Gráfico 15" descr="Diseño web">
            <a:hlinkClick r:id="rId7" action="ppaction://hlinksldjump"/>
            <a:extLst>
              <a:ext uri="{FF2B5EF4-FFF2-40B4-BE49-F238E27FC236}">
                <a16:creationId xmlns:a16="http://schemas.microsoft.com/office/drawing/2014/main" id="{AA5B631E-73C1-96D1-C876-05017E123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0525" y="320158"/>
            <a:ext cx="914400" cy="914400"/>
          </a:xfrm>
          <a:prstGeom prst="rect">
            <a:avLst/>
          </a:prstGeom>
        </p:spPr>
      </p:pic>
      <p:pic>
        <p:nvPicPr>
          <p:cNvPr id="18" name="Gráfico 17" descr="Piezas de rompecabezas">
            <a:hlinkClick r:id="rId10" action="ppaction://hlinksldjump"/>
            <a:extLst>
              <a:ext uri="{FF2B5EF4-FFF2-40B4-BE49-F238E27FC236}">
                <a16:creationId xmlns:a16="http://schemas.microsoft.com/office/drawing/2014/main" id="{E64D837F-67FE-9FB5-096D-5E7B5247A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320158"/>
            <a:ext cx="914400" cy="914400"/>
          </a:xfrm>
          <a:prstGeom prst="rect">
            <a:avLst/>
          </a:prstGeom>
        </p:spPr>
      </p:pic>
      <p:pic>
        <p:nvPicPr>
          <p:cNvPr id="22" name="Gráfico 21" descr="Engranajes">
            <a:hlinkClick r:id="rId13" action="ppaction://hlinksldjump"/>
            <a:extLst>
              <a:ext uri="{FF2B5EF4-FFF2-40B4-BE49-F238E27FC236}">
                <a16:creationId xmlns:a16="http://schemas.microsoft.com/office/drawing/2014/main" id="{5E9991B7-0CEE-8C0A-4615-958200BA8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2250" y="320158"/>
            <a:ext cx="914400" cy="9144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A9CC917-8600-5B87-B2C4-68D6FF6BC7DB}"/>
              </a:ext>
            </a:extLst>
          </p:cNvPr>
          <p:cNvSpPr txBox="1"/>
          <p:nvPr/>
        </p:nvSpPr>
        <p:spPr>
          <a:xfrm>
            <a:off x="569152" y="4187078"/>
            <a:ext cx="3612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Este proyecto consiste en diseñar e implementar una versión del juego “Cuatro en Línea”</a:t>
            </a:r>
            <a:endParaRPr lang="es-CR" b="1" dirty="0">
              <a:solidFill>
                <a:schemeClr val="bg1"/>
              </a:solidFill>
            </a:endParaRPr>
          </a:p>
        </p:txBody>
      </p:sp>
      <p:pic>
        <p:nvPicPr>
          <p:cNvPr id="30" name="Gráfico 29" descr="Aula">
            <a:extLst>
              <a:ext uri="{FF2B5EF4-FFF2-40B4-BE49-F238E27FC236}">
                <a16:creationId xmlns:a16="http://schemas.microsoft.com/office/drawing/2014/main" id="{84D8EDAA-123E-94A0-EB50-8367C496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463" y="3579171"/>
            <a:ext cx="2511474" cy="251147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10139D2C-48DF-471E-89F3-B8C0FA920884}"/>
              </a:ext>
            </a:extLst>
          </p:cNvPr>
          <p:cNvSpPr txBox="1"/>
          <p:nvPr/>
        </p:nvSpPr>
        <p:spPr>
          <a:xfrm>
            <a:off x="8168795" y="2670222"/>
            <a:ext cx="36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 llevará a cabo en 3 fases principales:</a:t>
            </a:r>
            <a:endParaRPr lang="es-CR" b="1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6BEEC0-5286-B262-BB55-A9ACB08D916B}"/>
              </a:ext>
            </a:extLst>
          </p:cNvPr>
          <p:cNvSpPr txBox="1"/>
          <p:nvPr/>
        </p:nvSpPr>
        <p:spPr>
          <a:xfrm>
            <a:off x="8168796" y="3325948"/>
            <a:ext cx="3612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R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Prototipo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R" sz="18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R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Implementación </a:t>
            </a:r>
            <a:r>
              <a:rPr lang="es-CR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Logisim</a:t>
            </a:r>
            <a:endParaRPr lang="es-CR" sz="18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R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R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Implementación Lenguaje Ensamblador</a:t>
            </a:r>
            <a:endParaRPr lang="es-CR" b="1" dirty="0">
              <a:solidFill>
                <a:schemeClr val="bg1"/>
              </a:solidFill>
            </a:endParaRPr>
          </a:p>
        </p:txBody>
      </p:sp>
      <p:pic>
        <p:nvPicPr>
          <p:cNvPr id="36" name="Gráfico 35" descr="Flecha lineal: curva en sentido de las agujas del reloj">
            <a:extLst>
              <a:ext uri="{FF2B5EF4-FFF2-40B4-BE49-F238E27FC236}">
                <a16:creationId xmlns:a16="http://schemas.microsoft.com/office/drawing/2014/main" id="{BE2AFC77-5A5E-B41A-9FB5-2569776009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110627">
            <a:off x="7151995" y="2702360"/>
            <a:ext cx="914400" cy="914400"/>
          </a:xfrm>
          <a:prstGeom prst="rect">
            <a:avLst/>
          </a:prstGeom>
        </p:spPr>
      </p:pic>
      <p:pic>
        <p:nvPicPr>
          <p:cNvPr id="37" name="Gráfico 36" descr="Flecha lineal: curva en sentido de las agujas del reloj">
            <a:extLst>
              <a:ext uri="{FF2B5EF4-FFF2-40B4-BE49-F238E27FC236}">
                <a16:creationId xmlns:a16="http://schemas.microsoft.com/office/drawing/2014/main" id="{702A7EB7-7EC6-BEB1-0EF0-874CE8E378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668140" flipH="1">
            <a:off x="4333883" y="40978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FFE65B27-1BE8-57AF-EF1A-5B13A48F4DA2}"/>
              </a:ext>
            </a:extLst>
          </p:cNvPr>
          <p:cNvSpPr/>
          <p:nvPr/>
        </p:nvSpPr>
        <p:spPr>
          <a:xfrm>
            <a:off x="-12249150" y="0"/>
            <a:ext cx="26822400" cy="7897091"/>
          </a:xfrm>
          <a:custGeom>
            <a:avLst/>
            <a:gdLst>
              <a:gd name="connsiteX0" fmla="*/ 14630400 w 26822400"/>
              <a:gd name="connsiteY0" fmla="*/ 0 h 7897091"/>
              <a:gd name="connsiteX1" fmla="*/ 17335500 w 26822400"/>
              <a:gd name="connsiteY1" fmla="*/ 0 h 7897091"/>
              <a:gd name="connsiteX2" fmla="*/ 17335500 w 26822400"/>
              <a:gd name="connsiteY2" fmla="*/ 1884218 h 7897091"/>
              <a:gd name="connsiteX3" fmla="*/ 26822400 w 26822400"/>
              <a:gd name="connsiteY3" fmla="*/ 1884218 h 7897091"/>
              <a:gd name="connsiteX4" fmla="*/ 26822400 w 26822400"/>
              <a:gd name="connsiteY4" fmla="*/ 7897091 h 7897091"/>
              <a:gd name="connsiteX5" fmla="*/ 0 w 26822400"/>
              <a:gd name="connsiteY5" fmla="*/ 7897091 h 7897091"/>
              <a:gd name="connsiteX6" fmla="*/ 0 w 26822400"/>
              <a:gd name="connsiteY6" fmla="*/ 1884218 h 7897091"/>
              <a:gd name="connsiteX7" fmla="*/ 14630400 w 26822400"/>
              <a:gd name="connsiteY7" fmla="*/ 1884218 h 789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0" h="7897091">
                <a:moveTo>
                  <a:pt x="14630400" y="0"/>
                </a:moveTo>
                <a:lnTo>
                  <a:pt x="17335500" y="0"/>
                </a:lnTo>
                <a:lnTo>
                  <a:pt x="17335500" y="1884218"/>
                </a:lnTo>
                <a:lnTo>
                  <a:pt x="26822400" y="1884218"/>
                </a:lnTo>
                <a:lnTo>
                  <a:pt x="26822400" y="7897091"/>
                </a:lnTo>
                <a:lnTo>
                  <a:pt x="0" y="7897091"/>
                </a:lnTo>
                <a:lnTo>
                  <a:pt x="0" y="1884218"/>
                </a:lnTo>
                <a:lnTo>
                  <a:pt x="14630400" y="1884218"/>
                </a:lnTo>
                <a:close/>
              </a:path>
            </a:pathLst>
          </a:custGeom>
          <a:solidFill>
            <a:srgbClr val="1CD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E94105-9705-D0C9-6BB5-F7DED00014FB}"/>
              </a:ext>
            </a:extLst>
          </p:cNvPr>
          <p:cNvSpPr txBox="1"/>
          <p:nvPr/>
        </p:nvSpPr>
        <p:spPr>
          <a:xfrm>
            <a:off x="3333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B7B34D-E40F-C596-CC76-1188F5122E72}"/>
              </a:ext>
            </a:extLst>
          </p:cNvPr>
          <p:cNvSpPr txBox="1"/>
          <p:nvPr/>
        </p:nvSpPr>
        <p:spPr>
          <a:xfrm>
            <a:off x="270510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4404B-A7CB-FC1D-4546-ECF918FBCEF8}"/>
              </a:ext>
            </a:extLst>
          </p:cNvPr>
          <p:cNvSpPr txBox="1"/>
          <p:nvPr/>
        </p:nvSpPr>
        <p:spPr>
          <a:xfrm>
            <a:off x="507682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6D13B8-5D04-646A-8239-BB85F173C6A2}"/>
              </a:ext>
            </a:extLst>
          </p:cNvPr>
          <p:cNvSpPr txBox="1"/>
          <p:nvPr/>
        </p:nvSpPr>
        <p:spPr>
          <a:xfrm>
            <a:off x="744855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214DB-8CCF-70CB-43F8-BF31C5F91D31}"/>
              </a:ext>
            </a:extLst>
          </p:cNvPr>
          <p:cNvSpPr txBox="1"/>
          <p:nvPr/>
        </p:nvSpPr>
        <p:spPr>
          <a:xfrm>
            <a:off x="98202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</a:p>
        </p:txBody>
      </p:sp>
      <p:pic>
        <p:nvPicPr>
          <p:cNvPr id="12" name="Gráfico 11" descr="Aula">
            <a:hlinkClick r:id="rId2" action="ppaction://hlinksldjump"/>
            <a:extLst>
              <a:ext uri="{FF2B5EF4-FFF2-40B4-BE49-F238E27FC236}">
                <a16:creationId xmlns:a16="http://schemas.microsoft.com/office/drawing/2014/main" id="{E00B4651-93C9-4E65-DB2D-3FAE84CE5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50" y="320158"/>
            <a:ext cx="914400" cy="914400"/>
          </a:xfrm>
          <a:prstGeom prst="rect">
            <a:avLst/>
          </a:prstGeom>
        </p:spPr>
      </p:pic>
      <p:pic>
        <p:nvPicPr>
          <p:cNvPr id="14" name="Gráfico 13" descr="Red">
            <a:extLst>
              <a:ext uri="{FF2B5EF4-FFF2-40B4-BE49-F238E27FC236}">
                <a16:creationId xmlns:a16="http://schemas.microsoft.com/office/drawing/2014/main" id="{9B5E01A3-2A1B-7C06-19BB-CAC6AEC8F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7075" y="320158"/>
            <a:ext cx="914400" cy="914400"/>
          </a:xfrm>
          <a:prstGeom prst="rect">
            <a:avLst/>
          </a:prstGeom>
        </p:spPr>
      </p:pic>
      <p:pic>
        <p:nvPicPr>
          <p:cNvPr id="16" name="Gráfico 15" descr="Diseño web">
            <a:hlinkClick r:id="rId7" action="ppaction://hlinksldjump"/>
            <a:extLst>
              <a:ext uri="{FF2B5EF4-FFF2-40B4-BE49-F238E27FC236}">
                <a16:creationId xmlns:a16="http://schemas.microsoft.com/office/drawing/2014/main" id="{AA5B631E-73C1-96D1-C876-05017E123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0525" y="320158"/>
            <a:ext cx="914400" cy="914400"/>
          </a:xfrm>
          <a:prstGeom prst="rect">
            <a:avLst/>
          </a:prstGeom>
        </p:spPr>
      </p:pic>
      <p:pic>
        <p:nvPicPr>
          <p:cNvPr id="18" name="Gráfico 17" descr="Piezas de rompecabezas">
            <a:hlinkClick r:id="rId10" action="ppaction://hlinksldjump"/>
            <a:extLst>
              <a:ext uri="{FF2B5EF4-FFF2-40B4-BE49-F238E27FC236}">
                <a16:creationId xmlns:a16="http://schemas.microsoft.com/office/drawing/2014/main" id="{E64D837F-67FE-9FB5-096D-5E7B5247A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320158"/>
            <a:ext cx="914400" cy="914400"/>
          </a:xfrm>
          <a:prstGeom prst="rect">
            <a:avLst/>
          </a:prstGeom>
        </p:spPr>
      </p:pic>
      <p:pic>
        <p:nvPicPr>
          <p:cNvPr id="22" name="Gráfico 21" descr="Engranajes">
            <a:hlinkClick r:id="rId13" action="ppaction://hlinksldjump"/>
            <a:extLst>
              <a:ext uri="{FF2B5EF4-FFF2-40B4-BE49-F238E27FC236}">
                <a16:creationId xmlns:a16="http://schemas.microsoft.com/office/drawing/2014/main" id="{5E9991B7-0CEE-8C0A-4615-958200BA8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2250" y="320158"/>
            <a:ext cx="914400" cy="914400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FC863CF-42A1-F720-45D9-26632FB1EDFC}"/>
              </a:ext>
            </a:extLst>
          </p:cNvPr>
          <p:cNvCxnSpPr>
            <a:cxnSpLocks/>
          </p:cNvCxnSpPr>
          <p:nvPr/>
        </p:nvCxnSpPr>
        <p:spPr>
          <a:xfrm>
            <a:off x="6096000" y="3220278"/>
            <a:ext cx="0" cy="32682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A038C6-C00C-2EAA-6AD5-A4B2A28B0C39}"/>
              </a:ext>
            </a:extLst>
          </p:cNvPr>
          <p:cNvSpPr txBox="1"/>
          <p:nvPr/>
        </p:nvSpPr>
        <p:spPr>
          <a:xfrm>
            <a:off x="333375" y="2132554"/>
            <a:ext cx="4743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3F0799-E308-D21A-03FA-C3AFF26E1058}"/>
              </a:ext>
            </a:extLst>
          </p:cNvPr>
          <p:cNvSpPr txBox="1"/>
          <p:nvPr/>
        </p:nvSpPr>
        <p:spPr>
          <a:xfrm>
            <a:off x="7115176" y="2295392"/>
            <a:ext cx="4743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EB7C37-FFFE-65BE-2A15-38FA2F125619}"/>
              </a:ext>
            </a:extLst>
          </p:cNvPr>
          <p:cNvSpPr txBox="1"/>
          <p:nvPr/>
        </p:nvSpPr>
        <p:spPr>
          <a:xfrm>
            <a:off x="538619" y="3106455"/>
            <a:ext cx="510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Desarrollar el juego “Cuatro En Línea” mediante el uso de lenguaje ensamblador y lenguaje de alto nivel.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9AA576-4A68-F6A9-EE52-12736809CA86}"/>
              </a:ext>
            </a:extLst>
          </p:cNvPr>
          <p:cNvSpPr txBox="1"/>
          <p:nvPr/>
        </p:nvSpPr>
        <p:spPr>
          <a:xfrm>
            <a:off x="6634921" y="3106455"/>
            <a:ext cx="5421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Componer un prototipo del juego “Cuatro en Línea” en el ambiente </a:t>
            </a:r>
            <a:r>
              <a:rPr lang="es-C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Logisim</a:t>
            </a:r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Integrar el uso de lenguaje ensamblador para la resolución de una tarea específica utilizando inputs.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Utilización de una interfaz gráfica en C++ y su respectivo funcionamiento con ensamblador como método de control y manejo.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Desarrollar un algoritmo que permita verificar si se cumplen las condiciones necesarias para la resolución de un ganador.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0D264F-77F4-5751-40DB-6C0C20277D14}"/>
              </a:ext>
            </a:extLst>
          </p:cNvPr>
          <p:cNvCxnSpPr>
            <a:cxnSpLocks/>
          </p:cNvCxnSpPr>
          <p:nvPr/>
        </p:nvCxnSpPr>
        <p:spPr>
          <a:xfrm flipH="1">
            <a:off x="6096000" y="2132554"/>
            <a:ext cx="8351" cy="3025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Red">
            <a:extLst>
              <a:ext uri="{FF2B5EF4-FFF2-40B4-BE49-F238E27FC236}">
                <a16:creationId xmlns:a16="http://schemas.microsoft.com/office/drawing/2014/main" id="{84242A01-892B-56EB-23FC-ED4A5B775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435087"/>
            <a:ext cx="914400" cy="914400"/>
          </a:xfrm>
          <a:prstGeom prst="rect">
            <a:avLst/>
          </a:prstGeom>
        </p:spPr>
      </p:pic>
      <p:pic>
        <p:nvPicPr>
          <p:cNvPr id="30" name="Gráfico 29" descr="Flecha lineal: curva en sentido de las agujas del reloj">
            <a:extLst>
              <a:ext uri="{FF2B5EF4-FFF2-40B4-BE49-F238E27FC236}">
                <a16:creationId xmlns:a16="http://schemas.microsoft.com/office/drawing/2014/main" id="{8C134134-D422-0FCF-54FB-1B04365722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2458246" flipH="1">
            <a:off x="4814540" y="2354682"/>
            <a:ext cx="914400" cy="914400"/>
          </a:xfrm>
          <a:prstGeom prst="rect">
            <a:avLst/>
          </a:prstGeom>
        </p:spPr>
      </p:pic>
      <p:pic>
        <p:nvPicPr>
          <p:cNvPr id="31" name="Gráfico 30" descr="Flecha lineal: curva en sentido de las agujas del reloj">
            <a:extLst>
              <a:ext uri="{FF2B5EF4-FFF2-40B4-BE49-F238E27FC236}">
                <a16:creationId xmlns:a16="http://schemas.microsoft.com/office/drawing/2014/main" id="{5FDB2149-30AB-DC0F-DA2E-D33D6010CC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580468">
            <a:off x="6439903" y="2257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7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FFE65B27-1BE8-57AF-EF1A-5B13A48F4DA2}"/>
              </a:ext>
            </a:extLst>
          </p:cNvPr>
          <p:cNvSpPr/>
          <p:nvPr/>
        </p:nvSpPr>
        <p:spPr>
          <a:xfrm>
            <a:off x="-9906000" y="0"/>
            <a:ext cx="26900730" cy="7920153"/>
          </a:xfrm>
          <a:custGeom>
            <a:avLst/>
            <a:gdLst>
              <a:gd name="connsiteX0" fmla="*/ 14630400 w 26822400"/>
              <a:gd name="connsiteY0" fmla="*/ 0 h 7897091"/>
              <a:gd name="connsiteX1" fmla="*/ 17335500 w 26822400"/>
              <a:gd name="connsiteY1" fmla="*/ 0 h 7897091"/>
              <a:gd name="connsiteX2" fmla="*/ 17335500 w 26822400"/>
              <a:gd name="connsiteY2" fmla="*/ 1884218 h 7897091"/>
              <a:gd name="connsiteX3" fmla="*/ 26822400 w 26822400"/>
              <a:gd name="connsiteY3" fmla="*/ 1884218 h 7897091"/>
              <a:gd name="connsiteX4" fmla="*/ 26822400 w 26822400"/>
              <a:gd name="connsiteY4" fmla="*/ 7897091 h 7897091"/>
              <a:gd name="connsiteX5" fmla="*/ 0 w 26822400"/>
              <a:gd name="connsiteY5" fmla="*/ 7897091 h 7897091"/>
              <a:gd name="connsiteX6" fmla="*/ 0 w 26822400"/>
              <a:gd name="connsiteY6" fmla="*/ 1884218 h 7897091"/>
              <a:gd name="connsiteX7" fmla="*/ 14630400 w 26822400"/>
              <a:gd name="connsiteY7" fmla="*/ 1884218 h 789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0" h="7897091">
                <a:moveTo>
                  <a:pt x="14630400" y="0"/>
                </a:moveTo>
                <a:lnTo>
                  <a:pt x="17335500" y="0"/>
                </a:lnTo>
                <a:lnTo>
                  <a:pt x="17335500" y="1884218"/>
                </a:lnTo>
                <a:lnTo>
                  <a:pt x="26822400" y="1884218"/>
                </a:lnTo>
                <a:lnTo>
                  <a:pt x="26822400" y="7897091"/>
                </a:lnTo>
                <a:lnTo>
                  <a:pt x="0" y="7897091"/>
                </a:lnTo>
                <a:lnTo>
                  <a:pt x="0" y="1884218"/>
                </a:lnTo>
                <a:lnTo>
                  <a:pt x="14630400" y="1884218"/>
                </a:lnTo>
                <a:close/>
              </a:path>
            </a:pathLst>
          </a:custGeom>
          <a:solidFill>
            <a:srgbClr val="1CD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E94105-9705-D0C9-6BB5-F7DED00014FB}"/>
              </a:ext>
            </a:extLst>
          </p:cNvPr>
          <p:cNvSpPr txBox="1"/>
          <p:nvPr/>
        </p:nvSpPr>
        <p:spPr>
          <a:xfrm>
            <a:off x="3333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B7B34D-E40F-C596-CC76-1188F5122E72}"/>
              </a:ext>
            </a:extLst>
          </p:cNvPr>
          <p:cNvSpPr txBox="1"/>
          <p:nvPr/>
        </p:nvSpPr>
        <p:spPr>
          <a:xfrm>
            <a:off x="270510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4404B-A7CB-FC1D-4546-ECF918FBCEF8}"/>
              </a:ext>
            </a:extLst>
          </p:cNvPr>
          <p:cNvSpPr txBox="1"/>
          <p:nvPr/>
        </p:nvSpPr>
        <p:spPr>
          <a:xfrm>
            <a:off x="507682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6D13B8-5D04-646A-8239-BB85F173C6A2}"/>
              </a:ext>
            </a:extLst>
          </p:cNvPr>
          <p:cNvSpPr txBox="1"/>
          <p:nvPr/>
        </p:nvSpPr>
        <p:spPr>
          <a:xfrm>
            <a:off x="744855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214DB-8CCF-70CB-43F8-BF31C5F91D31}"/>
              </a:ext>
            </a:extLst>
          </p:cNvPr>
          <p:cNvSpPr txBox="1"/>
          <p:nvPr/>
        </p:nvSpPr>
        <p:spPr>
          <a:xfrm>
            <a:off x="98202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</a:p>
        </p:txBody>
      </p:sp>
      <p:pic>
        <p:nvPicPr>
          <p:cNvPr id="12" name="Gráfico 11" descr="Aula">
            <a:hlinkClick r:id="rId2" action="ppaction://hlinksldjump"/>
            <a:extLst>
              <a:ext uri="{FF2B5EF4-FFF2-40B4-BE49-F238E27FC236}">
                <a16:creationId xmlns:a16="http://schemas.microsoft.com/office/drawing/2014/main" id="{E00B4651-93C9-4E65-DB2D-3FAE84CE5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50" y="320158"/>
            <a:ext cx="914400" cy="914400"/>
          </a:xfrm>
          <a:prstGeom prst="rect">
            <a:avLst/>
          </a:prstGeom>
        </p:spPr>
      </p:pic>
      <p:pic>
        <p:nvPicPr>
          <p:cNvPr id="14" name="Gráfico 13" descr="Red">
            <a:hlinkClick r:id="rId5" action="ppaction://hlinksldjump"/>
            <a:extLst>
              <a:ext uri="{FF2B5EF4-FFF2-40B4-BE49-F238E27FC236}">
                <a16:creationId xmlns:a16="http://schemas.microsoft.com/office/drawing/2014/main" id="{9B5E01A3-2A1B-7C06-19BB-CAC6AEC8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7075" y="320158"/>
            <a:ext cx="914400" cy="914400"/>
          </a:xfrm>
          <a:prstGeom prst="rect">
            <a:avLst/>
          </a:prstGeom>
        </p:spPr>
      </p:pic>
      <p:pic>
        <p:nvPicPr>
          <p:cNvPr id="16" name="Gráfico 15" descr="Diseño web">
            <a:hlinkClick r:id="rId8" action="ppaction://hlinksldjump"/>
            <a:extLst>
              <a:ext uri="{FF2B5EF4-FFF2-40B4-BE49-F238E27FC236}">
                <a16:creationId xmlns:a16="http://schemas.microsoft.com/office/drawing/2014/main" id="{AA5B631E-73C1-96D1-C876-05017E123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10525" y="320158"/>
            <a:ext cx="914400" cy="914400"/>
          </a:xfrm>
          <a:prstGeom prst="rect">
            <a:avLst/>
          </a:prstGeom>
        </p:spPr>
      </p:pic>
      <p:pic>
        <p:nvPicPr>
          <p:cNvPr id="18" name="Gráfico 17" descr="Piezas de rompecabezas">
            <a:extLst>
              <a:ext uri="{FF2B5EF4-FFF2-40B4-BE49-F238E27FC236}">
                <a16:creationId xmlns:a16="http://schemas.microsoft.com/office/drawing/2014/main" id="{E64D837F-67FE-9FB5-096D-5E7B5247A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320158"/>
            <a:ext cx="914400" cy="914400"/>
          </a:xfrm>
          <a:prstGeom prst="rect">
            <a:avLst/>
          </a:prstGeom>
        </p:spPr>
      </p:pic>
      <p:pic>
        <p:nvPicPr>
          <p:cNvPr id="22" name="Gráfico 21" descr="Engranajes">
            <a:hlinkClick r:id="rId13" action="ppaction://hlinksldjump"/>
            <a:extLst>
              <a:ext uri="{FF2B5EF4-FFF2-40B4-BE49-F238E27FC236}">
                <a16:creationId xmlns:a16="http://schemas.microsoft.com/office/drawing/2014/main" id="{5E9991B7-0CEE-8C0A-4615-958200BA8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2250" y="320158"/>
            <a:ext cx="914400" cy="914400"/>
          </a:xfrm>
          <a:prstGeom prst="rect">
            <a:avLst/>
          </a:prstGeom>
        </p:spPr>
      </p:pic>
      <p:pic>
        <p:nvPicPr>
          <p:cNvPr id="2" name="Gráfico 1" descr="Piezas de rompecabezas">
            <a:extLst>
              <a:ext uri="{FF2B5EF4-FFF2-40B4-BE49-F238E27FC236}">
                <a16:creationId xmlns:a16="http://schemas.microsoft.com/office/drawing/2014/main" id="{A6BF31BC-5A91-DECC-7AC7-11776D11BE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77425" y="2967625"/>
            <a:ext cx="1837150" cy="1837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DA8B1C-E134-980D-8496-230BD2A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2" y="3643513"/>
            <a:ext cx="3626333" cy="27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Flecha lineal: curva en sentido de las agujas del reloj">
            <a:extLst>
              <a:ext uri="{FF2B5EF4-FFF2-40B4-BE49-F238E27FC236}">
                <a16:creationId xmlns:a16="http://schemas.microsoft.com/office/drawing/2014/main" id="{8D0B79EC-CAFF-3CB6-E2A2-4D4789B1CD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546469">
            <a:off x="4396269" y="4440482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C769ACD-1DE3-A658-20E4-787C7811D686}"/>
              </a:ext>
            </a:extLst>
          </p:cNvPr>
          <p:cNvSpPr txBox="1"/>
          <p:nvPr/>
        </p:nvSpPr>
        <p:spPr>
          <a:xfrm>
            <a:off x="7906794" y="2348714"/>
            <a:ext cx="3951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 cada turno cada jugador coloca una ficha de su color en una columna y esta cae hasta la primera casilla disponible. El que consigue ubicar 4 fichas del mismo color seguidas en horizontal, vertical u oblicuo gana. Si nadie lo consigue la partida termina en empate.</a:t>
            </a:r>
            <a:endParaRPr lang="es-CR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Gráfico 10" descr="Flecha lineal: curva en sentido de las agujas del reloj">
            <a:extLst>
              <a:ext uri="{FF2B5EF4-FFF2-40B4-BE49-F238E27FC236}">
                <a16:creationId xmlns:a16="http://schemas.microsoft.com/office/drawing/2014/main" id="{063809FF-9B95-B70A-8822-3E9620BDE4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951939">
            <a:off x="6620409" y="22598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FFE65B27-1BE8-57AF-EF1A-5B13A48F4DA2}"/>
              </a:ext>
            </a:extLst>
          </p:cNvPr>
          <p:cNvSpPr/>
          <p:nvPr/>
        </p:nvSpPr>
        <p:spPr>
          <a:xfrm>
            <a:off x="-7553325" y="0"/>
            <a:ext cx="26822400" cy="7897091"/>
          </a:xfrm>
          <a:custGeom>
            <a:avLst/>
            <a:gdLst>
              <a:gd name="connsiteX0" fmla="*/ 14630400 w 26822400"/>
              <a:gd name="connsiteY0" fmla="*/ 0 h 7897091"/>
              <a:gd name="connsiteX1" fmla="*/ 17335500 w 26822400"/>
              <a:gd name="connsiteY1" fmla="*/ 0 h 7897091"/>
              <a:gd name="connsiteX2" fmla="*/ 17335500 w 26822400"/>
              <a:gd name="connsiteY2" fmla="*/ 1884218 h 7897091"/>
              <a:gd name="connsiteX3" fmla="*/ 26822400 w 26822400"/>
              <a:gd name="connsiteY3" fmla="*/ 1884218 h 7897091"/>
              <a:gd name="connsiteX4" fmla="*/ 26822400 w 26822400"/>
              <a:gd name="connsiteY4" fmla="*/ 7897091 h 7897091"/>
              <a:gd name="connsiteX5" fmla="*/ 0 w 26822400"/>
              <a:gd name="connsiteY5" fmla="*/ 7897091 h 7897091"/>
              <a:gd name="connsiteX6" fmla="*/ 0 w 26822400"/>
              <a:gd name="connsiteY6" fmla="*/ 1884218 h 7897091"/>
              <a:gd name="connsiteX7" fmla="*/ 14630400 w 26822400"/>
              <a:gd name="connsiteY7" fmla="*/ 1884218 h 789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0" h="7897091">
                <a:moveTo>
                  <a:pt x="14630400" y="0"/>
                </a:moveTo>
                <a:lnTo>
                  <a:pt x="17335500" y="0"/>
                </a:lnTo>
                <a:lnTo>
                  <a:pt x="17335500" y="1884218"/>
                </a:lnTo>
                <a:lnTo>
                  <a:pt x="26822400" y="1884218"/>
                </a:lnTo>
                <a:lnTo>
                  <a:pt x="26822400" y="7897091"/>
                </a:lnTo>
                <a:lnTo>
                  <a:pt x="0" y="7897091"/>
                </a:lnTo>
                <a:lnTo>
                  <a:pt x="0" y="1884218"/>
                </a:lnTo>
                <a:lnTo>
                  <a:pt x="14630400" y="1884218"/>
                </a:lnTo>
                <a:close/>
              </a:path>
            </a:pathLst>
          </a:custGeom>
          <a:solidFill>
            <a:srgbClr val="1CD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E94105-9705-D0C9-6BB5-F7DED00014FB}"/>
              </a:ext>
            </a:extLst>
          </p:cNvPr>
          <p:cNvSpPr txBox="1"/>
          <p:nvPr/>
        </p:nvSpPr>
        <p:spPr>
          <a:xfrm>
            <a:off x="3333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B7B34D-E40F-C596-CC76-1188F5122E72}"/>
              </a:ext>
            </a:extLst>
          </p:cNvPr>
          <p:cNvSpPr txBox="1"/>
          <p:nvPr/>
        </p:nvSpPr>
        <p:spPr>
          <a:xfrm>
            <a:off x="270510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4404B-A7CB-FC1D-4546-ECF918FBCEF8}"/>
              </a:ext>
            </a:extLst>
          </p:cNvPr>
          <p:cNvSpPr txBox="1"/>
          <p:nvPr/>
        </p:nvSpPr>
        <p:spPr>
          <a:xfrm>
            <a:off x="507682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6D13B8-5D04-646A-8239-BB85F173C6A2}"/>
              </a:ext>
            </a:extLst>
          </p:cNvPr>
          <p:cNvSpPr txBox="1"/>
          <p:nvPr/>
        </p:nvSpPr>
        <p:spPr>
          <a:xfrm>
            <a:off x="744855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214DB-8CCF-70CB-43F8-BF31C5F91D31}"/>
              </a:ext>
            </a:extLst>
          </p:cNvPr>
          <p:cNvSpPr txBox="1"/>
          <p:nvPr/>
        </p:nvSpPr>
        <p:spPr>
          <a:xfrm>
            <a:off x="98202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</a:p>
        </p:txBody>
      </p:sp>
      <p:pic>
        <p:nvPicPr>
          <p:cNvPr id="12" name="Gráfico 11" descr="Aula">
            <a:hlinkClick r:id="rId2" action="ppaction://hlinksldjump"/>
            <a:extLst>
              <a:ext uri="{FF2B5EF4-FFF2-40B4-BE49-F238E27FC236}">
                <a16:creationId xmlns:a16="http://schemas.microsoft.com/office/drawing/2014/main" id="{E00B4651-93C9-4E65-DB2D-3FAE84CE5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50" y="320158"/>
            <a:ext cx="914400" cy="914400"/>
          </a:xfrm>
          <a:prstGeom prst="rect">
            <a:avLst/>
          </a:prstGeom>
        </p:spPr>
      </p:pic>
      <p:pic>
        <p:nvPicPr>
          <p:cNvPr id="14" name="Gráfico 13" descr="Red">
            <a:hlinkClick r:id="rId5" action="ppaction://hlinksldjump"/>
            <a:extLst>
              <a:ext uri="{FF2B5EF4-FFF2-40B4-BE49-F238E27FC236}">
                <a16:creationId xmlns:a16="http://schemas.microsoft.com/office/drawing/2014/main" id="{9B5E01A3-2A1B-7C06-19BB-CAC6AEC8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7075" y="320158"/>
            <a:ext cx="914400" cy="914400"/>
          </a:xfrm>
          <a:prstGeom prst="rect">
            <a:avLst/>
          </a:prstGeom>
        </p:spPr>
      </p:pic>
      <p:pic>
        <p:nvPicPr>
          <p:cNvPr id="16" name="Gráfico 15" descr="Diseño web">
            <a:extLst>
              <a:ext uri="{FF2B5EF4-FFF2-40B4-BE49-F238E27FC236}">
                <a16:creationId xmlns:a16="http://schemas.microsoft.com/office/drawing/2014/main" id="{AA5B631E-73C1-96D1-C876-05017E123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0525" y="320158"/>
            <a:ext cx="914400" cy="914400"/>
          </a:xfrm>
          <a:prstGeom prst="rect">
            <a:avLst/>
          </a:prstGeom>
        </p:spPr>
      </p:pic>
      <p:pic>
        <p:nvPicPr>
          <p:cNvPr id="18" name="Gráfico 17" descr="Piezas de rompecabezas">
            <a:hlinkClick r:id="rId10" action="ppaction://hlinksldjump"/>
            <a:extLst>
              <a:ext uri="{FF2B5EF4-FFF2-40B4-BE49-F238E27FC236}">
                <a16:creationId xmlns:a16="http://schemas.microsoft.com/office/drawing/2014/main" id="{E64D837F-67FE-9FB5-096D-5E7B5247A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320158"/>
            <a:ext cx="914400" cy="914400"/>
          </a:xfrm>
          <a:prstGeom prst="rect">
            <a:avLst/>
          </a:prstGeom>
        </p:spPr>
      </p:pic>
      <p:pic>
        <p:nvPicPr>
          <p:cNvPr id="22" name="Gráfico 21" descr="Engranajes">
            <a:hlinkClick r:id="rId13" action="ppaction://hlinksldjump"/>
            <a:extLst>
              <a:ext uri="{FF2B5EF4-FFF2-40B4-BE49-F238E27FC236}">
                <a16:creationId xmlns:a16="http://schemas.microsoft.com/office/drawing/2014/main" id="{5E9991B7-0CEE-8C0A-4615-958200BA8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2250" y="320158"/>
            <a:ext cx="914400" cy="914400"/>
          </a:xfrm>
          <a:prstGeom prst="rect">
            <a:avLst/>
          </a:prstGeom>
        </p:spPr>
      </p:pic>
      <p:pic>
        <p:nvPicPr>
          <p:cNvPr id="2" name="Gráfico 1" descr="Diseño web">
            <a:extLst>
              <a:ext uri="{FF2B5EF4-FFF2-40B4-BE49-F238E27FC236}">
                <a16:creationId xmlns:a16="http://schemas.microsoft.com/office/drawing/2014/main" id="{0699502D-6DDD-DE7C-3285-089B8CA16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608" y="3474658"/>
            <a:ext cx="2148784" cy="21487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68CCF3-3EF1-3F5F-0BA2-B3DA0215B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3474658"/>
            <a:ext cx="38481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Flecha lineal: curva en sentido de las agujas del reloj">
            <a:extLst>
              <a:ext uri="{FF2B5EF4-FFF2-40B4-BE49-F238E27FC236}">
                <a16:creationId xmlns:a16="http://schemas.microsoft.com/office/drawing/2014/main" id="{9C2C4F09-79C5-493B-6C63-38B4B6B391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017271" flipV="1">
            <a:off x="6652414" y="5289576"/>
            <a:ext cx="914400" cy="914400"/>
          </a:xfrm>
          <a:prstGeom prst="rect">
            <a:avLst/>
          </a:prstGeom>
        </p:spPr>
      </p:pic>
      <p:pic>
        <p:nvPicPr>
          <p:cNvPr id="4" name="Gráfico 3" descr="Flecha lineal: curva en sentido de las agujas del reloj">
            <a:extLst>
              <a:ext uri="{FF2B5EF4-FFF2-40B4-BE49-F238E27FC236}">
                <a16:creationId xmlns:a16="http://schemas.microsoft.com/office/drawing/2014/main" id="{0D301129-08A2-81C2-E8BC-D1348F672C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600766" flipH="1">
            <a:off x="4619624" y="2926141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FFDFA4F-368A-EDAD-7442-3CC62865B69B}"/>
              </a:ext>
            </a:extLst>
          </p:cNvPr>
          <p:cNvSpPr txBox="1"/>
          <p:nvPr/>
        </p:nvSpPr>
        <p:spPr>
          <a:xfrm>
            <a:off x="425312" y="2307422"/>
            <a:ext cx="4318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 maneja un tablero de 7 columnas y 6 filas (7x6) donde cada celda del tablero tendrá 3 estados posible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 contará con botones cobre las columnas, los cuales presionará el jugador para dejar caer la ficha en la columna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¿Cómo se juega?</a:t>
            </a:r>
            <a:endParaRPr lang="es-C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0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FFE65B27-1BE8-57AF-EF1A-5B13A48F4DA2}"/>
              </a:ext>
            </a:extLst>
          </p:cNvPr>
          <p:cNvSpPr/>
          <p:nvPr/>
        </p:nvSpPr>
        <p:spPr>
          <a:xfrm>
            <a:off x="-5143500" y="0"/>
            <a:ext cx="26822400" cy="7897091"/>
          </a:xfrm>
          <a:custGeom>
            <a:avLst/>
            <a:gdLst>
              <a:gd name="connsiteX0" fmla="*/ 14630400 w 26822400"/>
              <a:gd name="connsiteY0" fmla="*/ 0 h 7897091"/>
              <a:gd name="connsiteX1" fmla="*/ 17335500 w 26822400"/>
              <a:gd name="connsiteY1" fmla="*/ 0 h 7897091"/>
              <a:gd name="connsiteX2" fmla="*/ 17335500 w 26822400"/>
              <a:gd name="connsiteY2" fmla="*/ 1884218 h 7897091"/>
              <a:gd name="connsiteX3" fmla="*/ 26822400 w 26822400"/>
              <a:gd name="connsiteY3" fmla="*/ 1884218 h 7897091"/>
              <a:gd name="connsiteX4" fmla="*/ 26822400 w 26822400"/>
              <a:gd name="connsiteY4" fmla="*/ 7897091 h 7897091"/>
              <a:gd name="connsiteX5" fmla="*/ 0 w 26822400"/>
              <a:gd name="connsiteY5" fmla="*/ 7897091 h 7897091"/>
              <a:gd name="connsiteX6" fmla="*/ 0 w 26822400"/>
              <a:gd name="connsiteY6" fmla="*/ 1884218 h 7897091"/>
              <a:gd name="connsiteX7" fmla="*/ 14630400 w 26822400"/>
              <a:gd name="connsiteY7" fmla="*/ 1884218 h 789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2400" h="7897091">
                <a:moveTo>
                  <a:pt x="14630400" y="0"/>
                </a:moveTo>
                <a:lnTo>
                  <a:pt x="17335500" y="0"/>
                </a:lnTo>
                <a:lnTo>
                  <a:pt x="17335500" y="1884218"/>
                </a:lnTo>
                <a:lnTo>
                  <a:pt x="26822400" y="1884218"/>
                </a:lnTo>
                <a:lnTo>
                  <a:pt x="26822400" y="7897091"/>
                </a:lnTo>
                <a:lnTo>
                  <a:pt x="0" y="7897091"/>
                </a:lnTo>
                <a:lnTo>
                  <a:pt x="0" y="1884218"/>
                </a:lnTo>
                <a:lnTo>
                  <a:pt x="14630400" y="1884218"/>
                </a:lnTo>
                <a:close/>
              </a:path>
            </a:pathLst>
          </a:custGeom>
          <a:solidFill>
            <a:srgbClr val="1CD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E94105-9705-D0C9-6BB5-F7DED00014FB}"/>
              </a:ext>
            </a:extLst>
          </p:cNvPr>
          <p:cNvSpPr txBox="1"/>
          <p:nvPr/>
        </p:nvSpPr>
        <p:spPr>
          <a:xfrm>
            <a:off x="3333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B7B34D-E40F-C596-CC76-1188F5122E72}"/>
              </a:ext>
            </a:extLst>
          </p:cNvPr>
          <p:cNvSpPr txBox="1"/>
          <p:nvPr/>
        </p:nvSpPr>
        <p:spPr>
          <a:xfrm>
            <a:off x="270510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4404B-A7CB-FC1D-4546-ECF918FBCEF8}"/>
              </a:ext>
            </a:extLst>
          </p:cNvPr>
          <p:cNvSpPr txBox="1"/>
          <p:nvPr/>
        </p:nvSpPr>
        <p:spPr>
          <a:xfrm>
            <a:off x="507682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6D13B8-5D04-646A-8239-BB85F173C6A2}"/>
              </a:ext>
            </a:extLst>
          </p:cNvPr>
          <p:cNvSpPr txBox="1"/>
          <p:nvPr/>
        </p:nvSpPr>
        <p:spPr>
          <a:xfrm>
            <a:off x="7448550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214DB-8CCF-70CB-43F8-BF31C5F91D31}"/>
              </a:ext>
            </a:extLst>
          </p:cNvPr>
          <p:cNvSpPr txBox="1"/>
          <p:nvPr/>
        </p:nvSpPr>
        <p:spPr>
          <a:xfrm>
            <a:off x="9820275" y="1234558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</a:p>
        </p:txBody>
      </p:sp>
      <p:pic>
        <p:nvPicPr>
          <p:cNvPr id="12" name="Gráfico 11" descr="Aula">
            <a:hlinkClick r:id="rId2" action="ppaction://hlinksldjump"/>
            <a:extLst>
              <a:ext uri="{FF2B5EF4-FFF2-40B4-BE49-F238E27FC236}">
                <a16:creationId xmlns:a16="http://schemas.microsoft.com/office/drawing/2014/main" id="{E00B4651-93C9-4E65-DB2D-3FAE84CE5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50" y="320158"/>
            <a:ext cx="914400" cy="914400"/>
          </a:xfrm>
          <a:prstGeom prst="rect">
            <a:avLst/>
          </a:prstGeom>
        </p:spPr>
      </p:pic>
      <p:pic>
        <p:nvPicPr>
          <p:cNvPr id="14" name="Gráfico 13" descr="Red">
            <a:hlinkClick r:id="rId5" action="ppaction://hlinksldjump"/>
            <a:extLst>
              <a:ext uri="{FF2B5EF4-FFF2-40B4-BE49-F238E27FC236}">
                <a16:creationId xmlns:a16="http://schemas.microsoft.com/office/drawing/2014/main" id="{9B5E01A3-2A1B-7C06-19BB-CAC6AEC8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7075" y="320158"/>
            <a:ext cx="914400" cy="914400"/>
          </a:xfrm>
          <a:prstGeom prst="rect">
            <a:avLst/>
          </a:prstGeom>
        </p:spPr>
      </p:pic>
      <p:pic>
        <p:nvPicPr>
          <p:cNvPr id="16" name="Gráfico 15" descr="Diseño web">
            <a:hlinkClick r:id="rId8" action="ppaction://hlinksldjump"/>
            <a:extLst>
              <a:ext uri="{FF2B5EF4-FFF2-40B4-BE49-F238E27FC236}">
                <a16:creationId xmlns:a16="http://schemas.microsoft.com/office/drawing/2014/main" id="{AA5B631E-73C1-96D1-C876-05017E123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10525" y="320158"/>
            <a:ext cx="914400" cy="914400"/>
          </a:xfrm>
          <a:prstGeom prst="rect">
            <a:avLst/>
          </a:prstGeom>
        </p:spPr>
      </p:pic>
      <p:pic>
        <p:nvPicPr>
          <p:cNvPr id="18" name="Gráfico 17" descr="Piezas de rompecabezas">
            <a:hlinkClick r:id="rId11" action="ppaction://hlinksldjump"/>
            <a:extLst>
              <a:ext uri="{FF2B5EF4-FFF2-40B4-BE49-F238E27FC236}">
                <a16:creationId xmlns:a16="http://schemas.microsoft.com/office/drawing/2014/main" id="{E64D837F-67FE-9FB5-096D-5E7B5247A4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320158"/>
            <a:ext cx="914400" cy="914400"/>
          </a:xfrm>
          <a:prstGeom prst="rect">
            <a:avLst/>
          </a:prstGeom>
        </p:spPr>
      </p:pic>
      <p:pic>
        <p:nvPicPr>
          <p:cNvPr id="22" name="Gráfico 21" descr="Engranajes">
            <a:extLst>
              <a:ext uri="{FF2B5EF4-FFF2-40B4-BE49-F238E27FC236}">
                <a16:creationId xmlns:a16="http://schemas.microsoft.com/office/drawing/2014/main" id="{5E9991B7-0CEE-8C0A-4615-958200BA8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82250" y="320158"/>
            <a:ext cx="914400" cy="914400"/>
          </a:xfrm>
          <a:prstGeom prst="rect">
            <a:avLst/>
          </a:prstGeom>
        </p:spPr>
      </p:pic>
      <p:pic>
        <p:nvPicPr>
          <p:cNvPr id="2" name="Gráfico 1" descr="Engranajes">
            <a:extLst>
              <a:ext uri="{FF2B5EF4-FFF2-40B4-BE49-F238E27FC236}">
                <a16:creationId xmlns:a16="http://schemas.microsoft.com/office/drawing/2014/main" id="{FABE170B-75E4-3523-1409-4B061E62FB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4061" y="2869997"/>
            <a:ext cx="3083878" cy="30838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3D0D5E3-296B-E032-86D3-2854F4C2CF4D}"/>
              </a:ext>
            </a:extLst>
          </p:cNvPr>
          <p:cNvSpPr txBox="1"/>
          <p:nvPr/>
        </p:nvSpPr>
        <p:spPr>
          <a:xfrm>
            <a:off x="1287532" y="3065274"/>
            <a:ext cx="345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Como parte de la primera etapa se desarrollará un prototipo del juego “Cuatro en Línea” en </a:t>
            </a:r>
            <a:r>
              <a:rPr lang="es-C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Logisim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AE5D4B-E9E2-8CA4-99F9-1BEFEF58B02A}"/>
              </a:ext>
            </a:extLst>
          </p:cNvPr>
          <p:cNvSpPr txBox="1"/>
          <p:nvPr/>
        </p:nvSpPr>
        <p:spPr>
          <a:xfrm>
            <a:off x="8203274" y="4386817"/>
            <a:ext cx="3757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 como parte de la segunda y tercera etapa se va a implementar la interfaz del juego en un lenguaje de alto nivel, en este caso C y para la lógica del juego se utilizará el lenguaje ensamblador.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13" name="Gráfico 12" descr="Flecha lineal: curva en sentido de las agujas del reloj">
            <a:extLst>
              <a:ext uri="{FF2B5EF4-FFF2-40B4-BE49-F238E27FC236}">
                <a16:creationId xmlns:a16="http://schemas.microsoft.com/office/drawing/2014/main" id="{B4260133-9846-BF44-727D-5D7B768D9B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600766" flipH="1">
            <a:off x="4604137" y="3301127"/>
            <a:ext cx="914400" cy="914400"/>
          </a:xfrm>
          <a:prstGeom prst="rect">
            <a:avLst/>
          </a:prstGeom>
        </p:spPr>
      </p:pic>
      <p:pic>
        <p:nvPicPr>
          <p:cNvPr id="15" name="Gráfico 14" descr="Flecha lineal: curva en sentido de las agujas del reloj">
            <a:extLst>
              <a:ext uri="{FF2B5EF4-FFF2-40B4-BE49-F238E27FC236}">
                <a16:creationId xmlns:a16="http://schemas.microsoft.com/office/drawing/2014/main" id="{7765652A-7199-51E1-09CC-DE3EB1CDC4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600766" flipV="1">
            <a:off x="6443039" y="4658966"/>
            <a:ext cx="914400" cy="914400"/>
          </a:xfrm>
          <a:prstGeom prst="rect">
            <a:avLst/>
          </a:prstGeom>
        </p:spPr>
      </p:pic>
      <p:pic>
        <p:nvPicPr>
          <p:cNvPr id="19" name="Gráfico 18" descr="Desconectado">
            <a:extLst>
              <a:ext uri="{FF2B5EF4-FFF2-40B4-BE49-F238E27FC236}">
                <a16:creationId xmlns:a16="http://schemas.microsoft.com/office/drawing/2014/main" id="{B15F14AE-A84B-2EC3-5502-7621648C30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8150" y="3208238"/>
            <a:ext cx="914400" cy="914400"/>
          </a:xfrm>
          <a:prstGeom prst="rect">
            <a:avLst/>
          </a:prstGeom>
        </p:spPr>
      </p:pic>
      <p:pic>
        <p:nvPicPr>
          <p:cNvPr id="21" name="Gráfico 20" descr="Procesador">
            <a:extLst>
              <a:ext uri="{FF2B5EF4-FFF2-40B4-BE49-F238E27FC236}">
                <a16:creationId xmlns:a16="http://schemas.microsoft.com/office/drawing/2014/main" id="{D15A9A52-EFD6-6FEF-D793-4016EB56D1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8874" y="4806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308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Nathan</dc:creator>
  <cp:lastModifiedBy>Isaac Vargas</cp:lastModifiedBy>
  <cp:revision>1</cp:revision>
  <dcterms:created xsi:type="dcterms:W3CDTF">2022-08-31T05:09:51Z</dcterms:created>
  <dcterms:modified xsi:type="dcterms:W3CDTF">2022-09-07T03:37:29Z</dcterms:modified>
</cp:coreProperties>
</file>