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notesMasterIdLst>
    <p:notesMasterId r:id="rId7"/>
  </p:notesMasterIdLst>
  <p:sldIdLst>
    <p:sldId id="256" r:id="rId2"/>
    <p:sldId id="305" r:id="rId3"/>
    <p:sldId id="303" r:id="rId4"/>
    <p:sldId id="302" r:id="rId5"/>
    <p:sldId id="30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3" autoAdjust="0"/>
    <p:restoredTop sz="96405"/>
  </p:normalViewPr>
  <p:slideViewPr>
    <p:cSldViewPr snapToGrid="0" snapToObjects="1">
      <p:cViewPr varScale="1">
        <p:scale>
          <a:sx n="114" d="100"/>
          <a:sy n="114" d="100"/>
        </p:scale>
        <p:origin x="8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FD639-EF2B-4586-A378-100F2B27CB82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A6808-021B-4F8D-8E42-E7B219B5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90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230bbe7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29b230bbe7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BA50E8-74CA-51F0-1E10-CA3EEA1B4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EC8594D-1B95-F852-AB76-921287C89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E578D52-0BFD-7829-3B88-7C7E209B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1F83A17-6362-CCB7-74F7-858250BB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56F31B9-0FC1-6114-EE53-FDD213A2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008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B574E6-24AF-1F7A-9A16-F4378997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797B243-F142-602E-0294-13619A384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D230453-B765-1960-FA2B-5DCA9F1F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903CC45-53BA-0319-4D0D-2828322E9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7E8A6B1-04A5-3562-5DB1-F5035B9A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890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65D942B-ED97-544D-4B81-296E2B6E1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30073C7-B6CB-EB5E-5449-9F3B95D20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A2D5956-2E0D-EB91-AE9C-6EC6C58D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15231E1-FA36-C6AA-503E-75458C40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0F0018B-46BD-B7CE-1564-4360B534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935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314F76-1CD9-3768-0082-A05C09D7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807C90-F992-C23E-74A0-4D240176A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9998688-D6D4-C5D2-3CCB-EA052493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BA1D4A8-43C7-2C01-B26F-35D55C9F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80F0D2A-0112-9341-75C3-2685B2B4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317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8B7A40-7F65-B5BB-AF24-6FECB1B4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6029EAA-D914-EE67-3172-2C2514C22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55B4365-90AF-BE2B-8F6C-04F1D792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4EF8804-02F0-2189-4733-6AF8EF02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A459C7C-9347-3B8B-1D21-65AD1066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4210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1F0F31-1BF2-7D47-5D16-EEBB0EC3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A73CBD-0E08-BD33-682C-07A820F7C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CDE70DC-D7EB-BEF1-AC33-AB130F656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E94B721-4108-E504-02FF-FD05F747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ED2EB74-F2C6-83DB-4831-257D74AF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6C74608-6E2D-8207-1C86-B0909B07C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2943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6005D5-48FD-7811-3604-6CC1980E2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ABD3361-F366-2C5D-600B-4257ABDA2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BB00218-5E44-85A8-91FE-2704636B0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D313651-99B0-70D7-806B-C70FDFBDD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484CF77-FA8A-E3EB-3CB3-B530FF58B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8777F95-2409-0114-3C28-510DD495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BE1EF58-EA6A-0B8C-47DE-8ADCA5A3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7AD6CAE-1428-B24B-3431-B83021FB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649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4B1C1A-CDF1-ECB8-E560-4659BA49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2849F37-6D32-3B58-4BC9-1F859E41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C3AE580-69E0-0540-9710-8B1770CF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9BA2697-1815-FF8A-BEE1-F67EED98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3492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4053177-3DF2-F32D-C58E-AD86C197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C2193AC-6B4B-F3B0-6846-A6419764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B522A4C-F9D0-20F4-D74A-485FEC01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3824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B038BF-A0FB-540F-8EFA-7348F11D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C569C1-A05B-24DF-CBA5-56F113CC4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29F1AA3-CCC1-3787-AB93-55EE68EF4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8C52873-9F2A-0874-55CF-BF14781F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8455A6C-3263-4970-2595-7536B085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79663BE-D866-10A8-7632-FB9AD97F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19716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0E5C8A-11FE-A1EF-7AE5-BBD86CD71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E750000-95AB-6935-B739-167CEC643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8A1863C-7EF3-0C29-38A7-8138924A2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F4C9DDB-ED1E-4700-DBA6-8414E548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674441E-DF77-CEC2-C999-70A557B1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BC03E1C-DF06-F2D9-7A52-16DCD4AF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845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A97B506-5984-C8BE-D5AE-7C7E3A3F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93A1499-5F05-39CA-5AA8-B4E021170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F1FA54E-56EC-99FF-D25F-12D1FDF50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4A22DDE-FC23-8F74-D8A7-9FD125DAE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A10EA88-DDAF-C7B2-C4A8-3CAE3E668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9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1308792" y="1299077"/>
            <a:ext cx="9574395" cy="3334077"/>
            <a:chOff x="1199359" y="1323709"/>
            <a:chExt cx="9574395" cy="3334077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401754" y="1323709"/>
              <a:ext cx="6372000" cy="33340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r>
                <a:rPr lang="en" sz="10533" b="1">
                  <a:solidFill>
                    <a:srgbClr val="05258F"/>
                  </a:solidFill>
                  <a:latin typeface="Livvic SemiBold"/>
                  <a:ea typeface="Livvic SemiBold"/>
                  <a:cs typeface="Livvic SemiBold"/>
                  <a:sym typeface="Livvic SemiBold"/>
                </a:rPr>
                <a:t>InfoTech Academy</a:t>
              </a:r>
              <a:endParaRPr sz="1467"/>
            </a:p>
          </p:txBody>
        </p:sp>
        <p:grpSp>
          <p:nvGrpSpPr>
            <p:cNvPr id="62" name="Google Shape;62;p14"/>
            <p:cNvGrpSpPr/>
            <p:nvPr/>
          </p:nvGrpSpPr>
          <p:grpSpPr>
            <a:xfrm>
              <a:off x="1199359" y="1447260"/>
              <a:ext cx="2643425" cy="2927287"/>
              <a:chOff x="2200275" y="2162433"/>
              <a:chExt cx="2298630" cy="2545467"/>
            </a:xfrm>
          </p:grpSpPr>
          <p:sp>
            <p:nvSpPr>
              <p:cNvPr id="63" name="Google Shape;63;p14"/>
              <p:cNvSpPr/>
              <p:nvPr/>
            </p:nvSpPr>
            <p:spPr>
              <a:xfrm>
                <a:off x="2200275" y="3200400"/>
                <a:ext cx="1014300" cy="385800"/>
              </a:xfrm>
              <a:prstGeom prst="rect">
                <a:avLst/>
              </a:prstGeom>
              <a:solidFill>
                <a:srgbClr val="05258F"/>
              </a:solidFill>
              <a:ln>
                <a:noFill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4" name="Google Shape;64;p14"/>
              <p:cNvSpPr/>
              <p:nvPr/>
            </p:nvSpPr>
            <p:spPr>
              <a:xfrm>
                <a:off x="2829697" y="3200400"/>
                <a:ext cx="383100" cy="1507500"/>
              </a:xfrm>
              <a:prstGeom prst="rect">
                <a:avLst/>
              </a:prstGeom>
              <a:solidFill>
                <a:srgbClr val="05258F"/>
              </a:solidFill>
              <a:ln>
                <a:noFill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3484605" y="2570205"/>
                <a:ext cx="383100" cy="1016100"/>
              </a:xfrm>
              <a:prstGeom prst="rect">
                <a:avLst/>
              </a:prstGeom>
              <a:solidFill>
                <a:srgbClr val="05258F"/>
              </a:solidFill>
              <a:ln>
                <a:noFill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3484605" y="3200400"/>
                <a:ext cx="1014300" cy="385800"/>
              </a:xfrm>
              <a:prstGeom prst="rect">
                <a:avLst/>
              </a:prstGeom>
              <a:solidFill>
                <a:srgbClr val="05258F"/>
              </a:solidFill>
              <a:ln>
                <a:noFill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2458995" y="2162433"/>
                <a:ext cx="766200" cy="766200"/>
              </a:xfrm>
              <a:prstGeom prst="ellipse">
                <a:avLst/>
              </a:prstGeom>
              <a:solidFill>
                <a:srgbClr val="05258F"/>
              </a:solidFill>
              <a:ln>
                <a:noFill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</p:grpSp>
      <p:sp>
        <p:nvSpPr>
          <p:cNvPr id="68" name="Google Shape;68;p14"/>
          <p:cNvSpPr txBox="1">
            <a:spLocks noGrp="1"/>
          </p:cNvSpPr>
          <p:nvPr>
            <p:ph type="subTitle" idx="4294967295"/>
          </p:nvPr>
        </p:nvSpPr>
        <p:spPr>
          <a:xfrm>
            <a:off x="415600" y="4998033"/>
            <a:ext cx="11360800" cy="147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32500" lnSpcReduction="200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0" b="1" dirty="0">
                <a:solidFill>
                  <a:schemeClr val="dk1"/>
                </a:solidFill>
                <a:highlight>
                  <a:schemeClr val="lt1"/>
                </a:highlight>
                <a:latin typeface="Livvic SemiBold"/>
                <a:ea typeface="Livvic SemiBold"/>
                <a:cs typeface="Livvic SemiBold"/>
                <a:sym typeface="Livvic SemiBold"/>
              </a:rPr>
              <a:t>Department of Data Science </a:t>
            </a:r>
            <a:endParaRPr sz="14000" b="1" dirty="0">
              <a:solidFill>
                <a:schemeClr val="dk1"/>
              </a:solidFill>
              <a:highlight>
                <a:schemeClr val="lt1"/>
              </a:highlight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r>
              <a:rPr lang="en" sz="14000" dirty="0">
                <a:solidFill>
                  <a:schemeClr val="dk1"/>
                </a:solidFill>
                <a:highlight>
                  <a:schemeClr val="lt1"/>
                </a:highlight>
                <a:latin typeface="Livvic"/>
                <a:ea typeface="Livvic"/>
                <a:cs typeface="Livvic"/>
                <a:sym typeface="Livvic"/>
              </a:rPr>
              <a:t>Final Project Technical Details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68B4DF37-8E9D-AED7-1226-99CE040E5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5496"/>
            <a:ext cx="12192000" cy="1788496"/>
          </a:xfrm>
          <a:prstGeom prst="rect">
            <a:avLst/>
          </a:prstGeom>
        </p:spPr>
      </p:pic>
      <p:grpSp>
        <p:nvGrpSpPr>
          <p:cNvPr id="52" name="Google Shape;73;p15">
            <a:extLst>
              <a:ext uri="{FF2B5EF4-FFF2-40B4-BE49-F238E27FC236}">
                <a16:creationId xmlns:a16="http://schemas.microsoft.com/office/drawing/2014/main" id="{C95FBE38-A45F-3CE3-38CF-A44CA0A6CD81}"/>
              </a:ext>
            </a:extLst>
          </p:cNvPr>
          <p:cNvGrpSpPr/>
          <p:nvPr/>
        </p:nvGrpSpPr>
        <p:grpSpPr>
          <a:xfrm>
            <a:off x="173628" y="122646"/>
            <a:ext cx="2016358" cy="2283793"/>
            <a:chOff x="2200275" y="2162433"/>
            <a:chExt cx="2298630" cy="2545467"/>
          </a:xfrm>
        </p:grpSpPr>
        <p:sp>
          <p:nvSpPr>
            <p:cNvPr id="53" name="Google Shape;74;p15">
              <a:extLst>
                <a:ext uri="{FF2B5EF4-FFF2-40B4-BE49-F238E27FC236}">
                  <a16:creationId xmlns:a16="http://schemas.microsoft.com/office/drawing/2014/main" id="{21282078-2184-0B4F-AFBB-22A48767E571}"/>
                </a:ext>
              </a:extLst>
            </p:cNvPr>
            <p:cNvSpPr/>
            <p:nvPr/>
          </p:nvSpPr>
          <p:spPr>
            <a:xfrm>
              <a:off x="2200275" y="3200400"/>
              <a:ext cx="1014300" cy="385800"/>
            </a:xfrm>
            <a:prstGeom prst="rect">
              <a:avLst/>
            </a:prstGeom>
            <a:solidFill>
              <a:srgbClr val="05258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4" name="Google Shape;75;p15">
              <a:extLst>
                <a:ext uri="{FF2B5EF4-FFF2-40B4-BE49-F238E27FC236}">
                  <a16:creationId xmlns:a16="http://schemas.microsoft.com/office/drawing/2014/main" id="{F066EDAF-5961-2611-9A62-F5BB786D6078}"/>
                </a:ext>
              </a:extLst>
            </p:cNvPr>
            <p:cNvSpPr/>
            <p:nvPr/>
          </p:nvSpPr>
          <p:spPr>
            <a:xfrm>
              <a:off x="2829697" y="3200400"/>
              <a:ext cx="383100" cy="1507500"/>
            </a:xfrm>
            <a:prstGeom prst="rect">
              <a:avLst/>
            </a:prstGeom>
            <a:solidFill>
              <a:srgbClr val="05258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5" name="Google Shape;76;p15">
              <a:extLst>
                <a:ext uri="{FF2B5EF4-FFF2-40B4-BE49-F238E27FC236}">
                  <a16:creationId xmlns:a16="http://schemas.microsoft.com/office/drawing/2014/main" id="{08C4B85A-61B8-531D-AB23-8196A584B655}"/>
                </a:ext>
              </a:extLst>
            </p:cNvPr>
            <p:cNvSpPr/>
            <p:nvPr/>
          </p:nvSpPr>
          <p:spPr>
            <a:xfrm>
              <a:off x="3484605" y="2570205"/>
              <a:ext cx="383100" cy="1016100"/>
            </a:xfrm>
            <a:prstGeom prst="rect">
              <a:avLst/>
            </a:prstGeom>
            <a:solidFill>
              <a:srgbClr val="05258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6" name="Google Shape;77;p15">
              <a:extLst>
                <a:ext uri="{FF2B5EF4-FFF2-40B4-BE49-F238E27FC236}">
                  <a16:creationId xmlns:a16="http://schemas.microsoft.com/office/drawing/2014/main" id="{14FCECD4-33E4-220B-A351-E8D93E9528E9}"/>
                </a:ext>
              </a:extLst>
            </p:cNvPr>
            <p:cNvSpPr/>
            <p:nvPr/>
          </p:nvSpPr>
          <p:spPr>
            <a:xfrm>
              <a:off x="3484605" y="3200400"/>
              <a:ext cx="1014300" cy="385800"/>
            </a:xfrm>
            <a:prstGeom prst="rect">
              <a:avLst/>
            </a:prstGeom>
            <a:solidFill>
              <a:srgbClr val="05258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7" name="Google Shape;78;p15">
              <a:extLst>
                <a:ext uri="{FF2B5EF4-FFF2-40B4-BE49-F238E27FC236}">
                  <a16:creationId xmlns:a16="http://schemas.microsoft.com/office/drawing/2014/main" id="{BB22A5F5-C005-9DC5-7C1A-9169EFE8B72F}"/>
                </a:ext>
              </a:extLst>
            </p:cNvPr>
            <p:cNvSpPr/>
            <p:nvPr/>
          </p:nvSpPr>
          <p:spPr>
            <a:xfrm>
              <a:off x="2458995" y="2162433"/>
              <a:ext cx="766200" cy="766200"/>
            </a:xfrm>
            <a:prstGeom prst="ellipse">
              <a:avLst/>
            </a:prstGeom>
            <a:solidFill>
              <a:srgbClr val="05258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59" name="Resim 58">
            <a:extLst>
              <a:ext uri="{FF2B5EF4-FFF2-40B4-BE49-F238E27FC236}">
                <a16:creationId xmlns:a16="http://schemas.microsoft.com/office/drawing/2014/main" id="{B1440206-7F93-7F96-7E61-E67F23AB6C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97" r="5734"/>
          <a:stretch/>
        </p:blipFill>
        <p:spPr>
          <a:xfrm>
            <a:off x="1745114" y="1400050"/>
            <a:ext cx="10066789" cy="162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1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: Köşeleri Yuvarlatılmış 4">
            <a:extLst>
              <a:ext uri="{FF2B5EF4-FFF2-40B4-BE49-F238E27FC236}">
                <a16:creationId xmlns:a16="http://schemas.microsoft.com/office/drawing/2014/main" id="{75C6577F-D04C-E8AE-EE99-81DF024DE79D}"/>
              </a:ext>
            </a:extLst>
          </p:cNvPr>
          <p:cNvSpPr/>
          <p:nvPr/>
        </p:nvSpPr>
        <p:spPr>
          <a:xfrm>
            <a:off x="3718136" y="1167299"/>
            <a:ext cx="1628587" cy="885435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Data</a:t>
            </a:r>
            <a:endParaRPr lang="en-US" sz="1200" dirty="0"/>
          </a:p>
        </p:txBody>
      </p:sp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2810C45C-629A-36EE-5E70-02A613DC0759}"/>
              </a:ext>
            </a:extLst>
          </p:cNvPr>
          <p:cNvSpPr/>
          <p:nvPr/>
        </p:nvSpPr>
        <p:spPr>
          <a:xfrm>
            <a:off x="3003582" y="1167298"/>
            <a:ext cx="558227" cy="8854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Price</a:t>
            </a:r>
          </a:p>
        </p:txBody>
      </p: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955E6D7D-A65F-80FE-4540-FCC172F39149}"/>
              </a:ext>
            </a:extLst>
          </p:cNvPr>
          <p:cNvCxnSpPr>
            <a:cxnSpLocks/>
          </p:cNvCxnSpPr>
          <p:nvPr/>
        </p:nvCxnSpPr>
        <p:spPr>
          <a:xfrm>
            <a:off x="5472558" y="1610015"/>
            <a:ext cx="99829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383D953A-5CB8-1572-05EE-9A468C494254}"/>
              </a:ext>
            </a:extLst>
          </p:cNvPr>
          <p:cNvSpPr txBox="1"/>
          <p:nvPr/>
        </p:nvSpPr>
        <p:spPr>
          <a:xfrm>
            <a:off x="5447391" y="1305798"/>
            <a:ext cx="1174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Clustering</a:t>
            </a:r>
          </a:p>
        </p:txBody>
      </p:sp>
      <p:sp>
        <p:nvSpPr>
          <p:cNvPr id="13" name="Dikdörtgen: Köşeleri Yuvarlatılmış 12">
            <a:extLst>
              <a:ext uri="{FF2B5EF4-FFF2-40B4-BE49-F238E27FC236}">
                <a16:creationId xmlns:a16="http://schemas.microsoft.com/office/drawing/2014/main" id="{B20A07F4-F407-B8E7-0C20-9909EC088CA5}"/>
              </a:ext>
            </a:extLst>
          </p:cNvPr>
          <p:cNvSpPr/>
          <p:nvPr/>
        </p:nvSpPr>
        <p:spPr>
          <a:xfrm>
            <a:off x="6554738" y="1669364"/>
            <a:ext cx="1628587" cy="433006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Data-2</a:t>
            </a:r>
            <a:endParaRPr lang="en-US" sz="1200" dirty="0"/>
          </a:p>
        </p:txBody>
      </p:sp>
      <p:sp>
        <p:nvSpPr>
          <p:cNvPr id="14" name="Dikdörtgen: Köşeleri Yuvarlatılmış 13">
            <a:extLst>
              <a:ext uri="{FF2B5EF4-FFF2-40B4-BE49-F238E27FC236}">
                <a16:creationId xmlns:a16="http://schemas.microsoft.com/office/drawing/2014/main" id="{DA96D7A8-4F49-839E-D2DB-D4F575BFBD82}"/>
              </a:ext>
            </a:extLst>
          </p:cNvPr>
          <p:cNvSpPr/>
          <p:nvPr/>
        </p:nvSpPr>
        <p:spPr>
          <a:xfrm>
            <a:off x="6554738" y="1177008"/>
            <a:ext cx="1628587" cy="433007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Data-1</a:t>
            </a:r>
            <a:endParaRPr lang="en-US" sz="1200" dirty="0"/>
          </a:p>
        </p:txBody>
      </p:sp>
      <p:sp>
        <p:nvSpPr>
          <p:cNvPr id="25" name="Dikdörtgen: Köşeleri Yuvarlatılmış 24">
            <a:extLst>
              <a:ext uri="{FF2B5EF4-FFF2-40B4-BE49-F238E27FC236}">
                <a16:creationId xmlns:a16="http://schemas.microsoft.com/office/drawing/2014/main" id="{4D98DC29-C550-6604-4970-5302A211844D}"/>
              </a:ext>
            </a:extLst>
          </p:cNvPr>
          <p:cNvSpPr/>
          <p:nvPr/>
        </p:nvSpPr>
        <p:spPr>
          <a:xfrm>
            <a:off x="6529570" y="1149651"/>
            <a:ext cx="1719745" cy="101435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6" name="Dikdörtgen: Köşeleri Yuvarlatılmış 25">
            <a:extLst>
              <a:ext uri="{FF2B5EF4-FFF2-40B4-BE49-F238E27FC236}">
                <a16:creationId xmlns:a16="http://schemas.microsoft.com/office/drawing/2014/main" id="{52C6648D-D022-C063-2280-FC7E811022E1}"/>
              </a:ext>
            </a:extLst>
          </p:cNvPr>
          <p:cNvSpPr/>
          <p:nvPr/>
        </p:nvSpPr>
        <p:spPr>
          <a:xfrm>
            <a:off x="177692" y="4919539"/>
            <a:ext cx="1628587" cy="885435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Data</a:t>
            </a:r>
            <a:endParaRPr lang="en-US" sz="1200" dirty="0"/>
          </a:p>
        </p:txBody>
      </p:sp>
      <p:sp>
        <p:nvSpPr>
          <p:cNvPr id="27" name="Dikdörtgen: Köşeleri Yuvarlatılmış 26">
            <a:extLst>
              <a:ext uri="{FF2B5EF4-FFF2-40B4-BE49-F238E27FC236}">
                <a16:creationId xmlns:a16="http://schemas.microsoft.com/office/drawing/2014/main" id="{C26BB320-9AE8-A1C4-14ED-FE072C47F10E}"/>
              </a:ext>
            </a:extLst>
          </p:cNvPr>
          <p:cNvSpPr/>
          <p:nvPr/>
        </p:nvSpPr>
        <p:spPr>
          <a:xfrm>
            <a:off x="8308037" y="1666669"/>
            <a:ext cx="648664" cy="433006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Cat-B</a:t>
            </a:r>
          </a:p>
        </p:txBody>
      </p:sp>
      <p:sp>
        <p:nvSpPr>
          <p:cNvPr id="28" name="Dikdörtgen: Köşeleri Yuvarlatılmış 27">
            <a:extLst>
              <a:ext uri="{FF2B5EF4-FFF2-40B4-BE49-F238E27FC236}">
                <a16:creationId xmlns:a16="http://schemas.microsoft.com/office/drawing/2014/main" id="{DF2BA266-533B-1365-4605-789679867F72}"/>
              </a:ext>
            </a:extLst>
          </p:cNvPr>
          <p:cNvSpPr/>
          <p:nvPr/>
        </p:nvSpPr>
        <p:spPr>
          <a:xfrm>
            <a:off x="8308037" y="1174313"/>
            <a:ext cx="648664" cy="433007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Cat-A</a:t>
            </a:r>
          </a:p>
        </p:txBody>
      </p:sp>
      <p:sp>
        <p:nvSpPr>
          <p:cNvPr id="29" name="Dikdörtgen: Köşeleri Yuvarlatılmış 28">
            <a:extLst>
              <a:ext uri="{FF2B5EF4-FFF2-40B4-BE49-F238E27FC236}">
                <a16:creationId xmlns:a16="http://schemas.microsoft.com/office/drawing/2014/main" id="{919B5182-40EE-CE02-3A8F-3012745BA2E8}"/>
              </a:ext>
            </a:extLst>
          </p:cNvPr>
          <p:cNvSpPr/>
          <p:nvPr/>
        </p:nvSpPr>
        <p:spPr>
          <a:xfrm>
            <a:off x="9096691" y="1182854"/>
            <a:ext cx="558227" cy="8854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Price</a:t>
            </a:r>
          </a:p>
        </p:txBody>
      </p:sp>
      <p:sp>
        <p:nvSpPr>
          <p:cNvPr id="30" name="Dikdörtgen: Köşeleri Yuvarlatılmış 29">
            <a:extLst>
              <a:ext uri="{FF2B5EF4-FFF2-40B4-BE49-F238E27FC236}">
                <a16:creationId xmlns:a16="http://schemas.microsoft.com/office/drawing/2014/main" id="{6358A030-9023-E1EF-8BD8-3EF2996900CC}"/>
              </a:ext>
            </a:extLst>
          </p:cNvPr>
          <p:cNvSpPr/>
          <p:nvPr/>
        </p:nvSpPr>
        <p:spPr>
          <a:xfrm>
            <a:off x="1871602" y="4931067"/>
            <a:ext cx="883306" cy="885435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Category</a:t>
            </a:r>
          </a:p>
        </p:txBody>
      </p:sp>
      <p:cxnSp>
        <p:nvCxnSpPr>
          <p:cNvPr id="31" name="Düz Ok Bağlayıcısı 30">
            <a:extLst>
              <a:ext uri="{FF2B5EF4-FFF2-40B4-BE49-F238E27FC236}">
                <a16:creationId xmlns:a16="http://schemas.microsoft.com/office/drawing/2014/main" id="{D05A314A-7DB0-438A-4845-89B782C22A15}"/>
              </a:ext>
            </a:extLst>
          </p:cNvPr>
          <p:cNvCxnSpPr>
            <a:cxnSpLocks/>
          </p:cNvCxnSpPr>
          <p:nvPr/>
        </p:nvCxnSpPr>
        <p:spPr>
          <a:xfrm>
            <a:off x="3261650" y="5415595"/>
            <a:ext cx="99829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44A36E51-B364-343C-3A3B-D6E813B72873}"/>
              </a:ext>
            </a:extLst>
          </p:cNvPr>
          <p:cNvSpPr txBox="1"/>
          <p:nvPr/>
        </p:nvSpPr>
        <p:spPr>
          <a:xfrm>
            <a:off x="3120434" y="5084149"/>
            <a:ext cx="1174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Train-Test Split</a:t>
            </a:r>
          </a:p>
        </p:txBody>
      </p:sp>
      <p:sp>
        <p:nvSpPr>
          <p:cNvPr id="33" name="Dikdörtgen: Köşeleri Yuvarlatılmış 32">
            <a:extLst>
              <a:ext uri="{FF2B5EF4-FFF2-40B4-BE49-F238E27FC236}">
                <a16:creationId xmlns:a16="http://schemas.microsoft.com/office/drawing/2014/main" id="{80B1732C-15E1-9E1C-FC76-830CEC65AD8E}"/>
              </a:ext>
            </a:extLst>
          </p:cNvPr>
          <p:cNvSpPr/>
          <p:nvPr/>
        </p:nvSpPr>
        <p:spPr>
          <a:xfrm>
            <a:off x="4294893" y="4910147"/>
            <a:ext cx="1628587" cy="451002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Train Data</a:t>
            </a:r>
            <a:endParaRPr lang="en-US" sz="1200" dirty="0"/>
          </a:p>
        </p:txBody>
      </p:sp>
      <p:sp>
        <p:nvSpPr>
          <p:cNvPr id="34" name="Dikdörtgen: Köşeleri Yuvarlatılmış 33">
            <a:extLst>
              <a:ext uri="{FF2B5EF4-FFF2-40B4-BE49-F238E27FC236}">
                <a16:creationId xmlns:a16="http://schemas.microsoft.com/office/drawing/2014/main" id="{0B1EFE66-59A3-4455-C18F-E376F6B2A73C}"/>
              </a:ext>
            </a:extLst>
          </p:cNvPr>
          <p:cNvSpPr/>
          <p:nvPr/>
        </p:nvSpPr>
        <p:spPr>
          <a:xfrm>
            <a:off x="5988802" y="4921675"/>
            <a:ext cx="914527" cy="433006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Real Category</a:t>
            </a:r>
          </a:p>
        </p:txBody>
      </p:sp>
      <p:sp>
        <p:nvSpPr>
          <p:cNvPr id="35" name="Dikdörtgen: Köşeleri Yuvarlatılmış 34">
            <a:extLst>
              <a:ext uri="{FF2B5EF4-FFF2-40B4-BE49-F238E27FC236}">
                <a16:creationId xmlns:a16="http://schemas.microsoft.com/office/drawing/2014/main" id="{537EE6CB-3944-1467-758A-AD2B189AE61D}"/>
              </a:ext>
            </a:extLst>
          </p:cNvPr>
          <p:cNvSpPr/>
          <p:nvPr/>
        </p:nvSpPr>
        <p:spPr>
          <a:xfrm>
            <a:off x="7618125" y="6024007"/>
            <a:ext cx="2164302" cy="451002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Test Data</a:t>
            </a:r>
            <a:endParaRPr lang="en-US" sz="1200" dirty="0"/>
          </a:p>
        </p:txBody>
      </p:sp>
      <p:sp>
        <p:nvSpPr>
          <p:cNvPr id="36" name="Dikdörtgen: Köşeleri Yuvarlatılmış 35">
            <a:extLst>
              <a:ext uri="{FF2B5EF4-FFF2-40B4-BE49-F238E27FC236}">
                <a16:creationId xmlns:a16="http://schemas.microsoft.com/office/drawing/2014/main" id="{F419DF4E-86FF-B982-DAB3-E2F4B40198C0}"/>
              </a:ext>
            </a:extLst>
          </p:cNvPr>
          <p:cNvSpPr/>
          <p:nvPr/>
        </p:nvSpPr>
        <p:spPr>
          <a:xfrm>
            <a:off x="9830478" y="6033954"/>
            <a:ext cx="911832" cy="433006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Real Category</a:t>
            </a:r>
          </a:p>
        </p:txBody>
      </p:sp>
      <p:cxnSp>
        <p:nvCxnSpPr>
          <p:cNvPr id="37" name="Düz Ok Bağlayıcısı 36">
            <a:extLst>
              <a:ext uri="{FF2B5EF4-FFF2-40B4-BE49-F238E27FC236}">
                <a16:creationId xmlns:a16="http://schemas.microsoft.com/office/drawing/2014/main" id="{E5DD5FBE-EE1A-A5FC-CF69-19E22355B96F}"/>
              </a:ext>
            </a:extLst>
          </p:cNvPr>
          <p:cNvCxnSpPr>
            <a:cxnSpLocks/>
          </p:cNvCxnSpPr>
          <p:nvPr/>
        </p:nvCxnSpPr>
        <p:spPr>
          <a:xfrm>
            <a:off x="7111383" y="5141413"/>
            <a:ext cx="5067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5DAD69D2-741F-29AC-DDCD-F76F261BF713}"/>
              </a:ext>
            </a:extLst>
          </p:cNvPr>
          <p:cNvSpPr/>
          <p:nvPr/>
        </p:nvSpPr>
        <p:spPr>
          <a:xfrm>
            <a:off x="7683447" y="4698696"/>
            <a:ext cx="1467658" cy="88543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Classification Model</a:t>
            </a:r>
          </a:p>
        </p:txBody>
      </p: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ECA1B610-789C-ADB9-078C-80832F8500A6}"/>
              </a:ext>
            </a:extLst>
          </p:cNvPr>
          <p:cNvCxnSpPr>
            <a:cxnSpLocks/>
            <a:endCxn id="40" idx="4"/>
          </p:cNvCxnSpPr>
          <p:nvPr/>
        </p:nvCxnSpPr>
        <p:spPr>
          <a:xfrm flipV="1">
            <a:off x="8417276" y="5584129"/>
            <a:ext cx="0" cy="3988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CB9EDB2A-27BF-A945-6399-D09E95E2D89C}"/>
              </a:ext>
            </a:extLst>
          </p:cNvPr>
          <p:cNvCxnSpPr>
            <a:cxnSpLocks/>
          </p:cNvCxnSpPr>
          <p:nvPr/>
        </p:nvCxnSpPr>
        <p:spPr>
          <a:xfrm>
            <a:off x="9220135" y="5126650"/>
            <a:ext cx="5067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Düz Ok Bağlayıcısı 44">
            <a:extLst>
              <a:ext uri="{FF2B5EF4-FFF2-40B4-BE49-F238E27FC236}">
                <a16:creationId xmlns:a16="http://schemas.microsoft.com/office/drawing/2014/main" id="{65F962DD-A0E6-DFD5-6C1A-677BC99D2333}"/>
              </a:ext>
            </a:extLst>
          </p:cNvPr>
          <p:cNvCxnSpPr>
            <a:cxnSpLocks/>
          </p:cNvCxnSpPr>
          <p:nvPr/>
        </p:nvCxnSpPr>
        <p:spPr>
          <a:xfrm>
            <a:off x="3239816" y="5521302"/>
            <a:ext cx="4044055" cy="7490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ikdörtgen: Köşeleri Yuvarlatılmış 48">
            <a:extLst>
              <a:ext uri="{FF2B5EF4-FFF2-40B4-BE49-F238E27FC236}">
                <a16:creationId xmlns:a16="http://schemas.microsoft.com/office/drawing/2014/main" id="{D6DC2DF4-BCD4-1711-DE42-C45E0EA66A0D}"/>
              </a:ext>
            </a:extLst>
          </p:cNvPr>
          <p:cNvSpPr/>
          <p:nvPr/>
        </p:nvSpPr>
        <p:spPr>
          <a:xfrm>
            <a:off x="9782427" y="4910147"/>
            <a:ext cx="911832" cy="433006"/>
          </a:xfrm>
          <a:prstGeom prst="round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Predicted</a:t>
            </a:r>
            <a:r>
              <a:rPr lang="tr-TR" sz="1200" dirty="0"/>
              <a:t> </a:t>
            </a:r>
            <a:r>
              <a:rPr lang="en-US" sz="1200" dirty="0"/>
              <a:t>Category</a:t>
            </a:r>
          </a:p>
        </p:txBody>
      </p:sp>
      <p:sp>
        <p:nvSpPr>
          <p:cNvPr id="1033" name="Metin kutusu 1032">
            <a:extLst>
              <a:ext uri="{FF2B5EF4-FFF2-40B4-BE49-F238E27FC236}">
                <a16:creationId xmlns:a16="http://schemas.microsoft.com/office/drawing/2014/main" id="{7E4DCD5E-E6FD-DA22-6F8D-71193C053F74}"/>
              </a:ext>
            </a:extLst>
          </p:cNvPr>
          <p:cNvSpPr txBox="1"/>
          <p:nvPr/>
        </p:nvSpPr>
        <p:spPr>
          <a:xfrm>
            <a:off x="6829028" y="4427121"/>
            <a:ext cx="117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Classification Model Training</a:t>
            </a:r>
          </a:p>
        </p:txBody>
      </p:sp>
      <p:sp>
        <p:nvSpPr>
          <p:cNvPr id="1034" name="Metin kutusu 1033">
            <a:extLst>
              <a:ext uri="{FF2B5EF4-FFF2-40B4-BE49-F238E27FC236}">
                <a16:creationId xmlns:a16="http://schemas.microsoft.com/office/drawing/2014/main" id="{95419B9B-5A4B-C992-8BD1-674115341EEA}"/>
              </a:ext>
            </a:extLst>
          </p:cNvPr>
          <p:cNvSpPr txBox="1"/>
          <p:nvPr/>
        </p:nvSpPr>
        <p:spPr>
          <a:xfrm>
            <a:off x="8552418" y="5521302"/>
            <a:ext cx="117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Classification Model Testing</a:t>
            </a:r>
          </a:p>
        </p:txBody>
      </p:sp>
      <p:sp>
        <p:nvSpPr>
          <p:cNvPr id="2" name="Sağ Ayraç 1">
            <a:extLst>
              <a:ext uri="{FF2B5EF4-FFF2-40B4-BE49-F238E27FC236}">
                <a16:creationId xmlns:a16="http://schemas.microsoft.com/office/drawing/2014/main" id="{1EC59239-FACE-B737-5D8D-D9248589CA12}"/>
              </a:ext>
            </a:extLst>
          </p:cNvPr>
          <p:cNvSpPr/>
          <p:nvPr/>
        </p:nvSpPr>
        <p:spPr>
          <a:xfrm>
            <a:off x="10773841" y="5024621"/>
            <a:ext cx="327660" cy="12443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5774B2D-E05D-5432-B7FD-DB31F9FB35C5}"/>
              </a:ext>
            </a:extLst>
          </p:cNvPr>
          <p:cNvSpPr txBox="1"/>
          <p:nvPr/>
        </p:nvSpPr>
        <p:spPr>
          <a:xfrm>
            <a:off x="11019974" y="5214532"/>
            <a:ext cx="1044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Classification</a:t>
            </a:r>
            <a:r>
              <a:rPr lang="tr-TR" sz="1200" dirty="0"/>
              <a:t> </a:t>
            </a:r>
            <a:r>
              <a:rPr lang="en-US" sz="1200" dirty="0"/>
              <a:t>Model</a:t>
            </a:r>
            <a:r>
              <a:rPr lang="tr-TR" sz="1200" dirty="0"/>
              <a:t> </a:t>
            </a:r>
            <a:r>
              <a:rPr lang="en-US" sz="1200" dirty="0"/>
              <a:t>Performance Evaluation</a:t>
            </a:r>
          </a:p>
        </p:txBody>
      </p:sp>
      <p:grpSp>
        <p:nvGrpSpPr>
          <p:cNvPr id="4" name="Google Shape;73;p15">
            <a:extLst>
              <a:ext uri="{FF2B5EF4-FFF2-40B4-BE49-F238E27FC236}">
                <a16:creationId xmlns:a16="http://schemas.microsoft.com/office/drawing/2014/main" id="{EBF82B9E-9EE9-59BB-3B8F-CD377B48625C}"/>
              </a:ext>
            </a:extLst>
          </p:cNvPr>
          <p:cNvGrpSpPr/>
          <p:nvPr/>
        </p:nvGrpSpPr>
        <p:grpSpPr>
          <a:xfrm>
            <a:off x="153338" y="121738"/>
            <a:ext cx="2016358" cy="2283793"/>
            <a:chOff x="2200275" y="2162433"/>
            <a:chExt cx="2298630" cy="2545467"/>
          </a:xfrm>
        </p:grpSpPr>
        <p:sp>
          <p:nvSpPr>
            <p:cNvPr id="7" name="Google Shape;74;p15">
              <a:extLst>
                <a:ext uri="{FF2B5EF4-FFF2-40B4-BE49-F238E27FC236}">
                  <a16:creationId xmlns:a16="http://schemas.microsoft.com/office/drawing/2014/main" id="{5A14E9DF-E5C0-65F9-6E6C-5C6387340E70}"/>
                </a:ext>
              </a:extLst>
            </p:cNvPr>
            <p:cNvSpPr/>
            <p:nvPr/>
          </p:nvSpPr>
          <p:spPr>
            <a:xfrm>
              <a:off x="2200275" y="3200400"/>
              <a:ext cx="1014300" cy="385800"/>
            </a:xfrm>
            <a:prstGeom prst="rect">
              <a:avLst/>
            </a:prstGeom>
            <a:solidFill>
              <a:srgbClr val="05258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" name="Google Shape;75;p15">
              <a:extLst>
                <a:ext uri="{FF2B5EF4-FFF2-40B4-BE49-F238E27FC236}">
                  <a16:creationId xmlns:a16="http://schemas.microsoft.com/office/drawing/2014/main" id="{83DB666C-E59A-43CE-D446-7FF6DC0B1975}"/>
                </a:ext>
              </a:extLst>
            </p:cNvPr>
            <p:cNvSpPr/>
            <p:nvPr/>
          </p:nvSpPr>
          <p:spPr>
            <a:xfrm>
              <a:off x="2829697" y="3200400"/>
              <a:ext cx="383100" cy="1507500"/>
            </a:xfrm>
            <a:prstGeom prst="rect">
              <a:avLst/>
            </a:prstGeom>
            <a:solidFill>
              <a:srgbClr val="05258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" name="Google Shape;76;p15">
              <a:extLst>
                <a:ext uri="{FF2B5EF4-FFF2-40B4-BE49-F238E27FC236}">
                  <a16:creationId xmlns:a16="http://schemas.microsoft.com/office/drawing/2014/main" id="{76047728-78D4-5A91-8C33-8B25296DCD20}"/>
                </a:ext>
              </a:extLst>
            </p:cNvPr>
            <p:cNvSpPr/>
            <p:nvPr/>
          </p:nvSpPr>
          <p:spPr>
            <a:xfrm>
              <a:off x="3484605" y="2570205"/>
              <a:ext cx="383100" cy="1016100"/>
            </a:xfrm>
            <a:prstGeom prst="rect">
              <a:avLst/>
            </a:prstGeom>
            <a:solidFill>
              <a:srgbClr val="05258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" name="Google Shape;77;p15">
              <a:extLst>
                <a:ext uri="{FF2B5EF4-FFF2-40B4-BE49-F238E27FC236}">
                  <a16:creationId xmlns:a16="http://schemas.microsoft.com/office/drawing/2014/main" id="{42506937-EF8D-AF0F-C0ED-D7807CB5BD51}"/>
                </a:ext>
              </a:extLst>
            </p:cNvPr>
            <p:cNvSpPr/>
            <p:nvPr/>
          </p:nvSpPr>
          <p:spPr>
            <a:xfrm>
              <a:off x="3484605" y="3200400"/>
              <a:ext cx="1014300" cy="385800"/>
            </a:xfrm>
            <a:prstGeom prst="rect">
              <a:avLst/>
            </a:prstGeom>
            <a:solidFill>
              <a:srgbClr val="05258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" name="Google Shape;78;p15">
              <a:extLst>
                <a:ext uri="{FF2B5EF4-FFF2-40B4-BE49-F238E27FC236}">
                  <a16:creationId xmlns:a16="http://schemas.microsoft.com/office/drawing/2014/main" id="{89C026F1-A1B5-64B0-7C4C-BE2739C4BAB5}"/>
                </a:ext>
              </a:extLst>
            </p:cNvPr>
            <p:cNvSpPr/>
            <p:nvPr/>
          </p:nvSpPr>
          <p:spPr>
            <a:xfrm>
              <a:off x="2458995" y="2162433"/>
              <a:ext cx="766200" cy="766200"/>
            </a:xfrm>
            <a:prstGeom prst="ellipse">
              <a:avLst/>
            </a:prstGeom>
            <a:solidFill>
              <a:srgbClr val="05258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6E80C3CC-1B89-511A-06AE-B76A51BD497B}"/>
              </a:ext>
            </a:extLst>
          </p:cNvPr>
          <p:cNvSpPr txBox="1"/>
          <p:nvPr/>
        </p:nvSpPr>
        <p:spPr>
          <a:xfrm>
            <a:off x="5346723" y="355260"/>
            <a:ext cx="2601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Step-1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6999CC3A-BC0D-8BE0-B45F-F7C46935FC33}"/>
              </a:ext>
            </a:extLst>
          </p:cNvPr>
          <p:cNvSpPr txBox="1"/>
          <p:nvPr/>
        </p:nvSpPr>
        <p:spPr>
          <a:xfrm>
            <a:off x="5321004" y="3595164"/>
            <a:ext cx="2601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Step-2</a:t>
            </a:r>
          </a:p>
        </p:txBody>
      </p:sp>
    </p:spTree>
    <p:extLst>
      <p:ext uri="{BB962C8B-B14F-4D97-AF65-F5344CB8AC3E}">
        <p14:creationId xmlns:p14="http://schemas.microsoft.com/office/powerpoint/2010/main" val="304514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ağ Ayraç 49">
            <a:extLst>
              <a:ext uri="{FF2B5EF4-FFF2-40B4-BE49-F238E27FC236}">
                <a16:creationId xmlns:a16="http://schemas.microsoft.com/office/drawing/2014/main" id="{C820EBBD-8419-545C-9B04-91B248E30E56}"/>
              </a:ext>
            </a:extLst>
          </p:cNvPr>
          <p:cNvSpPr/>
          <p:nvPr/>
        </p:nvSpPr>
        <p:spPr>
          <a:xfrm>
            <a:off x="9528761" y="1893018"/>
            <a:ext cx="327660" cy="12443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4AEE57BA-790F-B288-89CE-61F3C16D5B15}"/>
              </a:ext>
            </a:extLst>
          </p:cNvPr>
          <p:cNvSpPr txBox="1"/>
          <p:nvPr/>
        </p:nvSpPr>
        <p:spPr>
          <a:xfrm>
            <a:off x="9849071" y="2141155"/>
            <a:ext cx="983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Regression</a:t>
            </a:r>
            <a:r>
              <a:rPr lang="tr-TR" sz="1200" dirty="0"/>
              <a:t> </a:t>
            </a:r>
            <a:r>
              <a:rPr lang="en-US" sz="1200" dirty="0"/>
              <a:t>Model</a:t>
            </a:r>
            <a:r>
              <a:rPr lang="tr-TR" sz="1200" dirty="0"/>
              <a:t> </a:t>
            </a:r>
            <a:r>
              <a:rPr lang="en-US" sz="1200" dirty="0"/>
              <a:t>Performance Evaluation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AE58A04-5613-112C-4F78-B93B47711412}"/>
              </a:ext>
            </a:extLst>
          </p:cNvPr>
          <p:cNvSpPr/>
          <p:nvPr/>
        </p:nvSpPr>
        <p:spPr>
          <a:xfrm>
            <a:off x="22322" y="3277890"/>
            <a:ext cx="1467658" cy="88543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Classification Model</a:t>
            </a:r>
          </a:p>
        </p:txBody>
      </p:sp>
      <p:cxnSp>
        <p:nvCxnSpPr>
          <p:cNvPr id="53" name="Düz Ok Bağlayıcısı 52">
            <a:extLst>
              <a:ext uri="{FF2B5EF4-FFF2-40B4-BE49-F238E27FC236}">
                <a16:creationId xmlns:a16="http://schemas.microsoft.com/office/drawing/2014/main" id="{546E1E3B-D258-4151-1497-9FDA759DFB69}"/>
              </a:ext>
            </a:extLst>
          </p:cNvPr>
          <p:cNvCxnSpPr>
            <a:cxnSpLocks/>
          </p:cNvCxnSpPr>
          <p:nvPr/>
        </p:nvCxnSpPr>
        <p:spPr>
          <a:xfrm flipV="1">
            <a:off x="1489980" y="2616714"/>
            <a:ext cx="568043" cy="5206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kdörtgen: Köşeleri Yuvarlatılmış 56">
            <a:extLst>
              <a:ext uri="{FF2B5EF4-FFF2-40B4-BE49-F238E27FC236}">
                <a16:creationId xmlns:a16="http://schemas.microsoft.com/office/drawing/2014/main" id="{D90E315C-114D-80C2-F482-90231B8FDC4F}"/>
              </a:ext>
            </a:extLst>
          </p:cNvPr>
          <p:cNvSpPr/>
          <p:nvPr/>
        </p:nvSpPr>
        <p:spPr>
          <a:xfrm>
            <a:off x="2269158" y="5037309"/>
            <a:ext cx="1040098" cy="433006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Data-2</a:t>
            </a:r>
            <a:endParaRPr lang="en-US" sz="1200" dirty="0"/>
          </a:p>
        </p:txBody>
      </p:sp>
      <p:sp>
        <p:nvSpPr>
          <p:cNvPr id="58" name="Dikdörtgen: Köşeleri Yuvarlatılmış 57">
            <a:extLst>
              <a:ext uri="{FF2B5EF4-FFF2-40B4-BE49-F238E27FC236}">
                <a16:creationId xmlns:a16="http://schemas.microsoft.com/office/drawing/2014/main" id="{9D6C6826-A773-6B23-4469-C6EF8EC5F836}"/>
              </a:ext>
            </a:extLst>
          </p:cNvPr>
          <p:cNvSpPr/>
          <p:nvPr/>
        </p:nvSpPr>
        <p:spPr>
          <a:xfrm>
            <a:off x="2287054" y="1915720"/>
            <a:ext cx="1011979" cy="433007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Data-1</a:t>
            </a:r>
            <a:endParaRPr lang="en-US" sz="1200" dirty="0"/>
          </a:p>
        </p:txBody>
      </p: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B4310850-227B-35DA-9A79-996537AA8DC9}"/>
              </a:ext>
            </a:extLst>
          </p:cNvPr>
          <p:cNvSpPr txBox="1"/>
          <p:nvPr/>
        </p:nvSpPr>
        <p:spPr>
          <a:xfrm>
            <a:off x="7569854" y="2394995"/>
            <a:ext cx="117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Regression</a:t>
            </a:r>
            <a:r>
              <a:rPr lang="tr-TR" sz="1200" dirty="0"/>
              <a:t> Model </a:t>
            </a:r>
            <a:r>
              <a:rPr lang="en-US" sz="1200" dirty="0"/>
              <a:t>Testing </a:t>
            </a:r>
          </a:p>
        </p:txBody>
      </p:sp>
      <p:sp>
        <p:nvSpPr>
          <p:cNvPr id="62" name="Metin kutusu 61">
            <a:extLst>
              <a:ext uri="{FF2B5EF4-FFF2-40B4-BE49-F238E27FC236}">
                <a16:creationId xmlns:a16="http://schemas.microsoft.com/office/drawing/2014/main" id="{14771116-57EA-EA46-E495-D0EFBF3CF616}"/>
              </a:ext>
            </a:extLst>
          </p:cNvPr>
          <p:cNvSpPr txBox="1"/>
          <p:nvPr/>
        </p:nvSpPr>
        <p:spPr>
          <a:xfrm>
            <a:off x="2311319" y="4711578"/>
            <a:ext cx="1174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Category-</a:t>
            </a:r>
            <a:r>
              <a:rPr lang="tr-TR" sz="1200" dirty="0"/>
              <a:t>B</a:t>
            </a:r>
            <a:r>
              <a:rPr lang="en-US" sz="1200" dirty="0"/>
              <a:t> 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BDCA5CC-DDC0-B75E-45C7-EBF04857E6B3}"/>
              </a:ext>
            </a:extLst>
          </p:cNvPr>
          <p:cNvSpPr/>
          <p:nvPr/>
        </p:nvSpPr>
        <p:spPr>
          <a:xfrm>
            <a:off x="6918241" y="1748480"/>
            <a:ext cx="1252883" cy="63585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Regression Model</a:t>
            </a:r>
            <a:r>
              <a:rPr lang="tr-TR" sz="1200" dirty="0">
                <a:solidFill>
                  <a:srgbClr val="C00000"/>
                </a:solidFill>
              </a:rPr>
              <a:t> 1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025" name="Düz Ok Bağlayıcısı 1024">
            <a:extLst>
              <a:ext uri="{FF2B5EF4-FFF2-40B4-BE49-F238E27FC236}">
                <a16:creationId xmlns:a16="http://schemas.microsoft.com/office/drawing/2014/main" id="{D60FE7B1-33C3-75D2-0436-CD0C30580F3A}"/>
              </a:ext>
            </a:extLst>
          </p:cNvPr>
          <p:cNvCxnSpPr>
            <a:cxnSpLocks/>
          </p:cNvCxnSpPr>
          <p:nvPr/>
        </p:nvCxnSpPr>
        <p:spPr>
          <a:xfrm>
            <a:off x="3997238" y="2065517"/>
            <a:ext cx="59726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Metin kutusu 1025">
            <a:extLst>
              <a:ext uri="{FF2B5EF4-FFF2-40B4-BE49-F238E27FC236}">
                <a16:creationId xmlns:a16="http://schemas.microsoft.com/office/drawing/2014/main" id="{74A73A8F-DCEF-D276-B7CB-4A0F90002F1E}"/>
              </a:ext>
            </a:extLst>
          </p:cNvPr>
          <p:cNvSpPr txBox="1"/>
          <p:nvPr/>
        </p:nvSpPr>
        <p:spPr>
          <a:xfrm rot="20193293">
            <a:off x="6372487" y="1404296"/>
            <a:ext cx="1121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Regression Model Training</a:t>
            </a:r>
          </a:p>
        </p:txBody>
      </p:sp>
      <p:sp>
        <p:nvSpPr>
          <p:cNvPr id="1027" name="Dikdörtgen: Köşeleri Yuvarlatılmış 1026">
            <a:extLst>
              <a:ext uri="{FF2B5EF4-FFF2-40B4-BE49-F238E27FC236}">
                <a16:creationId xmlns:a16="http://schemas.microsoft.com/office/drawing/2014/main" id="{B1A885DC-F895-558A-F0F5-5583D618F162}"/>
              </a:ext>
            </a:extLst>
          </p:cNvPr>
          <p:cNvSpPr/>
          <p:nvPr/>
        </p:nvSpPr>
        <p:spPr>
          <a:xfrm>
            <a:off x="4712888" y="1930898"/>
            <a:ext cx="1008616" cy="255384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</a:t>
            </a:r>
            <a:r>
              <a:rPr lang="tr-TR" sz="1200" dirty="0"/>
              <a:t> Data-1</a:t>
            </a:r>
            <a:endParaRPr lang="en-US" sz="1200" dirty="0"/>
          </a:p>
        </p:txBody>
      </p:sp>
      <p:sp>
        <p:nvSpPr>
          <p:cNvPr id="1029" name="Dikdörtgen: Köşeleri Yuvarlatılmış 1028">
            <a:extLst>
              <a:ext uri="{FF2B5EF4-FFF2-40B4-BE49-F238E27FC236}">
                <a16:creationId xmlns:a16="http://schemas.microsoft.com/office/drawing/2014/main" id="{1CAAECA8-8E4D-869B-BC04-26918D7782EC}"/>
              </a:ext>
            </a:extLst>
          </p:cNvPr>
          <p:cNvSpPr/>
          <p:nvPr/>
        </p:nvSpPr>
        <p:spPr>
          <a:xfrm>
            <a:off x="3329167" y="1871095"/>
            <a:ext cx="558227" cy="4776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Price</a:t>
            </a:r>
          </a:p>
        </p:txBody>
      </p:sp>
      <p:sp>
        <p:nvSpPr>
          <p:cNvPr id="1030" name="Dikdörtgen: Köşeleri Yuvarlatılmış 1029">
            <a:extLst>
              <a:ext uri="{FF2B5EF4-FFF2-40B4-BE49-F238E27FC236}">
                <a16:creationId xmlns:a16="http://schemas.microsoft.com/office/drawing/2014/main" id="{9942ED31-06E8-1672-B0BA-FEE9CFE47311}"/>
              </a:ext>
            </a:extLst>
          </p:cNvPr>
          <p:cNvSpPr/>
          <p:nvPr/>
        </p:nvSpPr>
        <p:spPr>
          <a:xfrm>
            <a:off x="3339388" y="5014996"/>
            <a:ext cx="558227" cy="4776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Price</a:t>
            </a:r>
          </a:p>
        </p:txBody>
      </p:sp>
      <p:sp>
        <p:nvSpPr>
          <p:cNvPr id="1031" name="Dikdörtgen: Köşeleri Yuvarlatılmış 1030">
            <a:extLst>
              <a:ext uri="{FF2B5EF4-FFF2-40B4-BE49-F238E27FC236}">
                <a16:creationId xmlns:a16="http://schemas.microsoft.com/office/drawing/2014/main" id="{2D7B205E-0045-FA77-684B-CA481076B0A0}"/>
              </a:ext>
            </a:extLst>
          </p:cNvPr>
          <p:cNvSpPr/>
          <p:nvPr/>
        </p:nvSpPr>
        <p:spPr>
          <a:xfrm>
            <a:off x="5786825" y="1893018"/>
            <a:ext cx="558227" cy="3212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Price</a:t>
            </a:r>
          </a:p>
        </p:txBody>
      </p:sp>
      <p:cxnSp>
        <p:nvCxnSpPr>
          <p:cNvPr id="1035" name="Düz Ok Bağlayıcısı 1034">
            <a:extLst>
              <a:ext uri="{FF2B5EF4-FFF2-40B4-BE49-F238E27FC236}">
                <a16:creationId xmlns:a16="http://schemas.microsoft.com/office/drawing/2014/main" id="{0FF9B8AF-EF21-75EB-F004-D9D86B61866B}"/>
              </a:ext>
            </a:extLst>
          </p:cNvPr>
          <p:cNvCxnSpPr>
            <a:cxnSpLocks/>
          </p:cNvCxnSpPr>
          <p:nvPr/>
        </p:nvCxnSpPr>
        <p:spPr>
          <a:xfrm>
            <a:off x="3997238" y="2218764"/>
            <a:ext cx="2919377" cy="6326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Düz Ok Bağlayıcısı 1037">
            <a:extLst>
              <a:ext uri="{FF2B5EF4-FFF2-40B4-BE49-F238E27FC236}">
                <a16:creationId xmlns:a16="http://schemas.microsoft.com/office/drawing/2014/main" id="{3AD84869-B695-AB5F-6869-1D81BCBD6F8D}"/>
              </a:ext>
            </a:extLst>
          </p:cNvPr>
          <p:cNvCxnSpPr>
            <a:cxnSpLocks/>
          </p:cNvCxnSpPr>
          <p:nvPr/>
        </p:nvCxnSpPr>
        <p:spPr>
          <a:xfrm>
            <a:off x="6421766" y="2069398"/>
            <a:ext cx="4251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Dikdörtgen: Köşeleri Yuvarlatılmış 1040">
            <a:extLst>
              <a:ext uri="{FF2B5EF4-FFF2-40B4-BE49-F238E27FC236}">
                <a16:creationId xmlns:a16="http://schemas.microsoft.com/office/drawing/2014/main" id="{B3F67273-0E73-9B22-3D20-499D6C40D169}"/>
              </a:ext>
            </a:extLst>
          </p:cNvPr>
          <p:cNvSpPr/>
          <p:nvPr/>
        </p:nvSpPr>
        <p:spPr>
          <a:xfrm>
            <a:off x="7140143" y="2917597"/>
            <a:ext cx="1252882" cy="255384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</a:t>
            </a:r>
            <a:r>
              <a:rPr lang="tr-TR" sz="1200" dirty="0"/>
              <a:t> Data-1</a:t>
            </a:r>
            <a:endParaRPr lang="en-US" sz="1200" dirty="0"/>
          </a:p>
        </p:txBody>
      </p:sp>
      <p:sp>
        <p:nvSpPr>
          <p:cNvPr id="1042" name="Dikdörtgen: Köşeleri Yuvarlatılmış 1041">
            <a:extLst>
              <a:ext uri="{FF2B5EF4-FFF2-40B4-BE49-F238E27FC236}">
                <a16:creationId xmlns:a16="http://schemas.microsoft.com/office/drawing/2014/main" id="{D3E23472-BD9B-3873-0BE8-CDE3581F809D}"/>
              </a:ext>
            </a:extLst>
          </p:cNvPr>
          <p:cNvSpPr/>
          <p:nvPr/>
        </p:nvSpPr>
        <p:spPr>
          <a:xfrm>
            <a:off x="8620868" y="1893018"/>
            <a:ext cx="854157" cy="3212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Predicted Price</a:t>
            </a:r>
          </a:p>
        </p:txBody>
      </p:sp>
      <p:cxnSp>
        <p:nvCxnSpPr>
          <p:cNvPr id="1043" name="Düz Ok Bağlayıcısı 1042">
            <a:extLst>
              <a:ext uri="{FF2B5EF4-FFF2-40B4-BE49-F238E27FC236}">
                <a16:creationId xmlns:a16="http://schemas.microsoft.com/office/drawing/2014/main" id="{8B64EF10-FCFE-5C50-E073-EED3105BFB03}"/>
              </a:ext>
            </a:extLst>
          </p:cNvPr>
          <p:cNvCxnSpPr>
            <a:cxnSpLocks/>
          </p:cNvCxnSpPr>
          <p:nvPr/>
        </p:nvCxnSpPr>
        <p:spPr>
          <a:xfrm>
            <a:off x="8195702" y="2053648"/>
            <a:ext cx="4251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Dikdörtgen: Köşeleri Yuvarlatılmış 1043">
            <a:extLst>
              <a:ext uri="{FF2B5EF4-FFF2-40B4-BE49-F238E27FC236}">
                <a16:creationId xmlns:a16="http://schemas.microsoft.com/office/drawing/2014/main" id="{FF35E0BC-539C-7EC2-2D59-DDC52DF7E45F}"/>
              </a:ext>
            </a:extLst>
          </p:cNvPr>
          <p:cNvSpPr/>
          <p:nvPr/>
        </p:nvSpPr>
        <p:spPr>
          <a:xfrm>
            <a:off x="8423166" y="2884659"/>
            <a:ext cx="1051859" cy="288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Real</a:t>
            </a:r>
            <a:r>
              <a:rPr lang="en-US" sz="1200" dirty="0"/>
              <a:t> Price</a:t>
            </a:r>
          </a:p>
        </p:txBody>
      </p:sp>
      <p:cxnSp>
        <p:nvCxnSpPr>
          <p:cNvPr id="1052" name="Düz Ok Bağlayıcısı 1051">
            <a:extLst>
              <a:ext uri="{FF2B5EF4-FFF2-40B4-BE49-F238E27FC236}">
                <a16:creationId xmlns:a16="http://schemas.microsoft.com/office/drawing/2014/main" id="{AC3EAF92-D550-BA65-7C7A-A32911254A98}"/>
              </a:ext>
            </a:extLst>
          </p:cNvPr>
          <p:cNvCxnSpPr>
            <a:cxnSpLocks/>
          </p:cNvCxnSpPr>
          <p:nvPr/>
        </p:nvCxnSpPr>
        <p:spPr>
          <a:xfrm flipV="1">
            <a:off x="7544683" y="2403425"/>
            <a:ext cx="0" cy="4265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Metin kutusu 1055">
            <a:extLst>
              <a:ext uri="{FF2B5EF4-FFF2-40B4-BE49-F238E27FC236}">
                <a16:creationId xmlns:a16="http://schemas.microsoft.com/office/drawing/2014/main" id="{4EC539AF-BF26-1ACE-ED38-3C0A93B2C846}"/>
              </a:ext>
            </a:extLst>
          </p:cNvPr>
          <p:cNvSpPr txBox="1"/>
          <p:nvPr/>
        </p:nvSpPr>
        <p:spPr>
          <a:xfrm>
            <a:off x="2386143" y="1632109"/>
            <a:ext cx="1174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Category-A </a:t>
            </a:r>
          </a:p>
        </p:txBody>
      </p:sp>
      <p:sp>
        <p:nvSpPr>
          <p:cNvPr id="1058" name="Dikdörtgen: Çapraz Köşeleri Yuvarlatılmış 1057">
            <a:extLst>
              <a:ext uri="{FF2B5EF4-FFF2-40B4-BE49-F238E27FC236}">
                <a16:creationId xmlns:a16="http://schemas.microsoft.com/office/drawing/2014/main" id="{E7F7594F-BC5E-EB50-6C95-457DD698DCF6}"/>
              </a:ext>
            </a:extLst>
          </p:cNvPr>
          <p:cNvSpPr/>
          <p:nvPr/>
        </p:nvSpPr>
        <p:spPr>
          <a:xfrm>
            <a:off x="11053300" y="2221863"/>
            <a:ext cx="630597" cy="549141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Rmse</a:t>
            </a:r>
            <a:r>
              <a:rPr lang="tr-TR" sz="1000" dirty="0"/>
              <a:t>-1</a:t>
            </a:r>
            <a:endParaRPr lang="en-US" sz="1000" dirty="0"/>
          </a:p>
        </p:txBody>
      </p:sp>
      <p:cxnSp>
        <p:nvCxnSpPr>
          <p:cNvPr id="1059" name="Düz Ok Bağlayıcısı 1058">
            <a:extLst>
              <a:ext uri="{FF2B5EF4-FFF2-40B4-BE49-F238E27FC236}">
                <a16:creationId xmlns:a16="http://schemas.microsoft.com/office/drawing/2014/main" id="{382666FC-774F-48DE-5DE9-EFC7A6D37135}"/>
              </a:ext>
            </a:extLst>
          </p:cNvPr>
          <p:cNvCxnSpPr>
            <a:cxnSpLocks/>
          </p:cNvCxnSpPr>
          <p:nvPr/>
        </p:nvCxnSpPr>
        <p:spPr>
          <a:xfrm>
            <a:off x="10628134" y="2469491"/>
            <a:ext cx="4251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Düz Ok Bağlayıcısı 1069">
            <a:extLst>
              <a:ext uri="{FF2B5EF4-FFF2-40B4-BE49-F238E27FC236}">
                <a16:creationId xmlns:a16="http://schemas.microsoft.com/office/drawing/2014/main" id="{6C2CFD57-F061-7C00-C7C6-EB691DBF94B0}"/>
              </a:ext>
            </a:extLst>
          </p:cNvPr>
          <p:cNvCxnSpPr>
            <a:cxnSpLocks/>
          </p:cNvCxnSpPr>
          <p:nvPr/>
        </p:nvCxnSpPr>
        <p:spPr>
          <a:xfrm>
            <a:off x="1510071" y="4191598"/>
            <a:ext cx="478564" cy="5599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2" name="Sağ Ayraç 1071">
            <a:extLst>
              <a:ext uri="{FF2B5EF4-FFF2-40B4-BE49-F238E27FC236}">
                <a16:creationId xmlns:a16="http://schemas.microsoft.com/office/drawing/2014/main" id="{8D2DAD9D-37BD-07BB-8C8F-768B2A1371A2}"/>
              </a:ext>
            </a:extLst>
          </p:cNvPr>
          <p:cNvSpPr/>
          <p:nvPr/>
        </p:nvSpPr>
        <p:spPr>
          <a:xfrm>
            <a:off x="9512283" y="5009459"/>
            <a:ext cx="327660" cy="12443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3" name="Metin kutusu 1072">
            <a:extLst>
              <a:ext uri="{FF2B5EF4-FFF2-40B4-BE49-F238E27FC236}">
                <a16:creationId xmlns:a16="http://schemas.microsoft.com/office/drawing/2014/main" id="{4067FB33-FAAE-919E-23C3-8601030E1B8F}"/>
              </a:ext>
            </a:extLst>
          </p:cNvPr>
          <p:cNvSpPr txBox="1"/>
          <p:nvPr/>
        </p:nvSpPr>
        <p:spPr>
          <a:xfrm>
            <a:off x="9832593" y="5257596"/>
            <a:ext cx="983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Regression</a:t>
            </a:r>
            <a:r>
              <a:rPr lang="tr-TR" sz="1200" dirty="0"/>
              <a:t> </a:t>
            </a:r>
            <a:r>
              <a:rPr lang="en-US" sz="1200" dirty="0"/>
              <a:t>Model</a:t>
            </a:r>
            <a:r>
              <a:rPr lang="tr-TR" sz="1200" dirty="0"/>
              <a:t> </a:t>
            </a:r>
            <a:r>
              <a:rPr lang="en-US" sz="1200" dirty="0"/>
              <a:t>Performance Evaluation</a:t>
            </a:r>
          </a:p>
        </p:txBody>
      </p:sp>
      <p:sp>
        <p:nvSpPr>
          <p:cNvPr id="1074" name="Metin kutusu 1073">
            <a:extLst>
              <a:ext uri="{FF2B5EF4-FFF2-40B4-BE49-F238E27FC236}">
                <a16:creationId xmlns:a16="http://schemas.microsoft.com/office/drawing/2014/main" id="{EF53FC26-FCE7-4872-D886-615C1B05D50E}"/>
              </a:ext>
            </a:extLst>
          </p:cNvPr>
          <p:cNvSpPr txBox="1"/>
          <p:nvPr/>
        </p:nvSpPr>
        <p:spPr>
          <a:xfrm>
            <a:off x="7639507" y="5519866"/>
            <a:ext cx="117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Regression</a:t>
            </a:r>
            <a:r>
              <a:rPr lang="tr-TR" sz="1200" dirty="0"/>
              <a:t> Model </a:t>
            </a:r>
            <a:r>
              <a:rPr lang="en-US" sz="1200" dirty="0"/>
              <a:t>Testing </a:t>
            </a:r>
          </a:p>
        </p:txBody>
      </p:sp>
      <p:sp>
        <p:nvSpPr>
          <p:cNvPr id="1075" name="Oval 1074">
            <a:extLst>
              <a:ext uri="{FF2B5EF4-FFF2-40B4-BE49-F238E27FC236}">
                <a16:creationId xmlns:a16="http://schemas.microsoft.com/office/drawing/2014/main" id="{55E4BB54-65C1-797B-4DD2-35F624C3E944}"/>
              </a:ext>
            </a:extLst>
          </p:cNvPr>
          <p:cNvSpPr/>
          <p:nvPr/>
        </p:nvSpPr>
        <p:spPr>
          <a:xfrm>
            <a:off x="6901763" y="4864921"/>
            <a:ext cx="1252883" cy="63585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Regression Model</a:t>
            </a:r>
            <a:r>
              <a:rPr lang="tr-TR" sz="1200" dirty="0">
                <a:solidFill>
                  <a:srgbClr val="C00000"/>
                </a:solidFill>
              </a:rPr>
              <a:t> 2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076" name="Düz Ok Bağlayıcısı 1075">
            <a:extLst>
              <a:ext uri="{FF2B5EF4-FFF2-40B4-BE49-F238E27FC236}">
                <a16:creationId xmlns:a16="http://schemas.microsoft.com/office/drawing/2014/main" id="{7861C1A8-4170-436C-3B88-7066395B6E7C}"/>
              </a:ext>
            </a:extLst>
          </p:cNvPr>
          <p:cNvCxnSpPr>
            <a:cxnSpLocks/>
          </p:cNvCxnSpPr>
          <p:nvPr/>
        </p:nvCxnSpPr>
        <p:spPr>
          <a:xfrm>
            <a:off x="3980760" y="5181958"/>
            <a:ext cx="59726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7" name="Metin kutusu 1076">
            <a:extLst>
              <a:ext uri="{FF2B5EF4-FFF2-40B4-BE49-F238E27FC236}">
                <a16:creationId xmlns:a16="http://schemas.microsoft.com/office/drawing/2014/main" id="{0798A8EC-9206-F725-E434-794CD15C5C98}"/>
              </a:ext>
            </a:extLst>
          </p:cNvPr>
          <p:cNvSpPr txBox="1"/>
          <p:nvPr/>
        </p:nvSpPr>
        <p:spPr>
          <a:xfrm rot="20193293">
            <a:off x="6356009" y="4520737"/>
            <a:ext cx="1121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Regression Model Training</a:t>
            </a:r>
          </a:p>
        </p:txBody>
      </p:sp>
      <p:sp>
        <p:nvSpPr>
          <p:cNvPr id="1078" name="Dikdörtgen: Köşeleri Yuvarlatılmış 1077">
            <a:extLst>
              <a:ext uri="{FF2B5EF4-FFF2-40B4-BE49-F238E27FC236}">
                <a16:creationId xmlns:a16="http://schemas.microsoft.com/office/drawing/2014/main" id="{686781FF-57C2-B634-D5B7-6321A220C73F}"/>
              </a:ext>
            </a:extLst>
          </p:cNvPr>
          <p:cNvSpPr/>
          <p:nvPr/>
        </p:nvSpPr>
        <p:spPr>
          <a:xfrm>
            <a:off x="4696410" y="5047339"/>
            <a:ext cx="1008616" cy="255384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</a:t>
            </a:r>
            <a:r>
              <a:rPr lang="tr-TR" sz="1200" dirty="0"/>
              <a:t> Data-2</a:t>
            </a:r>
            <a:endParaRPr lang="en-US" sz="1200" dirty="0"/>
          </a:p>
        </p:txBody>
      </p:sp>
      <p:sp>
        <p:nvSpPr>
          <p:cNvPr id="1079" name="Dikdörtgen: Köşeleri Yuvarlatılmış 1078">
            <a:extLst>
              <a:ext uri="{FF2B5EF4-FFF2-40B4-BE49-F238E27FC236}">
                <a16:creationId xmlns:a16="http://schemas.microsoft.com/office/drawing/2014/main" id="{5E03327B-19EE-6C3D-F4CB-E26C2A27E41C}"/>
              </a:ext>
            </a:extLst>
          </p:cNvPr>
          <p:cNvSpPr/>
          <p:nvPr/>
        </p:nvSpPr>
        <p:spPr>
          <a:xfrm>
            <a:off x="5770347" y="5009459"/>
            <a:ext cx="558227" cy="3212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Price</a:t>
            </a:r>
          </a:p>
        </p:txBody>
      </p:sp>
      <p:cxnSp>
        <p:nvCxnSpPr>
          <p:cNvPr id="1080" name="Düz Ok Bağlayıcısı 1079">
            <a:extLst>
              <a:ext uri="{FF2B5EF4-FFF2-40B4-BE49-F238E27FC236}">
                <a16:creationId xmlns:a16="http://schemas.microsoft.com/office/drawing/2014/main" id="{3888711A-77B0-BB83-9C73-5FDF49004C81}"/>
              </a:ext>
            </a:extLst>
          </p:cNvPr>
          <p:cNvCxnSpPr>
            <a:cxnSpLocks/>
          </p:cNvCxnSpPr>
          <p:nvPr/>
        </p:nvCxnSpPr>
        <p:spPr>
          <a:xfrm>
            <a:off x="3980760" y="5335205"/>
            <a:ext cx="2919377" cy="6326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Düz Ok Bağlayıcısı 1080">
            <a:extLst>
              <a:ext uri="{FF2B5EF4-FFF2-40B4-BE49-F238E27FC236}">
                <a16:creationId xmlns:a16="http://schemas.microsoft.com/office/drawing/2014/main" id="{462980B8-9B88-F819-258F-214B31FFAAE8}"/>
              </a:ext>
            </a:extLst>
          </p:cNvPr>
          <p:cNvCxnSpPr>
            <a:cxnSpLocks/>
          </p:cNvCxnSpPr>
          <p:nvPr/>
        </p:nvCxnSpPr>
        <p:spPr>
          <a:xfrm>
            <a:off x="6405288" y="5185839"/>
            <a:ext cx="4251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2" name="Dikdörtgen: Köşeleri Yuvarlatılmış 1081">
            <a:extLst>
              <a:ext uri="{FF2B5EF4-FFF2-40B4-BE49-F238E27FC236}">
                <a16:creationId xmlns:a16="http://schemas.microsoft.com/office/drawing/2014/main" id="{7A34387A-23AF-4052-E15A-9FB2D30D849E}"/>
              </a:ext>
            </a:extLst>
          </p:cNvPr>
          <p:cNvSpPr/>
          <p:nvPr/>
        </p:nvSpPr>
        <p:spPr>
          <a:xfrm>
            <a:off x="7123665" y="6034038"/>
            <a:ext cx="1252882" cy="255384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</a:t>
            </a:r>
            <a:r>
              <a:rPr lang="tr-TR" sz="1200" dirty="0"/>
              <a:t> Data-2</a:t>
            </a:r>
            <a:endParaRPr lang="en-US" sz="1200" dirty="0"/>
          </a:p>
        </p:txBody>
      </p:sp>
      <p:sp>
        <p:nvSpPr>
          <p:cNvPr id="1083" name="Dikdörtgen: Köşeleri Yuvarlatılmış 1082">
            <a:extLst>
              <a:ext uri="{FF2B5EF4-FFF2-40B4-BE49-F238E27FC236}">
                <a16:creationId xmlns:a16="http://schemas.microsoft.com/office/drawing/2014/main" id="{65353C73-5C79-4824-EF8C-8BFD41D81DD6}"/>
              </a:ext>
            </a:extLst>
          </p:cNvPr>
          <p:cNvSpPr/>
          <p:nvPr/>
        </p:nvSpPr>
        <p:spPr>
          <a:xfrm>
            <a:off x="8604390" y="5009459"/>
            <a:ext cx="854157" cy="3212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Predicted Price</a:t>
            </a:r>
          </a:p>
        </p:txBody>
      </p:sp>
      <p:cxnSp>
        <p:nvCxnSpPr>
          <p:cNvPr id="1084" name="Düz Ok Bağlayıcısı 1083">
            <a:extLst>
              <a:ext uri="{FF2B5EF4-FFF2-40B4-BE49-F238E27FC236}">
                <a16:creationId xmlns:a16="http://schemas.microsoft.com/office/drawing/2014/main" id="{5612B0F2-7028-C99E-8337-F95BE2C2F6C2}"/>
              </a:ext>
            </a:extLst>
          </p:cNvPr>
          <p:cNvCxnSpPr>
            <a:cxnSpLocks/>
          </p:cNvCxnSpPr>
          <p:nvPr/>
        </p:nvCxnSpPr>
        <p:spPr>
          <a:xfrm>
            <a:off x="8179224" y="5170089"/>
            <a:ext cx="4251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" name="Dikdörtgen: Köşeleri Yuvarlatılmış 1084">
            <a:extLst>
              <a:ext uri="{FF2B5EF4-FFF2-40B4-BE49-F238E27FC236}">
                <a16:creationId xmlns:a16="http://schemas.microsoft.com/office/drawing/2014/main" id="{23862DED-846F-A53F-480A-4C9780CC0144}"/>
              </a:ext>
            </a:extLst>
          </p:cNvPr>
          <p:cNvSpPr/>
          <p:nvPr/>
        </p:nvSpPr>
        <p:spPr>
          <a:xfrm>
            <a:off x="8406688" y="6001100"/>
            <a:ext cx="1051859" cy="288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Real</a:t>
            </a:r>
            <a:r>
              <a:rPr lang="en-US" sz="1200" dirty="0"/>
              <a:t> Price</a:t>
            </a:r>
          </a:p>
        </p:txBody>
      </p:sp>
      <p:cxnSp>
        <p:nvCxnSpPr>
          <p:cNvPr id="1086" name="Düz Ok Bağlayıcısı 1085">
            <a:extLst>
              <a:ext uri="{FF2B5EF4-FFF2-40B4-BE49-F238E27FC236}">
                <a16:creationId xmlns:a16="http://schemas.microsoft.com/office/drawing/2014/main" id="{0453416E-6337-4FBE-3344-A3ABAB17DF47}"/>
              </a:ext>
            </a:extLst>
          </p:cNvPr>
          <p:cNvCxnSpPr>
            <a:cxnSpLocks/>
          </p:cNvCxnSpPr>
          <p:nvPr/>
        </p:nvCxnSpPr>
        <p:spPr>
          <a:xfrm flipV="1">
            <a:off x="7528205" y="5519866"/>
            <a:ext cx="0" cy="4265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7" name="Dikdörtgen: Çapraz Köşeleri Yuvarlatılmış 1086">
            <a:extLst>
              <a:ext uri="{FF2B5EF4-FFF2-40B4-BE49-F238E27FC236}">
                <a16:creationId xmlns:a16="http://schemas.microsoft.com/office/drawing/2014/main" id="{C046EAE6-C4F0-64AD-5910-514CA744FD98}"/>
              </a:ext>
            </a:extLst>
          </p:cNvPr>
          <p:cNvSpPr/>
          <p:nvPr/>
        </p:nvSpPr>
        <p:spPr>
          <a:xfrm>
            <a:off x="11036822" y="5338304"/>
            <a:ext cx="630597" cy="549141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Rmse</a:t>
            </a:r>
            <a:r>
              <a:rPr lang="tr-TR" sz="1000" dirty="0"/>
              <a:t>-2</a:t>
            </a:r>
            <a:endParaRPr lang="en-US" sz="1000" dirty="0"/>
          </a:p>
        </p:txBody>
      </p:sp>
      <p:cxnSp>
        <p:nvCxnSpPr>
          <p:cNvPr id="1088" name="Düz Ok Bağlayıcısı 1087">
            <a:extLst>
              <a:ext uri="{FF2B5EF4-FFF2-40B4-BE49-F238E27FC236}">
                <a16:creationId xmlns:a16="http://schemas.microsoft.com/office/drawing/2014/main" id="{F81E6993-7FC1-49B1-FA45-88FB4B7F792B}"/>
              </a:ext>
            </a:extLst>
          </p:cNvPr>
          <p:cNvCxnSpPr>
            <a:cxnSpLocks/>
          </p:cNvCxnSpPr>
          <p:nvPr/>
        </p:nvCxnSpPr>
        <p:spPr>
          <a:xfrm>
            <a:off x="10611656" y="5585932"/>
            <a:ext cx="4251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3" name="Metin kutusu 1092">
            <a:extLst>
              <a:ext uri="{FF2B5EF4-FFF2-40B4-BE49-F238E27FC236}">
                <a16:creationId xmlns:a16="http://schemas.microsoft.com/office/drawing/2014/main" id="{BEFD8662-6C77-7535-C7EA-A353D8F5C5A4}"/>
              </a:ext>
            </a:extLst>
          </p:cNvPr>
          <p:cNvSpPr txBox="1"/>
          <p:nvPr/>
        </p:nvSpPr>
        <p:spPr>
          <a:xfrm>
            <a:off x="3760990" y="1580790"/>
            <a:ext cx="1174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Train-Test Split</a:t>
            </a:r>
          </a:p>
        </p:txBody>
      </p:sp>
      <p:sp>
        <p:nvSpPr>
          <p:cNvPr id="1094" name="Metin kutusu 1093">
            <a:extLst>
              <a:ext uri="{FF2B5EF4-FFF2-40B4-BE49-F238E27FC236}">
                <a16:creationId xmlns:a16="http://schemas.microsoft.com/office/drawing/2014/main" id="{3EB0C7EA-4222-4C12-7828-5DE54717FD06}"/>
              </a:ext>
            </a:extLst>
          </p:cNvPr>
          <p:cNvSpPr txBox="1"/>
          <p:nvPr/>
        </p:nvSpPr>
        <p:spPr>
          <a:xfrm>
            <a:off x="3744905" y="4661374"/>
            <a:ext cx="1174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Train-Test Split</a:t>
            </a:r>
          </a:p>
        </p:txBody>
      </p:sp>
      <p:grpSp>
        <p:nvGrpSpPr>
          <p:cNvPr id="2" name="Google Shape;73;p15">
            <a:extLst>
              <a:ext uri="{FF2B5EF4-FFF2-40B4-BE49-F238E27FC236}">
                <a16:creationId xmlns:a16="http://schemas.microsoft.com/office/drawing/2014/main" id="{814003E9-A928-2418-EE44-139051159164}"/>
              </a:ext>
            </a:extLst>
          </p:cNvPr>
          <p:cNvGrpSpPr/>
          <p:nvPr/>
        </p:nvGrpSpPr>
        <p:grpSpPr>
          <a:xfrm>
            <a:off x="74129" y="58407"/>
            <a:ext cx="2016358" cy="2283793"/>
            <a:chOff x="2200275" y="2162433"/>
            <a:chExt cx="2298630" cy="2545467"/>
          </a:xfrm>
        </p:grpSpPr>
        <p:sp>
          <p:nvSpPr>
            <p:cNvPr id="3" name="Google Shape;74;p15">
              <a:extLst>
                <a:ext uri="{FF2B5EF4-FFF2-40B4-BE49-F238E27FC236}">
                  <a16:creationId xmlns:a16="http://schemas.microsoft.com/office/drawing/2014/main" id="{35C0F527-DAA9-2C1B-5C98-8947C216B5D7}"/>
                </a:ext>
              </a:extLst>
            </p:cNvPr>
            <p:cNvSpPr/>
            <p:nvPr/>
          </p:nvSpPr>
          <p:spPr>
            <a:xfrm>
              <a:off x="2200275" y="3200400"/>
              <a:ext cx="1014300" cy="385800"/>
            </a:xfrm>
            <a:prstGeom prst="rect">
              <a:avLst/>
            </a:prstGeom>
            <a:solidFill>
              <a:srgbClr val="05258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" name="Google Shape;75;p15">
              <a:extLst>
                <a:ext uri="{FF2B5EF4-FFF2-40B4-BE49-F238E27FC236}">
                  <a16:creationId xmlns:a16="http://schemas.microsoft.com/office/drawing/2014/main" id="{9DA160BB-BCF0-1617-897B-3DBA176E03BA}"/>
                </a:ext>
              </a:extLst>
            </p:cNvPr>
            <p:cNvSpPr/>
            <p:nvPr/>
          </p:nvSpPr>
          <p:spPr>
            <a:xfrm>
              <a:off x="2829697" y="3200400"/>
              <a:ext cx="383100" cy="1507500"/>
            </a:xfrm>
            <a:prstGeom prst="rect">
              <a:avLst/>
            </a:prstGeom>
            <a:solidFill>
              <a:srgbClr val="05258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" name="Google Shape;76;p15">
              <a:extLst>
                <a:ext uri="{FF2B5EF4-FFF2-40B4-BE49-F238E27FC236}">
                  <a16:creationId xmlns:a16="http://schemas.microsoft.com/office/drawing/2014/main" id="{6A80B78F-8EAF-4269-72C9-9C695A443809}"/>
                </a:ext>
              </a:extLst>
            </p:cNvPr>
            <p:cNvSpPr/>
            <p:nvPr/>
          </p:nvSpPr>
          <p:spPr>
            <a:xfrm>
              <a:off x="3484605" y="2570205"/>
              <a:ext cx="383100" cy="1016100"/>
            </a:xfrm>
            <a:prstGeom prst="rect">
              <a:avLst/>
            </a:prstGeom>
            <a:solidFill>
              <a:srgbClr val="05258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" name="Google Shape;77;p15">
              <a:extLst>
                <a:ext uri="{FF2B5EF4-FFF2-40B4-BE49-F238E27FC236}">
                  <a16:creationId xmlns:a16="http://schemas.microsoft.com/office/drawing/2014/main" id="{000A8C6F-4159-2321-D52A-A4519539AB02}"/>
                </a:ext>
              </a:extLst>
            </p:cNvPr>
            <p:cNvSpPr/>
            <p:nvPr/>
          </p:nvSpPr>
          <p:spPr>
            <a:xfrm>
              <a:off x="3484605" y="3200400"/>
              <a:ext cx="1014300" cy="385800"/>
            </a:xfrm>
            <a:prstGeom prst="rect">
              <a:avLst/>
            </a:prstGeom>
            <a:solidFill>
              <a:srgbClr val="05258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" name="Google Shape;78;p15">
              <a:extLst>
                <a:ext uri="{FF2B5EF4-FFF2-40B4-BE49-F238E27FC236}">
                  <a16:creationId xmlns:a16="http://schemas.microsoft.com/office/drawing/2014/main" id="{DD2A662A-4E0D-6151-C2E9-F1CF5737D5F0}"/>
                </a:ext>
              </a:extLst>
            </p:cNvPr>
            <p:cNvSpPr/>
            <p:nvPr/>
          </p:nvSpPr>
          <p:spPr>
            <a:xfrm>
              <a:off x="2458995" y="2162433"/>
              <a:ext cx="766200" cy="766200"/>
            </a:xfrm>
            <a:prstGeom prst="ellipse">
              <a:avLst/>
            </a:prstGeom>
            <a:solidFill>
              <a:srgbClr val="05258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" name="Metin kutusu 7">
            <a:extLst>
              <a:ext uri="{FF2B5EF4-FFF2-40B4-BE49-F238E27FC236}">
                <a16:creationId xmlns:a16="http://schemas.microsoft.com/office/drawing/2014/main" id="{CDD5F872-3B3E-034D-8873-6A7F545ADAC6}"/>
              </a:ext>
            </a:extLst>
          </p:cNvPr>
          <p:cNvSpPr txBox="1"/>
          <p:nvPr/>
        </p:nvSpPr>
        <p:spPr>
          <a:xfrm>
            <a:off x="4689950" y="399158"/>
            <a:ext cx="2601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Step-3</a:t>
            </a:r>
          </a:p>
        </p:txBody>
      </p:sp>
    </p:spTree>
    <p:extLst>
      <p:ext uri="{BB962C8B-B14F-4D97-AF65-F5344CB8AC3E}">
        <p14:creationId xmlns:p14="http://schemas.microsoft.com/office/powerpoint/2010/main" val="192846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: Köşeleri Yuvarlatılmış 7">
            <a:extLst>
              <a:ext uri="{FF2B5EF4-FFF2-40B4-BE49-F238E27FC236}">
                <a16:creationId xmlns:a16="http://schemas.microsoft.com/office/drawing/2014/main" id="{67822017-2FED-C9D4-0D1B-C0E8947C7F42}"/>
              </a:ext>
            </a:extLst>
          </p:cNvPr>
          <p:cNvSpPr/>
          <p:nvPr/>
        </p:nvSpPr>
        <p:spPr>
          <a:xfrm>
            <a:off x="132728" y="3320395"/>
            <a:ext cx="1628587" cy="451002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Testing Example </a:t>
            </a:r>
            <a:r>
              <a:rPr lang="tr-TR" sz="1200" dirty="0"/>
              <a:t>Data</a:t>
            </a:r>
            <a:endParaRPr lang="en-US" sz="1200" dirty="0"/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6164F105-6E7C-9A0B-3D9A-23F57DBEBF48}"/>
              </a:ext>
            </a:extLst>
          </p:cNvPr>
          <p:cNvCxnSpPr>
            <a:cxnSpLocks/>
          </p:cNvCxnSpPr>
          <p:nvPr/>
        </p:nvCxnSpPr>
        <p:spPr>
          <a:xfrm>
            <a:off x="1852442" y="3545896"/>
            <a:ext cx="5067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0DD7FB5-9297-F669-D707-202F75D1BEB0}"/>
              </a:ext>
            </a:extLst>
          </p:cNvPr>
          <p:cNvSpPr/>
          <p:nvPr/>
        </p:nvSpPr>
        <p:spPr>
          <a:xfrm>
            <a:off x="2414734" y="3103179"/>
            <a:ext cx="1467658" cy="88543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Best</a:t>
            </a:r>
            <a:r>
              <a:rPr lang="tr-TR" sz="1200" dirty="0">
                <a:solidFill>
                  <a:srgbClr val="C00000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Classification Model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08A38469-E719-BF64-98E0-A88A8041D60D}"/>
              </a:ext>
            </a:extLst>
          </p:cNvPr>
          <p:cNvSpPr txBox="1"/>
          <p:nvPr/>
        </p:nvSpPr>
        <p:spPr>
          <a:xfrm>
            <a:off x="4756754" y="332447"/>
            <a:ext cx="2601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Web Application</a:t>
            </a:r>
            <a:endParaRPr lang="en-US" sz="2400" dirty="0"/>
          </a:p>
        </p:txBody>
      </p: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1BCB623D-1B02-3B74-A39C-C5CAF07B03B9}"/>
              </a:ext>
            </a:extLst>
          </p:cNvPr>
          <p:cNvCxnSpPr>
            <a:cxnSpLocks/>
          </p:cNvCxnSpPr>
          <p:nvPr/>
        </p:nvCxnSpPr>
        <p:spPr>
          <a:xfrm flipV="1">
            <a:off x="3937942" y="3103179"/>
            <a:ext cx="642889" cy="2172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977146FD-452C-9EAE-08E4-D30156932D69}"/>
              </a:ext>
            </a:extLst>
          </p:cNvPr>
          <p:cNvSpPr txBox="1"/>
          <p:nvPr/>
        </p:nvSpPr>
        <p:spPr>
          <a:xfrm rot="20363452">
            <a:off x="3695240" y="2622425"/>
            <a:ext cx="1174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Category – A 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82AC8CE-A103-D373-D6BC-D8B0F1D96C16}"/>
              </a:ext>
            </a:extLst>
          </p:cNvPr>
          <p:cNvSpPr/>
          <p:nvPr/>
        </p:nvSpPr>
        <p:spPr>
          <a:xfrm>
            <a:off x="4742772" y="2713926"/>
            <a:ext cx="1252883" cy="63585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Best</a:t>
            </a:r>
            <a:r>
              <a:rPr lang="tr-TR" sz="1200" dirty="0">
                <a:solidFill>
                  <a:srgbClr val="C00000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Regression Model</a:t>
            </a:r>
            <a:r>
              <a:rPr lang="tr-TR" sz="1200" dirty="0">
                <a:solidFill>
                  <a:srgbClr val="C00000"/>
                </a:solidFill>
              </a:rPr>
              <a:t> 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8" name="Dikdörtgen: Köşeleri Yuvarlatılmış 27">
            <a:extLst>
              <a:ext uri="{FF2B5EF4-FFF2-40B4-BE49-F238E27FC236}">
                <a16:creationId xmlns:a16="http://schemas.microsoft.com/office/drawing/2014/main" id="{645870C8-3A68-B94C-F127-FB380D3CD0F8}"/>
              </a:ext>
            </a:extLst>
          </p:cNvPr>
          <p:cNvSpPr/>
          <p:nvPr/>
        </p:nvSpPr>
        <p:spPr>
          <a:xfrm>
            <a:off x="6627278" y="2866118"/>
            <a:ext cx="854157" cy="3212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Predicted Price</a:t>
            </a:r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29D72E7D-2951-DBC6-BDA0-A0DB289A7363}"/>
              </a:ext>
            </a:extLst>
          </p:cNvPr>
          <p:cNvCxnSpPr>
            <a:cxnSpLocks/>
          </p:cNvCxnSpPr>
          <p:nvPr/>
        </p:nvCxnSpPr>
        <p:spPr>
          <a:xfrm>
            <a:off x="6108202" y="3026748"/>
            <a:ext cx="4251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ikdörtgen: Çapraz Köşeleri Yuvarlatılmış 29">
            <a:extLst>
              <a:ext uri="{FF2B5EF4-FFF2-40B4-BE49-F238E27FC236}">
                <a16:creationId xmlns:a16="http://schemas.microsoft.com/office/drawing/2014/main" id="{C1B2E56F-8D8B-CE26-13EA-B14FA873A88E}"/>
              </a:ext>
            </a:extLst>
          </p:cNvPr>
          <p:cNvSpPr/>
          <p:nvPr/>
        </p:nvSpPr>
        <p:spPr>
          <a:xfrm>
            <a:off x="8102477" y="2534522"/>
            <a:ext cx="734144" cy="331596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/>
              <a:t>+ </a:t>
            </a:r>
            <a:r>
              <a:rPr lang="en-US" sz="1000" dirty="0" err="1"/>
              <a:t>Rmse</a:t>
            </a:r>
            <a:r>
              <a:rPr lang="tr-TR" sz="1000" dirty="0"/>
              <a:t>-1</a:t>
            </a:r>
            <a:endParaRPr lang="en-US" sz="1000" dirty="0"/>
          </a:p>
        </p:txBody>
      </p:sp>
      <p:cxnSp>
        <p:nvCxnSpPr>
          <p:cNvPr id="31" name="Düz Ok Bağlayıcısı 30">
            <a:extLst>
              <a:ext uri="{FF2B5EF4-FFF2-40B4-BE49-F238E27FC236}">
                <a16:creationId xmlns:a16="http://schemas.microsoft.com/office/drawing/2014/main" id="{07F8F02C-6933-1D49-B0AA-BC08CF5CAEDA}"/>
              </a:ext>
            </a:extLst>
          </p:cNvPr>
          <p:cNvCxnSpPr>
            <a:cxnSpLocks/>
          </p:cNvCxnSpPr>
          <p:nvPr/>
        </p:nvCxnSpPr>
        <p:spPr>
          <a:xfrm flipV="1">
            <a:off x="7622332" y="2712982"/>
            <a:ext cx="425166" cy="1424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22560822-C0BA-414C-5005-AEED805369ED}"/>
              </a:ext>
            </a:extLst>
          </p:cNvPr>
          <p:cNvCxnSpPr>
            <a:cxnSpLocks/>
          </p:cNvCxnSpPr>
          <p:nvPr/>
        </p:nvCxnSpPr>
        <p:spPr>
          <a:xfrm>
            <a:off x="7647175" y="3159924"/>
            <a:ext cx="375481" cy="1898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kdörtgen: Çapraz Köşeleri Yuvarlatılmış 36">
            <a:extLst>
              <a:ext uri="{FF2B5EF4-FFF2-40B4-BE49-F238E27FC236}">
                <a16:creationId xmlns:a16="http://schemas.microsoft.com/office/drawing/2014/main" id="{84387AC5-B8B0-A89F-EEA5-DD8D8EB49B17}"/>
              </a:ext>
            </a:extLst>
          </p:cNvPr>
          <p:cNvSpPr/>
          <p:nvPr/>
        </p:nvSpPr>
        <p:spPr>
          <a:xfrm>
            <a:off x="8113058" y="3154597"/>
            <a:ext cx="734144" cy="331596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/>
              <a:t>- </a:t>
            </a:r>
            <a:r>
              <a:rPr lang="en-US" sz="1000" dirty="0" err="1"/>
              <a:t>Rmse</a:t>
            </a:r>
            <a:r>
              <a:rPr lang="tr-TR" sz="1000" dirty="0"/>
              <a:t>-1</a:t>
            </a:r>
            <a:endParaRPr lang="en-US" sz="1000" dirty="0"/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6092684E-7FD7-1179-8079-207012623834}"/>
              </a:ext>
            </a:extLst>
          </p:cNvPr>
          <p:cNvSpPr txBox="1"/>
          <p:nvPr/>
        </p:nvSpPr>
        <p:spPr>
          <a:xfrm>
            <a:off x="9455848" y="2448069"/>
            <a:ext cx="826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Maximum </a:t>
            </a:r>
            <a:r>
              <a:rPr lang="en-US" sz="1200" dirty="0"/>
              <a:t>Price </a:t>
            </a:r>
          </a:p>
        </p:txBody>
      </p:sp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4252A348-BCD0-47FE-F61C-942E4143AD1C}"/>
              </a:ext>
            </a:extLst>
          </p:cNvPr>
          <p:cNvCxnSpPr>
            <a:cxnSpLocks/>
          </p:cNvCxnSpPr>
          <p:nvPr/>
        </p:nvCxnSpPr>
        <p:spPr>
          <a:xfrm>
            <a:off x="8949106" y="2700320"/>
            <a:ext cx="5067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154BC7BC-3D25-4CD5-9357-3F2E6A3B3A8A}"/>
              </a:ext>
            </a:extLst>
          </p:cNvPr>
          <p:cNvSpPr txBox="1"/>
          <p:nvPr/>
        </p:nvSpPr>
        <p:spPr>
          <a:xfrm>
            <a:off x="9494188" y="3062134"/>
            <a:ext cx="826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Minimum</a:t>
            </a:r>
            <a:r>
              <a:rPr lang="tr-TR" sz="1200" dirty="0"/>
              <a:t> </a:t>
            </a:r>
            <a:r>
              <a:rPr lang="en-US" sz="1200" dirty="0"/>
              <a:t>Price </a:t>
            </a:r>
          </a:p>
        </p:txBody>
      </p: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2E684F53-5BF5-EFB1-9BB2-9B622F957AB7}"/>
              </a:ext>
            </a:extLst>
          </p:cNvPr>
          <p:cNvCxnSpPr>
            <a:cxnSpLocks/>
          </p:cNvCxnSpPr>
          <p:nvPr/>
        </p:nvCxnSpPr>
        <p:spPr>
          <a:xfrm>
            <a:off x="8987446" y="3314385"/>
            <a:ext cx="5067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Ok Bağlayıcısı 41">
            <a:extLst>
              <a:ext uri="{FF2B5EF4-FFF2-40B4-BE49-F238E27FC236}">
                <a16:creationId xmlns:a16="http://schemas.microsoft.com/office/drawing/2014/main" id="{2CB0B053-67CC-E4D0-8F1C-A41336C43502}"/>
              </a:ext>
            </a:extLst>
          </p:cNvPr>
          <p:cNvCxnSpPr>
            <a:cxnSpLocks/>
          </p:cNvCxnSpPr>
          <p:nvPr/>
        </p:nvCxnSpPr>
        <p:spPr>
          <a:xfrm>
            <a:off x="3939574" y="4382175"/>
            <a:ext cx="642889" cy="3892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28752987-03B0-99AC-B79A-C58F56DCD7C9}"/>
              </a:ext>
            </a:extLst>
          </p:cNvPr>
          <p:cNvSpPr txBox="1"/>
          <p:nvPr/>
        </p:nvSpPr>
        <p:spPr>
          <a:xfrm rot="1912496">
            <a:off x="3918384" y="4229384"/>
            <a:ext cx="1174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Category – </a:t>
            </a:r>
            <a:r>
              <a:rPr lang="tr-TR" sz="1200" dirty="0"/>
              <a:t>B</a:t>
            </a:r>
            <a:r>
              <a:rPr lang="en-US" sz="1200" dirty="0"/>
              <a:t> 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4BD2671-0167-8D41-4166-2B3A2B7569FC}"/>
              </a:ext>
            </a:extLst>
          </p:cNvPr>
          <p:cNvSpPr/>
          <p:nvPr/>
        </p:nvSpPr>
        <p:spPr>
          <a:xfrm>
            <a:off x="4650494" y="4633741"/>
            <a:ext cx="1252883" cy="63585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Best Regression Model</a:t>
            </a:r>
            <a:r>
              <a:rPr lang="tr-TR" sz="1200" dirty="0">
                <a:solidFill>
                  <a:srgbClr val="C00000"/>
                </a:solidFill>
              </a:rPr>
              <a:t> 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5" name="Dikdörtgen: Köşeleri Yuvarlatılmış 44">
            <a:extLst>
              <a:ext uri="{FF2B5EF4-FFF2-40B4-BE49-F238E27FC236}">
                <a16:creationId xmlns:a16="http://schemas.microsoft.com/office/drawing/2014/main" id="{C7CB9CD7-447E-C565-E1BE-DA7ED42530F0}"/>
              </a:ext>
            </a:extLst>
          </p:cNvPr>
          <p:cNvSpPr/>
          <p:nvPr/>
        </p:nvSpPr>
        <p:spPr>
          <a:xfrm>
            <a:off x="6535000" y="4785933"/>
            <a:ext cx="854157" cy="3212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Predicted Price</a:t>
            </a:r>
          </a:p>
        </p:txBody>
      </p:sp>
      <p:cxnSp>
        <p:nvCxnSpPr>
          <p:cNvPr id="46" name="Düz Ok Bağlayıcısı 45">
            <a:extLst>
              <a:ext uri="{FF2B5EF4-FFF2-40B4-BE49-F238E27FC236}">
                <a16:creationId xmlns:a16="http://schemas.microsoft.com/office/drawing/2014/main" id="{325E2271-B206-456D-54CC-51D053BC26CC}"/>
              </a:ext>
            </a:extLst>
          </p:cNvPr>
          <p:cNvCxnSpPr>
            <a:cxnSpLocks/>
          </p:cNvCxnSpPr>
          <p:nvPr/>
        </p:nvCxnSpPr>
        <p:spPr>
          <a:xfrm>
            <a:off x="6015924" y="4946563"/>
            <a:ext cx="4251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Dikdörtgen: Çapraz Köşeleri Yuvarlatılmış 46">
            <a:extLst>
              <a:ext uri="{FF2B5EF4-FFF2-40B4-BE49-F238E27FC236}">
                <a16:creationId xmlns:a16="http://schemas.microsoft.com/office/drawing/2014/main" id="{DD6F0064-B030-DC52-8428-58155F17D6E7}"/>
              </a:ext>
            </a:extLst>
          </p:cNvPr>
          <p:cNvSpPr/>
          <p:nvPr/>
        </p:nvSpPr>
        <p:spPr>
          <a:xfrm>
            <a:off x="8010199" y="4454337"/>
            <a:ext cx="734144" cy="331596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/>
              <a:t>+ </a:t>
            </a:r>
            <a:r>
              <a:rPr lang="en-US" sz="1000" dirty="0" err="1"/>
              <a:t>Rmse</a:t>
            </a:r>
            <a:r>
              <a:rPr lang="tr-TR" sz="1000" dirty="0"/>
              <a:t>-2</a:t>
            </a:r>
            <a:endParaRPr lang="en-US" sz="1000" dirty="0"/>
          </a:p>
        </p:txBody>
      </p: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01639CF6-151A-E2DB-4A38-79CC2782087B}"/>
              </a:ext>
            </a:extLst>
          </p:cNvPr>
          <p:cNvCxnSpPr>
            <a:cxnSpLocks/>
          </p:cNvCxnSpPr>
          <p:nvPr/>
        </p:nvCxnSpPr>
        <p:spPr>
          <a:xfrm flipV="1">
            <a:off x="7530054" y="4632797"/>
            <a:ext cx="425166" cy="1424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Düz Ok Bağlayıcısı 48">
            <a:extLst>
              <a:ext uri="{FF2B5EF4-FFF2-40B4-BE49-F238E27FC236}">
                <a16:creationId xmlns:a16="http://schemas.microsoft.com/office/drawing/2014/main" id="{28AB7C4A-D480-D0E1-EB15-52125B42E173}"/>
              </a:ext>
            </a:extLst>
          </p:cNvPr>
          <p:cNvCxnSpPr>
            <a:cxnSpLocks/>
          </p:cNvCxnSpPr>
          <p:nvPr/>
        </p:nvCxnSpPr>
        <p:spPr>
          <a:xfrm>
            <a:off x="7554897" y="5079739"/>
            <a:ext cx="375481" cy="1898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ikdörtgen: Çapraz Köşeleri Yuvarlatılmış 49">
            <a:extLst>
              <a:ext uri="{FF2B5EF4-FFF2-40B4-BE49-F238E27FC236}">
                <a16:creationId xmlns:a16="http://schemas.microsoft.com/office/drawing/2014/main" id="{F05E89E5-CD39-F637-0CDA-6C35568280B8}"/>
              </a:ext>
            </a:extLst>
          </p:cNvPr>
          <p:cNvSpPr/>
          <p:nvPr/>
        </p:nvSpPr>
        <p:spPr>
          <a:xfrm>
            <a:off x="8020780" y="5074412"/>
            <a:ext cx="734144" cy="331596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/>
              <a:t>- </a:t>
            </a:r>
            <a:r>
              <a:rPr lang="en-US" sz="1000" dirty="0" err="1"/>
              <a:t>Rmse</a:t>
            </a:r>
            <a:r>
              <a:rPr lang="tr-TR" sz="1000" dirty="0"/>
              <a:t>-2</a:t>
            </a:r>
            <a:endParaRPr lang="en-US" sz="1000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B10211F4-757E-E0A8-1EE6-8419CBC243C3}"/>
              </a:ext>
            </a:extLst>
          </p:cNvPr>
          <p:cNvSpPr txBox="1"/>
          <p:nvPr/>
        </p:nvSpPr>
        <p:spPr>
          <a:xfrm>
            <a:off x="9363570" y="4367884"/>
            <a:ext cx="826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Maximum </a:t>
            </a:r>
            <a:r>
              <a:rPr lang="en-US" sz="1200" dirty="0"/>
              <a:t>Price </a:t>
            </a:r>
          </a:p>
        </p:txBody>
      </p:sp>
      <p:cxnSp>
        <p:nvCxnSpPr>
          <p:cNvPr id="52" name="Düz Ok Bağlayıcısı 51">
            <a:extLst>
              <a:ext uri="{FF2B5EF4-FFF2-40B4-BE49-F238E27FC236}">
                <a16:creationId xmlns:a16="http://schemas.microsoft.com/office/drawing/2014/main" id="{0C3473E6-2448-7F2A-D366-830C83EF4C1B}"/>
              </a:ext>
            </a:extLst>
          </p:cNvPr>
          <p:cNvCxnSpPr>
            <a:cxnSpLocks/>
          </p:cNvCxnSpPr>
          <p:nvPr/>
        </p:nvCxnSpPr>
        <p:spPr>
          <a:xfrm>
            <a:off x="8856828" y="4620135"/>
            <a:ext cx="5067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094E33A7-44DD-4F93-173C-01C3D5897EF7}"/>
              </a:ext>
            </a:extLst>
          </p:cNvPr>
          <p:cNvSpPr txBox="1"/>
          <p:nvPr/>
        </p:nvSpPr>
        <p:spPr>
          <a:xfrm>
            <a:off x="9401910" y="4981949"/>
            <a:ext cx="826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Minimum</a:t>
            </a:r>
            <a:r>
              <a:rPr lang="tr-TR" sz="1200" dirty="0"/>
              <a:t> </a:t>
            </a:r>
            <a:r>
              <a:rPr lang="en-US" sz="1200" dirty="0"/>
              <a:t>Price </a:t>
            </a:r>
          </a:p>
        </p:txBody>
      </p:sp>
      <p:cxnSp>
        <p:nvCxnSpPr>
          <p:cNvPr id="54" name="Düz Ok Bağlayıcısı 53">
            <a:extLst>
              <a:ext uri="{FF2B5EF4-FFF2-40B4-BE49-F238E27FC236}">
                <a16:creationId xmlns:a16="http://schemas.microsoft.com/office/drawing/2014/main" id="{5442F801-8D1D-1CC1-67EC-EBBE8B7D0861}"/>
              </a:ext>
            </a:extLst>
          </p:cNvPr>
          <p:cNvCxnSpPr>
            <a:cxnSpLocks/>
          </p:cNvCxnSpPr>
          <p:nvPr/>
        </p:nvCxnSpPr>
        <p:spPr>
          <a:xfrm>
            <a:off x="8895168" y="5234200"/>
            <a:ext cx="5067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etin kutusu 3">
            <a:extLst>
              <a:ext uri="{FF2B5EF4-FFF2-40B4-BE49-F238E27FC236}">
                <a16:creationId xmlns:a16="http://schemas.microsoft.com/office/drawing/2014/main" id="{2DD8F778-7B57-D23D-9400-AD0A261A319A}"/>
              </a:ext>
            </a:extLst>
          </p:cNvPr>
          <p:cNvSpPr txBox="1"/>
          <p:nvPr/>
        </p:nvSpPr>
        <p:spPr>
          <a:xfrm>
            <a:off x="9110199" y="1816613"/>
            <a:ext cx="1322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Output-1</a:t>
            </a:r>
            <a:endParaRPr lang="en-US" sz="24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307D21D-A759-AC7D-7113-84CE9A631618}"/>
              </a:ext>
            </a:extLst>
          </p:cNvPr>
          <p:cNvSpPr txBox="1"/>
          <p:nvPr/>
        </p:nvSpPr>
        <p:spPr>
          <a:xfrm>
            <a:off x="10761713" y="1814213"/>
            <a:ext cx="1322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Output-2</a:t>
            </a:r>
            <a:endParaRPr lang="en-US" sz="24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1B96BE71-4193-80EA-208F-F6CDF0FF1B80}"/>
              </a:ext>
            </a:extLst>
          </p:cNvPr>
          <p:cNvSpPr txBox="1"/>
          <p:nvPr/>
        </p:nvSpPr>
        <p:spPr>
          <a:xfrm>
            <a:off x="10703043" y="2534522"/>
            <a:ext cx="1439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Information</a:t>
            </a:r>
            <a:r>
              <a:rPr lang="tr-TR" sz="1600" dirty="0"/>
              <a:t> of </a:t>
            </a:r>
            <a:r>
              <a:rPr lang="en-US" sz="1600" dirty="0"/>
              <a:t>the most similar house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0A3E52C-BAE3-CAE0-25F1-A73DBE422E07}"/>
              </a:ext>
            </a:extLst>
          </p:cNvPr>
          <p:cNvSpPr txBox="1"/>
          <p:nvPr/>
        </p:nvSpPr>
        <p:spPr>
          <a:xfrm>
            <a:off x="10740076" y="4454337"/>
            <a:ext cx="1439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Information</a:t>
            </a:r>
            <a:r>
              <a:rPr lang="tr-TR" sz="1600" dirty="0"/>
              <a:t> of </a:t>
            </a:r>
            <a:r>
              <a:rPr lang="en-US" sz="1600" dirty="0"/>
              <a:t>the most similar house</a:t>
            </a:r>
          </a:p>
        </p:txBody>
      </p:sp>
      <p:grpSp>
        <p:nvGrpSpPr>
          <p:cNvPr id="15" name="Google Shape;73;p15">
            <a:extLst>
              <a:ext uri="{FF2B5EF4-FFF2-40B4-BE49-F238E27FC236}">
                <a16:creationId xmlns:a16="http://schemas.microsoft.com/office/drawing/2014/main" id="{D68A9C07-F38A-3418-8EC3-99B5E47958B1}"/>
              </a:ext>
            </a:extLst>
          </p:cNvPr>
          <p:cNvGrpSpPr/>
          <p:nvPr/>
        </p:nvGrpSpPr>
        <p:grpSpPr>
          <a:xfrm>
            <a:off x="74129" y="58407"/>
            <a:ext cx="2016358" cy="2283793"/>
            <a:chOff x="2200275" y="2162433"/>
            <a:chExt cx="2298630" cy="2545467"/>
          </a:xfrm>
        </p:grpSpPr>
        <p:sp>
          <p:nvSpPr>
            <p:cNvPr id="16" name="Google Shape;74;p15">
              <a:extLst>
                <a:ext uri="{FF2B5EF4-FFF2-40B4-BE49-F238E27FC236}">
                  <a16:creationId xmlns:a16="http://schemas.microsoft.com/office/drawing/2014/main" id="{B92D43D7-A750-068B-8574-B5FFE6F55C94}"/>
                </a:ext>
              </a:extLst>
            </p:cNvPr>
            <p:cNvSpPr/>
            <p:nvPr/>
          </p:nvSpPr>
          <p:spPr>
            <a:xfrm>
              <a:off x="2200275" y="3200400"/>
              <a:ext cx="1014300" cy="385800"/>
            </a:xfrm>
            <a:prstGeom prst="rect">
              <a:avLst/>
            </a:prstGeom>
            <a:solidFill>
              <a:srgbClr val="05258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" name="Google Shape;75;p15">
              <a:extLst>
                <a:ext uri="{FF2B5EF4-FFF2-40B4-BE49-F238E27FC236}">
                  <a16:creationId xmlns:a16="http://schemas.microsoft.com/office/drawing/2014/main" id="{756617F1-1A42-52DD-2EA0-3A040383E3F3}"/>
                </a:ext>
              </a:extLst>
            </p:cNvPr>
            <p:cNvSpPr/>
            <p:nvPr/>
          </p:nvSpPr>
          <p:spPr>
            <a:xfrm>
              <a:off x="2829697" y="3200400"/>
              <a:ext cx="383100" cy="1507500"/>
            </a:xfrm>
            <a:prstGeom prst="rect">
              <a:avLst/>
            </a:prstGeom>
            <a:solidFill>
              <a:srgbClr val="05258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" name="Google Shape;76;p15">
              <a:extLst>
                <a:ext uri="{FF2B5EF4-FFF2-40B4-BE49-F238E27FC236}">
                  <a16:creationId xmlns:a16="http://schemas.microsoft.com/office/drawing/2014/main" id="{BB02AAC6-F748-DB11-6127-FF2B48EF3375}"/>
                </a:ext>
              </a:extLst>
            </p:cNvPr>
            <p:cNvSpPr/>
            <p:nvPr/>
          </p:nvSpPr>
          <p:spPr>
            <a:xfrm>
              <a:off x="3484605" y="2570205"/>
              <a:ext cx="383100" cy="1016100"/>
            </a:xfrm>
            <a:prstGeom prst="rect">
              <a:avLst/>
            </a:prstGeom>
            <a:solidFill>
              <a:srgbClr val="05258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" name="Google Shape;77;p15">
              <a:extLst>
                <a:ext uri="{FF2B5EF4-FFF2-40B4-BE49-F238E27FC236}">
                  <a16:creationId xmlns:a16="http://schemas.microsoft.com/office/drawing/2014/main" id="{28826F5F-9345-ECB2-0574-A28331F81BC5}"/>
                </a:ext>
              </a:extLst>
            </p:cNvPr>
            <p:cNvSpPr/>
            <p:nvPr/>
          </p:nvSpPr>
          <p:spPr>
            <a:xfrm>
              <a:off x="3484605" y="3200400"/>
              <a:ext cx="1014300" cy="385800"/>
            </a:xfrm>
            <a:prstGeom prst="rect">
              <a:avLst/>
            </a:prstGeom>
            <a:solidFill>
              <a:srgbClr val="05258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" name="Google Shape;78;p15">
              <a:extLst>
                <a:ext uri="{FF2B5EF4-FFF2-40B4-BE49-F238E27FC236}">
                  <a16:creationId xmlns:a16="http://schemas.microsoft.com/office/drawing/2014/main" id="{E0FC320B-187B-57F4-4661-90CBC7A7A7BE}"/>
                </a:ext>
              </a:extLst>
            </p:cNvPr>
            <p:cNvSpPr/>
            <p:nvPr/>
          </p:nvSpPr>
          <p:spPr>
            <a:xfrm>
              <a:off x="2458995" y="2162433"/>
              <a:ext cx="766200" cy="766200"/>
            </a:xfrm>
            <a:prstGeom prst="ellipse">
              <a:avLst/>
            </a:prstGeom>
            <a:solidFill>
              <a:srgbClr val="05258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D2EF77A4-B87F-25AF-CC0F-EE15C97C097E}"/>
              </a:ext>
            </a:extLst>
          </p:cNvPr>
          <p:cNvSpPr txBox="1"/>
          <p:nvPr/>
        </p:nvSpPr>
        <p:spPr>
          <a:xfrm>
            <a:off x="5430102" y="742726"/>
            <a:ext cx="110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Step-4</a:t>
            </a:r>
          </a:p>
        </p:txBody>
      </p:sp>
    </p:spTree>
    <p:extLst>
      <p:ext uri="{BB962C8B-B14F-4D97-AF65-F5344CB8AC3E}">
        <p14:creationId xmlns:p14="http://schemas.microsoft.com/office/powerpoint/2010/main" val="306360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5343</TotalTime>
  <Words>169</Words>
  <Application>Microsoft Office PowerPoint</Application>
  <PresentationFormat>Geniş ekran</PresentationFormat>
  <Paragraphs>77</Paragraphs>
  <Slides>5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Gill Sans</vt:lpstr>
      <vt:lpstr>Livvic</vt:lpstr>
      <vt:lpstr>Livvic SemiBold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MODELS</dc:title>
  <dc:creator>Fatih Demir</dc:creator>
  <cp:lastModifiedBy>ersin öztürk</cp:lastModifiedBy>
  <cp:revision>13</cp:revision>
  <dcterms:created xsi:type="dcterms:W3CDTF">2021-12-31T21:09:30Z</dcterms:created>
  <dcterms:modified xsi:type="dcterms:W3CDTF">2024-05-05T20:39:31Z</dcterms:modified>
</cp:coreProperties>
</file>