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118"/>
  </p:normalViewPr>
  <p:slideViewPr>
    <p:cSldViewPr snapToGrid="0">
      <p:cViewPr varScale="1">
        <p:scale>
          <a:sx n="95" d="100"/>
          <a:sy n="95"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69EB8-030C-81EF-A52E-D7161F808D4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109D869-396E-3FD4-FC29-66086616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D0BEBC3-47D0-E2E9-6FD7-9A13C10008EC}"/>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BA4D80E7-20AE-E382-D986-FC9FF1E9D1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5D5A4F7-EE99-40A6-5C2B-1E6EA1DDF7A5}"/>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330353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41C400-20F7-4833-0404-468938533FE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E207A81-4E07-DB3C-D777-195ADA6796D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EEAA9CE-02A8-6DE0-E732-EE13B14BFA96}"/>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6762E3EC-ECB8-3CE4-8FB8-93FBCF8A0BB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CE8E5CC-6823-B8CA-6C78-52A2B6B9212B}"/>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332709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BC03A15-7B0B-18D0-4F9D-4EE842E3558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27264EC-92E5-2B14-0FA3-57E58B75C4E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1514EA-21E7-81A0-028B-9C21947D4939}"/>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53C5B8F2-61A8-09DF-2250-B06B0DE471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9586A65-EADA-B401-2BFC-E21427F1B697}"/>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307072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742A17-E42C-4409-AC8F-EAD80C593E6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5DB80E9-F233-2A80-E692-7B91CAF4E3C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E737CA5-EAA9-AD08-18F9-F47960B53598}"/>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812869DA-0630-FD6A-B548-9DB8809450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AB3DE2-6636-2377-022F-E7DEA0F853BB}"/>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42647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23893-B040-7B61-C4EC-ECCD4D5760F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0E33069-1D84-A8FC-D504-6779AFE57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3BB6465-B475-9752-BC12-E41CCA32910D}"/>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B46E5BC5-2B8C-BE88-DF3B-8DD32CFB99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D6657D8-EFFB-06E6-6D89-66A390A2D608}"/>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185590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2EE6F4-53C4-CE9B-527D-52F469B426B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2464272-2FAB-55FF-662C-397EBE2DC5D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40C1563-67B6-5AB6-B5BC-82D297E7AF2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791E8F9-7BFB-643F-A75D-78825CF7789E}"/>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6" name="Alt Bilgi Yer Tutucusu 5">
            <a:extLst>
              <a:ext uri="{FF2B5EF4-FFF2-40B4-BE49-F238E27FC236}">
                <a16:creationId xmlns:a16="http://schemas.microsoft.com/office/drawing/2014/main" id="{30BF6F16-5760-FCF7-5809-22E7806C1B8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E6EF490-9C3C-AA9F-8757-B598DD31397E}"/>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10877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98BEE2-0EC6-651A-FD1F-61B0763479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10D3BDA-35F4-0A1F-9A9C-36ED4848A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80927EF-03D4-018B-B623-4EDCD5B93CC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14D75A6-5262-A92A-F11B-D4639F2FE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94351C4-3FF4-B857-BB74-9D61E17024A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4571DF5-8AD9-0430-F29B-6C65FD781E01}"/>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8" name="Alt Bilgi Yer Tutucusu 7">
            <a:extLst>
              <a:ext uri="{FF2B5EF4-FFF2-40B4-BE49-F238E27FC236}">
                <a16:creationId xmlns:a16="http://schemas.microsoft.com/office/drawing/2014/main" id="{49BACF1F-1C7F-C6F2-E2A4-5710D2FCC3A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4D85DBE-905E-93E2-C650-968C07AC06D8}"/>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41498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1E9B70-B472-8690-E540-B34B28E00A0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7704F47-39E5-86BB-1116-F8E9BF660C88}"/>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4" name="Alt Bilgi Yer Tutucusu 3">
            <a:extLst>
              <a:ext uri="{FF2B5EF4-FFF2-40B4-BE49-F238E27FC236}">
                <a16:creationId xmlns:a16="http://schemas.microsoft.com/office/drawing/2014/main" id="{DECA074B-58E5-9D55-EA40-3B68D5483D4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0B012DB-4A3F-F494-4B5F-C970E158A1B0}"/>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359294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89EEE40-3EE8-CB55-C4F6-4846C62B404D}"/>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3" name="Alt Bilgi Yer Tutucusu 2">
            <a:extLst>
              <a:ext uri="{FF2B5EF4-FFF2-40B4-BE49-F238E27FC236}">
                <a16:creationId xmlns:a16="http://schemas.microsoft.com/office/drawing/2014/main" id="{FB4F386B-1A10-7867-4AAD-FAC782AE7A1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80A59B2-8F12-221D-9B4C-B170D705BAD4}"/>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403908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645699-82A7-CD14-F757-8840C899580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DD3163B-3EBE-CD56-5C1F-6DB167045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CA3513A-3515-16FE-45AE-B9B8D6775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F888415-0D76-829C-C165-CE02737CB18B}"/>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6" name="Alt Bilgi Yer Tutucusu 5">
            <a:extLst>
              <a:ext uri="{FF2B5EF4-FFF2-40B4-BE49-F238E27FC236}">
                <a16:creationId xmlns:a16="http://schemas.microsoft.com/office/drawing/2014/main" id="{B6830415-C9A6-05D6-4515-7E2FF73F1DB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EAB19DF-CC0E-0204-F55F-DA1198CE683D}"/>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329908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81D2A-738C-D4B6-706A-0AFEB09CC6F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BEB71DC-1F18-6421-E894-771DC0F51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B98267F-5C9A-C35E-0FC9-A5ADD95ED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E984EFA-784A-0D4A-3FFE-2D4E6DB77199}"/>
              </a:ext>
            </a:extLst>
          </p:cNvPr>
          <p:cNvSpPr>
            <a:spLocks noGrp="1"/>
          </p:cNvSpPr>
          <p:nvPr>
            <p:ph type="dt" sz="half" idx="10"/>
          </p:nvPr>
        </p:nvSpPr>
        <p:spPr/>
        <p:txBody>
          <a:bodyPr/>
          <a:lstStyle/>
          <a:p>
            <a:fld id="{5044BD7F-04EF-FB4B-A463-95C396660B5A}" type="datetimeFigureOut">
              <a:rPr lang="tr-TR" smtClean="0"/>
              <a:t>5.04.2023</a:t>
            </a:fld>
            <a:endParaRPr lang="tr-TR"/>
          </a:p>
        </p:txBody>
      </p:sp>
      <p:sp>
        <p:nvSpPr>
          <p:cNvPr id="6" name="Alt Bilgi Yer Tutucusu 5">
            <a:extLst>
              <a:ext uri="{FF2B5EF4-FFF2-40B4-BE49-F238E27FC236}">
                <a16:creationId xmlns:a16="http://schemas.microsoft.com/office/drawing/2014/main" id="{1D683ECC-C1D6-D62C-C548-7A0DCED5D2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8A9D24-0FF6-7E34-3231-7D67E68FA984}"/>
              </a:ext>
            </a:extLst>
          </p:cNvPr>
          <p:cNvSpPr>
            <a:spLocks noGrp="1"/>
          </p:cNvSpPr>
          <p:nvPr>
            <p:ph type="sldNum" sz="quarter" idx="12"/>
          </p:nvPr>
        </p:nvSpPr>
        <p:spPr/>
        <p:txBody>
          <a:bodyPr/>
          <a:lstStyle/>
          <a:p>
            <a:fld id="{2BFFFA2A-8859-B340-94F5-D0C4D35280CF}" type="slidenum">
              <a:rPr lang="tr-TR" smtClean="0"/>
              <a:t>‹#›</a:t>
            </a:fld>
            <a:endParaRPr lang="tr-TR"/>
          </a:p>
        </p:txBody>
      </p:sp>
    </p:spTree>
    <p:extLst>
      <p:ext uri="{BB962C8B-B14F-4D97-AF65-F5344CB8AC3E}">
        <p14:creationId xmlns:p14="http://schemas.microsoft.com/office/powerpoint/2010/main" val="204689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49188B-B020-7FCB-F5E9-B8CBCBE91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634A839-649D-4AB1-CE06-AA11433C3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312DC9-7BF8-DD93-D6A8-37D3DB09F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4BD7F-04EF-FB4B-A463-95C396660B5A}" type="datetimeFigureOut">
              <a:rPr lang="tr-TR" smtClean="0"/>
              <a:t>5.04.2023</a:t>
            </a:fld>
            <a:endParaRPr lang="tr-TR"/>
          </a:p>
        </p:txBody>
      </p:sp>
      <p:sp>
        <p:nvSpPr>
          <p:cNvPr id="5" name="Alt Bilgi Yer Tutucusu 4">
            <a:extLst>
              <a:ext uri="{FF2B5EF4-FFF2-40B4-BE49-F238E27FC236}">
                <a16:creationId xmlns:a16="http://schemas.microsoft.com/office/drawing/2014/main" id="{0CA57603-FBC3-E1A5-679E-272713E40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C2A3DE8-90B2-BF1E-8D66-621DDCDC2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FFA2A-8859-B340-94F5-D0C4D35280CF}" type="slidenum">
              <a:rPr lang="tr-TR" smtClean="0"/>
              <a:t>‹#›</a:t>
            </a:fld>
            <a:endParaRPr lang="tr-TR"/>
          </a:p>
        </p:txBody>
      </p:sp>
    </p:spTree>
    <p:extLst>
      <p:ext uri="{BB962C8B-B14F-4D97-AF65-F5344CB8AC3E}">
        <p14:creationId xmlns:p14="http://schemas.microsoft.com/office/powerpoint/2010/main" val="30348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2A8ED7-E6AC-562E-4369-EBCEF12D9896}"/>
              </a:ext>
            </a:extLst>
          </p:cNvPr>
          <p:cNvSpPr>
            <a:spLocks noGrp="1"/>
          </p:cNvSpPr>
          <p:nvPr>
            <p:ph type="ctrTitle"/>
          </p:nvPr>
        </p:nvSpPr>
        <p:spPr/>
        <p:txBody>
          <a:bodyPr/>
          <a:lstStyle/>
          <a:p>
            <a:r>
              <a:rPr lang="tr-TR" dirty="0"/>
              <a:t>Sosyal Medya Reklamcılık</a:t>
            </a:r>
          </a:p>
        </p:txBody>
      </p:sp>
      <p:sp>
        <p:nvSpPr>
          <p:cNvPr id="3" name="Alt Başlık 2">
            <a:extLst>
              <a:ext uri="{FF2B5EF4-FFF2-40B4-BE49-F238E27FC236}">
                <a16:creationId xmlns:a16="http://schemas.microsoft.com/office/drawing/2014/main" id="{F47DED66-EFCA-5856-BBED-0A3C215BBE9C}"/>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5077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E0A7B1-1859-9D7E-CEB4-BD932FF5789F}"/>
              </a:ext>
            </a:extLst>
          </p:cNvPr>
          <p:cNvSpPr>
            <a:spLocks noGrp="1"/>
          </p:cNvSpPr>
          <p:nvPr>
            <p:ph type="title"/>
          </p:nvPr>
        </p:nvSpPr>
        <p:spPr/>
        <p:txBody>
          <a:bodyPr/>
          <a:lstStyle/>
          <a:p>
            <a:r>
              <a:rPr lang="tr-TR" dirty="0"/>
              <a:t>Sıralı eşleşme yararları</a:t>
            </a:r>
          </a:p>
        </p:txBody>
      </p:sp>
      <p:sp>
        <p:nvSpPr>
          <p:cNvPr id="3" name="İçerik Yer Tutucusu 2">
            <a:extLst>
              <a:ext uri="{FF2B5EF4-FFF2-40B4-BE49-F238E27FC236}">
                <a16:creationId xmlns:a16="http://schemas.microsoft.com/office/drawing/2014/main" id="{72741855-A1B2-8A6F-8F80-5CF2292A35D4}"/>
              </a:ext>
            </a:extLst>
          </p:cNvPr>
          <p:cNvSpPr>
            <a:spLocks noGrp="1"/>
          </p:cNvSpPr>
          <p:nvPr>
            <p:ph idx="1"/>
          </p:nvPr>
        </p:nvSpPr>
        <p:spPr/>
        <p:txBody>
          <a:bodyPr/>
          <a:lstStyle/>
          <a:p>
            <a:r>
              <a:rPr lang="tr-TR" dirty="0"/>
              <a:t>Alakasız tıklamalardan kurtulmuş oluruz.</a:t>
            </a:r>
          </a:p>
          <a:p>
            <a:r>
              <a:rPr lang="tr-TR" dirty="0"/>
              <a:t>Kaliteli bir hedef kitlenin karşısına çıkmamızı sağladığı için dönüşüm oranı yüksektir.</a:t>
            </a:r>
          </a:p>
          <a:p>
            <a:r>
              <a:rPr lang="tr-TR" dirty="0"/>
              <a:t>Sıralı eşleşmenin başına ve sonuna diğer ek kelimeler geldiğinden reklamlarımız tetiklendiği için gözümüzden kaçmış anahtar kelime fikirlerine ulaşmış oluruz.</a:t>
            </a:r>
          </a:p>
        </p:txBody>
      </p:sp>
    </p:spTree>
    <p:extLst>
      <p:ext uri="{BB962C8B-B14F-4D97-AF65-F5344CB8AC3E}">
        <p14:creationId xmlns:p14="http://schemas.microsoft.com/office/powerpoint/2010/main" val="450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3A7300-141C-960A-7B89-95EAAA2D489E}"/>
              </a:ext>
            </a:extLst>
          </p:cNvPr>
          <p:cNvSpPr>
            <a:spLocks noGrp="1"/>
          </p:cNvSpPr>
          <p:nvPr>
            <p:ph type="title"/>
          </p:nvPr>
        </p:nvSpPr>
        <p:spPr/>
        <p:txBody>
          <a:bodyPr/>
          <a:lstStyle/>
          <a:p>
            <a:r>
              <a:rPr lang="tr-TR" dirty="0"/>
              <a:t>Sıralı eşleşme zararları</a:t>
            </a:r>
          </a:p>
        </p:txBody>
      </p:sp>
      <p:sp>
        <p:nvSpPr>
          <p:cNvPr id="3" name="İçerik Yer Tutucusu 2">
            <a:extLst>
              <a:ext uri="{FF2B5EF4-FFF2-40B4-BE49-F238E27FC236}">
                <a16:creationId xmlns:a16="http://schemas.microsoft.com/office/drawing/2014/main" id="{F55B94AB-6319-0F7A-79E5-2989050FDF8B}"/>
              </a:ext>
            </a:extLst>
          </p:cNvPr>
          <p:cNvSpPr>
            <a:spLocks noGrp="1"/>
          </p:cNvSpPr>
          <p:nvPr>
            <p:ph idx="1"/>
          </p:nvPr>
        </p:nvSpPr>
        <p:spPr/>
        <p:txBody>
          <a:bodyPr/>
          <a:lstStyle/>
          <a:p>
            <a:r>
              <a:rPr lang="tr-TR" dirty="0"/>
              <a:t>Araya ek almadığı için bazı anahtar kelimeleri kaçırmış olabiliriz.</a:t>
            </a:r>
          </a:p>
          <a:p>
            <a:r>
              <a:rPr lang="tr-TR" dirty="0"/>
              <a:t>Geniş eşleşmeye oranla </a:t>
            </a:r>
            <a:r>
              <a:rPr lang="tr-TR" dirty="0" err="1"/>
              <a:t>TBM’ler</a:t>
            </a:r>
            <a:r>
              <a:rPr lang="tr-TR" dirty="0"/>
              <a:t> görece daha yüksektir.</a:t>
            </a:r>
          </a:p>
        </p:txBody>
      </p:sp>
    </p:spTree>
    <p:extLst>
      <p:ext uri="{BB962C8B-B14F-4D97-AF65-F5344CB8AC3E}">
        <p14:creationId xmlns:p14="http://schemas.microsoft.com/office/powerpoint/2010/main" val="71216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6B461B-2554-70B1-29AF-BB09FD88181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2A113DDB-2AC4-C5AE-5486-087FF4AC6C44}"/>
              </a:ext>
            </a:extLst>
          </p:cNvPr>
          <p:cNvPicPr>
            <a:picLocks noGrp="1" noChangeAspect="1"/>
          </p:cNvPicPr>
          <p:nvPr>
            <p:ph idx="1"/>
          </p:nvPr>
        </p:nvPicPr>
        <p:blipFill>
          <a:blip r:embed="rId2"/>
          <a:stretch>
            <a:fillRect/>
          </a:stretch>
        </p:blipFill>
        <p:spPr>
          <a:xfrm>
            <a:off x="660400" y="365125"/>
            <a:ext cx="10693400" cy="5811838"/>
          </a:xfrm>
        </p:spPr>
      </p:pic>
    </p:spTree>
    <p:extLst>
      <p:ext uri="{BB962C8B-B14F-4D97-AF65-F5344CB8AC3E}">
        <p14:creationId xmlns:p14="http://schemas.microsoft.com/office/powerpoint/2010/main" val="266858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A5FE8-F20D-299D-9DF5-C531032812CB}"/>
              </a:ext>
            </a:extLst>
          </p:cNvPr>
          <p:cNvSpPr>
            <a:spLocks noGrp="1"/>
          </p:cNvSpPr>
          <p:nvPr>
            <p:ph type="title"/>
          </p:nvPr>
        </p:nvSpPr>
        <p:spPr/>
        <p:txBody>
          <a:bodyPr/>
          <a:lstStyle/>
          <a:p>
            <a:r>
              <a:rPr lang="tr-TR" dirty="0"/>
              <a:t>Tam eşleşme yararları</a:t>
            </a:r>
          </a:p>
        </p:txBody>
      </p:sp>
      <p:sp>
        <p:nvSpPr>
          <p:cNvPr id="3" name="İçerik Yer Tutucusu 2">
            <a:extLst>
              <a:ext uri="{FF2B5EF4-FFF2-40B4-BE49-F238E27FC236}">
                <a16:creationId xmlns:a16="http://schemas.microsoft.com/office/drawing/2014/main" id="{D7B528CF-43EF-0A6B-AAA2-4851228A1238}"/>
              </a:ext>
            </a:extLst>
          </p:cNvPr>
          <p:cNvSpPr>
            <a:spLocks noGrp="1"/>
          </p:cNvSpPr>
          <p:nvPr>
            <p:ph idx="1"/>
          </p:nvPr>
        </p:nvSpPr>
        <p:spPr/>
        <p:txBody>
          <a:bodyPr/>
          <a:lstStyle/>
          <a:p>
            <a:r>
              <a:rPr lang="tr-TR" dirty="0"/>
              <a:t>Kaliteli bir kitlenin karşısına çıkmamızı sağladığı için dönüşüm oranı yüksektir</a:t>
            </a:r>
          </a:p>
        </p:txBody>
      </p:sp>
    </p:spTree>
    <p:extLst>
      <p:ext uri="{BB962C8B-B14F-4D97-AF65-F5344CB8AC3E}">
        <p14:creationId xmlns:p14="http://schemas.microsoft.com/office/powerpoint/2010/main" val="317128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8DB10-D57C-F81D-A84B-1AD5D1C16C33}"/>
              </a:ext>
            </a:extLst>
          </p:cNvPr>
          <p:cNvSpPr>
            <a:spLocks noGrp="1"/>
          </p:cNvSpPr>
          <p:nvPr>
            <p:ph type="title"/>
          </p:nvPr>
        </p:nvSpPr>
        <p:spPr/>
        <p:txBody>
          <a:bodyPr/>
          <a:lstStyle/>
          <a:p>
            <a:r>
              <a:rPr lang="tr-TR" dirty="0"/>
              <a:t>Tam eşleşme zararları</a:t>
            </a:r>
          </a:p>
        </p:txBody>
      </p:sp>
      <p:sp>
        <p:nvSpPr>
          <p:cNvPr id="3" name="İçerik Yer Tutucusu 2">
            <a:extLst>
              <a:ext uri="{FF2B5EF4-FFF2-40B4-BE49-F238E27FC236}">
                <a16:creationId xmlns:a16="http://schemas.microsoft.com/office/drawing/2014/main" id="{0107C909-7239-5AE1-B400-4363581C053E}"/>
              </a:ext>
            </a:extLst>
          </p:cNvPr>
          <p:cNvSpPr>
            <a:spLocks noGrp="1"/>
          </p:cNvSpPr>
          <p:nvPr>
            <p:ph idx="1"/>
          </p:nvPr>
        </p:nvSpPr>
        <p:spPr/>
        <p:txBody>
          <a:bodyPr/>
          <a:lstStyle/>
          <a:p>
            <a:r>
              <a:rPr lang="tr-TR" dirty="0"/>
              <a:t>Önüne, arkasına ve araya ek almadığı için bazı anahtar kelimeleri kaçırmış olabiliriz.</a:t>
            </a:r>
          </a:p>
          <a:p>
            <a:r>
              <a:rPr lang="tr-TR" dirty="0"/>
              <a:t>Geniş eşleşmeye oranla </a:t>
            </a:r>
            <a:r>
              <a:rPr lang="tr-TR" dirty="0" err="1"/>
              <a:t>TBM’ler</a:t>
            </a:r>
            <a:r>
              <a:rPr lang="tr-TR" dirty="0"/>
              <a:t> görece daha yüksektir.</a:t>
            </a:r>
          </a:p>
          <a:p>
            <a:r>
              <a:rPr lang="tr-TR" dirty="0"/>
              <a:t>Bu eşleme türünde rekabet daha fazladır.</a:t>
            </a:r>
          </a:p>
        </p:txBody>
      </p:sp>
    </p:spTree>
    <p:extLst>
      <p:ext uri="{BB962C8B-B14F-4D97-AF65-F5344CB8AC3E}">
        <p14:creationId xmlns:p14="http://schemas.microsoft.com/office/powerpoint/2010/main" val="50524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1FF8E-EFA8-4651-F528-B8F7AD222929}"/>
              </a:ext>
            </a:extLst>
          </p:cNvPr>
          <p:cNvSpPr>
            <a:spLocks noGrp="1"/>
          </p:cNvSpPr>
          <p:nvPr>
            <p:ph type="title"/>
          </p:nvPr>
        </p:nvSpPr>
        <p:spPr/>
        <p:txBody>
          <a:bodyPr/>
          <a:lstStyle/>
          <a:p>
            <a:r>
              <a:rPr lang="tr-TR" dirty="0"/>
              <a:t>Negatif Anahtar Kelimeler</a:t>
            </a:r>
          </a:p>
        </p:txBody>
      </p:sp>
      <p:sp>
        <p:nvSpPr>
          <p:cNvPr id="3" name="İçerik Yer Tutucusu 2">
            <a:extLst>
              <a:ext uri="{FF2B5EF4-FFF2-40B4-BE49-F238E27FC236}">
                <a16:creationId xmlns:a16="http://schemas.microsoft.com/office/drawing/2014/main" id="{DAED56CB-08BB-0E7D-2CB4-DF6285DE1951}"/>
              </a:ext>
            </a:extLst>
          </p:cNvPr>
          <p:cNvSpPr>
            <a:spLocks noGrp="1"/>
          </p:cNvSpPr>
          <p:nvPr>
            <p:ph idx="1"/>
          </p:nvPr>
        </p:nvSpPr>
        <p:spPr/>
        <p:txBody>
          <a:bodyPr/>
          <a:lstStyle/>
          <a:p>
            <a:r>
              <a:rPr lang="tr-TR" dirty="0"/>
              <a:t>Negatif anahtar kelime nedir?</a:t>
            </a:r>
          </a:p>
          <a:p>
            <a:r>
              <a:rPr lang="tr-TR" dirty="0"/>
              <a:t>Negatif anahtar bulma fikirleri</a:t>
            </a:r>
          </a:p>
          <a:p>
            <a:r>
              <a:rPr lang="tr-TR" dirty="0"/>
              <a:t>ÖNEMLİ NOT: Negatif anahtar kelimelerinizi eklerken eşleme türlerine dikkat etmeniz gerekmektedir.</a:t>
            </a:r>
          </a:p>
        </p:txBody>
      </p:sp>
    </p:spTree>
    <p:extLst>
      <p:ext uri="{BB962C8B-B14F-4D97-AF65-F5344CB8AC3E}">
        <p14:creationId xmlns:p14="http://schemas.microsoft.com/office/powerpoint/2010/main" val="118714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0CD974-C791-237A-5C9C-13E569F8431D}"/>
              </a:ext>
            </a:extLst>
          </p:cNvPr>
          <p:cNvSpPr>
            <a:spLocks noGrp="1"/>
          </p:cNvSpPr>
          <p:nvPr>
            <p:ph type="title"/>
          </p:nvPr>
        </p:nvSpPr>
        <p:spPr/>
        <p:txBody>
          <a:bodyPr/>
          <a:lstStyle/>
          <a:p>
            <a:r>
              <a:rPr lang="tr-TR" dirty="0"/>
              <a:t>Reklama Çıkmadan Önce Rakip Analizi Yapmak</a:t>
            </a:r>
          </a:p>
        </p:txBody>
      </p:sp>
      <p:sp>
        <p:nvSpPr>
          <p:cNvPr id="3" name="İçerik Yer Tutucusu 2">
            <a:extLst>
              <a:ext uri="{FF2B5EF4-FFF2-40B4-BE49-F238E27FC236}">
                <a16:creationId xmlns:a16="http://schemas.microsoft.com/office/drawing/2014/main" id="{690F3532-A7D1-5E74-25B8-CAEA02F4956B}"/>
              </a:ext>
            </a:extLst>
          </p:cNvPr>
          <p:cNvSpPr>
            <a:spLocks noGrp="1"/>
          </p:cNvSpPr>
          <p:nvPr>
            <p:ph idx="1"/>
          </p:nvPr>
        </p:nvSpPr>
        <p:spPr/>
        <p:txBody>
          <a:bodyPr/>
          <a:lstStyle/>
          <a:p>
            <a:r>
              <a:rPr lang="tr-TR" dirty="0"/>
              <a:t>Rakip analizi yapmanın nedeni ve önemi?</a:t>
            </a:r>
          </a:p>
          <a:p>
            <a:r>
              <a:rPr lang="tr-TR" dirty="0"/>
              <a:t>Rakip analizi nasıl yapılır?</a:t>
            </a:r>
          </a:p>
          <a:p>
            <a:r>
              <a:rPr lang="tr-TR" dirty="0"/>
              <a:t>Rakip analizi sonrası ne gibi iyileştirmeler yapabiliriz?</a:t>
            </a:r>
          </a:p>
        </p:txBody>
      </p:sp>
    </p:spTree>
    <p:extLst>
      <p:ext uri="{BB962C8B-B14F-4D97-AF65-F5344CB8AC3E}">
        <p14:creationId xmlns:p14="http://schemas.microsoft.com/office/powerpoint/2010/main" val="213260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A6441-1C68-F832-A744-2718535C326C}"/>
              </a:ext>
            </a:extLst>
          </p:cNvPr>
          <p:cNvSpPr>
            <a:spLocks noGrp="1"/>
          </p:cNvSpPr>
          <p:nvPr>
            <p:ph type="title"/>
          </p:nvPr>
        </p:nvSpPr>
        <p:spPr/>
        <p:txBody>
          <a:bodyPr>
            <a:normAutofit fontScale="90000"/>
          </a:bodyPr>
          <a:lstStyle/>
          <a:p>
            <a:r>
              <a:rPr lang="tr-TR" b="1" dirty="0">
                <a:solidFill>
                  <a:srgbClr val="000000"/>
                </a:solidFill>
                <a:effectLst/>
                <a:latin typeface="Helvetica Neue" panose="02000503000000020004" pitchFamily="2" charset="0"/>
              </a:rPr>
              <a:t>Reklamlara çıkmadan önce belirlememiz gereken 10 nokta</a:t>
            </a:r>
            <a:br>
              <a:rPr lang="tr-TR" dirty="0">
                <a:solidFill>
                  <a:srgbClr val="000000"/>
                </a:solidFill>
                <a:effectLst/>
                <a:latin typeface="Helvetica Neue" panose="02000503000000020004" pitchFamily="2" charset="0"/>
              </a:rPr>
            </a:br>
            <a:endParaRPr lang="tr-TR" dirty="0"/>
          </a:p>
        </p:txBody>
      </p:sp>
      <p:sp>
        <p:nvSpPr>
          <p:cNvPr id="3" name="İçerik Yer Tutucusu 2">
            <a:extLst>
              <a:ext uri="{FF2B5EF4-FFF2-40B4-BE49-F238E27FC236}">
                <a16:creationId xmlns:a16="http://schemas.microsoft.com/office/drawing/2014/main" id="{F4681E9E-9D32-AE4C-6967-E4F57ABCB4A0}"/>
              </a:ext>
            </a:extLst>
          </p:cNvPr>
          <p:cNvSpPr>
            <a:spLocks noGrp="1"/>
          </p:cNvSpPr>
          <p:nvPr>
            <p:ph idx="1"/>
          </p:nvPr>
        </p:nvSpPr>
        <p:spPr/>
        <p:txBody>
          <a:bodyPr>
            <a:normAutofit fontScale="92500" lnSpcReduction="20000"/>
          </a:bodyPr>
          <a:lstStyle/>
          <a:p>
            <a:pPr marL="0" indent="0">
              <a:buNone/>
            </a:pPr>
            <a:r>
              <a:rPr lang="tr-TR" dirty="0"/>
              <a:t>1. Hedef kitleniz kim?</a:t>
            </a:r>
          </a:p>
          <a:p>
            <a:pPr marL="0" indent="0">
              <a:buNone/>
            </a:pPr>
            <a:r>
              <a:rPr lang="tr-TR" dirty="0"/>
              <a:t>2. Ürünümüz bu hedef kitlenin hangi sorununu çözecek?</a:t>
            </a:r>
          </a:p>
          <a:p>
            <a:pPr marL="0" indent="0">
              <a:buNone/>
            </a:pPr>
            <a:r>
              <a:rPr lang="tr-TR" dirty="0"/>
              <a:t>3. Neden bizden alsınlar?</a:t>
            </a:r>
          </a:p>
          <a:p>
            <a:pPr marL="0" indent="0">
              <a:buNone/>
            </a:pPr>
            <a:r>
              <a:rPr lang="tr-TR" dirty="0"/>
              <a:t>4. Fiyat ve garanti politikamız var mı?</a:t>
            </a:r>
          </a:p>
          <a:p>
            <a:pPr marL="0" indent="0">
              <a:buNone/>
            </a:pPr>
            <a:r>
              <a:rPr lang="tr-TR" dirty="0"/>
              <a:t>5. Referanslarımız var mı?</a:t>
            </a:r>
          </a:p>
          <a:p>
            <a:pPr marL="0" indent="0">
              <a:buNone/>
            </a:pPr>
            <a:r>
              <a:rPr lang="tr-TR" dirty="0"/>
              <a:t>6. Promosyonlarımız var mı?</a:t>
            </a:r>
          </a:p>
          <a:p>
            <a:pPr marL="0" indent="0">
              <a:buNone/>
            </a:pPr>
            <a:r>
              <a:rPr lang="tr-TR" dirty="0"/>
              <a:t>7. Web sitemizin hızı ve mobile entegrasyonu uygun mu?</a:t>
            </a:r>
          </a:p>
          <a:p>
            <a:pPr marL="0" indent="0">
              <a:buNone/>
            </a:pPr>
            <a:r>
              <a:rPr lang="tr-TR" dirty="0"/>
              <a:t>8. Web sitemizde tıklanabilir telefon numaraları var mı?</a:t>
            </a:r>
          </a:p>
          <a:p>
            <a:pPr marL="0" indent="0">
              <a:buNone/>
            </a:pPr>
            <a:r>
              <a:rPr lang="tr-TR" dirty="0"/>
              <a:t>9. Hangi tipte reklam çıkacağımızı belirledik mi?</a:t>
            </a:r>
          </a:p>
          <a:p>
            <a:pPr marL="0" indent="0">
              <a:buNone/>
            </a:pPr>
            <a:r>
              <a:rPr lang="tr-TR" dirty="0"/>
              <a:t>10. Rakiplerimizin reklam kampanyaları kontrol edildi mi?</a:t>
            </a:r>
          </a:p>
          <a:p>
            <a:pPr marL="0" indent="0">
              <a:buNone/>
            </a:pPr>
            <a:endParaRPr lang="tr-TR" dirty="0"/>
          </a:p>
        </p:txBody>
      </p:sp>
    </p:spTree>
    <p:extLst>
      <p:ext uri="{BB962C8B-B14F-4D97-AF65-F5344CB8AC3E}">
        <p14:creationId xmlns:p14="http://schemas.microsoft.com/office/powerpoint/2010/main" val="14284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FA5FF-D1E0-C381-9D49-835E51D0C33F}"/>
              </a:ext>
            </a:extLst>
          </p:cNvPr>
          <p:cNvSpPr>
            <a:spLocks noGrp="1"/>
          </p:cNvSpPr>
          <p:nvPr>
            <p:ph type="title"/>
          </p:nvPr>
        </p:nvSpPr>
        <p:spPr/>
        <p:txBody>
          <a:bodyPr/>
          <a:lstStyle/>
          <a:p>
            <a:r>
              <a:rPr lang="tr-TR" dirty="0"/>
              <a:t>Eşleşme Türleri</a:t>
            </a:r>
          </a:p>
        </p:txBody>
      </p:sp>
      <p:sp>
        <p:nvSpPr>
          <p:cNvPr id="3" name="İçerik Yer Tutucusu 2">
            <a:extLst>
              <a:ext uri="{FF2B5EF4-FFF2-40B4-BE49-F238E27FC236}">
                <a16:creationId xmlns:a16="http://schemas.microsoft.com/office/drawing/2014/main" id="{ED6BB6D9-666A-9E50-C186-4B0C7CD9D9C8}"/>
              </a:ext>
            </a:extLst>
          </p:cNvPr>
          <p:cNvSpPr>
            <a:spLocks noGrp="1"/>
          </p:cNvSpPr>
          <p:nvPr>
            <p:ph idx="1"/>
          </p:nvPr>
        </p:nvSpPr>
        <p:spPr/>
        <p:txBody>
          <a:bodyPr/>
          <a:lstStyle/>
          <a:p>
            <a:r>
              <a:rPr lang="tr-TR" dirty="0"/>
              <a:t>Geniş eşleşme</a:t>
            </a:r>
          </a:p>
          <a:p>
            <a:r>
              <a:rPr lang="tr-TR" dirty="0"/>
              <a:t>Sabit geniş eşleşme</a:t>
            </a:r>
          </a:p>
          <a:p>
            <a:r>
              <a:rPr lang="tr-TR" dirty="0"/>
              <a:t>Sıralı eşleşme</a:t>
            </a:r>
          </a:p>
          <a:p>
            <a:r>
              <a:rPr lang="tr-TR" dirty="0"/>
              <a:t>Tam eşleşme</a:t>
            </a:r>
          </a:p>
        </p:txBody>
      </p:sp>
    </p:spTree>
    <p:extLst>
      <p:ext uri="{BB962C8B-B14F-4D97-AF65-F5344CB8AC3E}">
        <p14:creationId xmlns:p14="http://schemas.microsoft.com/office/powerpoint/2010/main" val="7025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905986-E887-5647-91ED-5EEEC191E671}"/>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E467281D-DE37-9405-6EE5-666ABDB10E1B}"/>
              </a:ext>
            </a:extLst>
          </p:cNvPr>
          <p:cNvPicPr>
            <a:picLocks noGrp="1" noChangeAspect="1"/>
          </p:cNvPicPr>
          <p:nvPr>
            <p:ph idx="1"/>
          </p:nvPr>
        </p:nvPicPr>
        <p:blipFill>
          <a:blip r:embed="rId2"/>
          <a:stretch>
            <a:fillRect/>
          </a:stretch>
        </p:blipFill>
        <p:spPr>
          <a:xfrm>
            <a:off x="838200" y="592667"/>
            <a:ext cx="10515600" cy="5575013"/>
          </a:xfrm>
        </p:spPr>
      </p:pic>
    </p:spTree>
    <p:extLst>
      <p:ext uri="{BB962C8B-B14F-4D97-AF65-F5344CB8AC3E}">
        <p14:creationId xmlns:p14="http://schemas.microsoft.com/office/powerpoint/2010/main" val="212283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397D0-046A-D1A7-B7F4-4B5F5E7F3747}"/>
              </a:ext>
            </a:extLst>
          </p:cNvPr>
          <p:cNvSpPr>
            <a:spLocks noGrp="1"/>
          </p:cNvSpPr>
          <p:nvPr>
            <p:ph type="title"/>
          </p:nvPr>
        </p:nvSpPr>
        <p:spPr/>
        <p:txBody>
          <a:bodyPr/>
          <a:lstStyle/>
          <a:p>
            <a:r>
              <a:rPr lang="tr-TR" dirty="0"/>
              <a:t>Yararları</a:t>
            </a:r>
          </a:p>
        </p:txBody>
      </p:sp>
      <p:sp>
        <p:nvSpPr>
          <p:cNvPr id="3" name="İçerik Yer Tutucusu 2">
            <a:extLst>
              <a:ext uri="{FF2B5EF4-FFF2-40B4-BE49-F238E27FC236}">
                <a16:creationId xmlns:a16="http://schemas.microsoft.com/office/drawing/2014/main" id="{035F9996-3369-D9F7-9A62-7B9960DBD849}"/>
              </a:ext>
            </a:extLst>
          </p:cNvPr>
          <p:cNvSpPr>
            <a:spLocks noGrp="1"/>
          </p:cNvSpPr>
          <p:nvPr>
            <p:ph idx="1"/>
          </p:nvPr>
        </p:nvSpPr>
        <p:spPr/>
        <p:txBody>
          <a:bodyPr>
            <a:normAutofit fontScale="92500" lnSpcReduction="10000"/>
          </a:bodyPr>
          <a:lstStyle/>
          <a:p>
            <a:r>
              <a:rPr lang="tr-TR" dirty="0"/>
              <a:t>Reklamımızın gösterim sayısı daha fazla olacağından sitemiz daha fazla trafik çeker.</a:t>
            </a:r>
          </a:p>
          <a:p>
            <a:r>
              <a:rPr lang="tr-TR" dirty="0"/>
              <a:t>Bir çok varyasyonda reklamlarımızı oynattığı için reklamlarımızın TBM daha düşük olur.</a:t>
            </a:r>
          </a:p>
          <a:p>
            <a:r>
              <a:rPr lang="tr-TR" dirty="0"/>
              <a:t>Gözden kaçabilecek ve satış getirecek bir çok anahtar kelime tespit etmemizi sağlar.</a:t>
            </a:r>
          </a:p>
          <a:p>
            <a:r>
              <a:rPr lang="tr-TR" dirty="0"/>
              <a:t>Kısıtlı bütçeler için çok fazla önerilmez ve çok dikkatli olunması gerekir.</a:t>
            </a:r>
          </a:p>
          <a:p>
            <a:r>
              <a:rPr lang="tr-TR" dirty="0"/>
              <a:t>NOT: Reklam kampanyanızda anahtar kelimelerimizi geniş eşleşme türünde reklam çıkıp daha sonra sonuçlarını analiz ettiğimizde ilgisiz ve bütçemizi harcayan kelimeleri tespit edip bu kelimeleri negatif anahtar kelime listesine eklersek bu reklam kampanyasını sürekli iyileştirmiş oluruz.</a:t>
            </a:r>
          </a:p>
        </p:txBody>
      </p:sp>
    </p:spTree>
    <p:extLst>
      <p:ext uri="{BB962C8B-B14F-4D97-AF65-F5344CB8AC3E}">
        <p14:creationId xmlns:p14="http://schemas.microsoft.com/office/powerpoint/2010/main" val="206425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CE8116-485A-AA22-4886-225B20EF74A9}"/>
              </a:ext>
            </a:extLst>
          </p:cNvPr>
          <p:cNvSpPr>
            <a:spLocks noGrp="1"/>
          </p:cNvSpPr>
          <p:nvPr>
            <p:ph type="title"/>
          </p:nvPr>
        </p:nvSpPr>
        <p:spPr/>
        <p:txBody>
          <a:bodyPr/>
          <a:lstStyle/>
          <a:p>
            <a:r>
              <a:rPr lang="tr-TR" dirty="0"/>
              <a:t>Zararları</a:t>
            </a:r>
          </a:p>
        </p:txBody>
      </p:sp>
      <p:sp>
        <p:nvSpPr>
          <p:cNvPr id="3" name="İçerik Yer Tutucusu 2">
            <a:extLst>
              <a:ext uri="{FF2B5EF4-FFF2-40B4-BE49-F238E27FC236}">
                <a16:creationId xmlns:a16="http://schemas.microsoft.com/office/drawing/2014/main" id="{408D3C41-E3DB-82F9-AAFB-886994CBE147}"/>
              </a:ext>
            </a:extLst>
          </p:cNvPr>
          <p:cNvSpPr>
            <a:spLocks noGrp="1"/>
          </p:cNvSpPr>
          <p:nvPr>
            <p:ph idx="1"/>
          </p:nvPr>
        </p:nvSpPr>
        <p:spPr/>
        <p:txBody>
          <a:bodyPr/>
          <a:lstStyle/>
          <a:p>
            <a:r>
              <a:rPr lang="tr-TR" dirty="0"/>
              <a:t>Çok fazla varyasyonda reklamlarımızı göstereceği için çok fazla tıklanma alacaktır. Dolayısıyla günlük bütçemizin çok yüksek olması gerekmektedir.</a:t>
            </a:r>
          </a:p>
          <a:p>
            <a:r>
              <a:rPr lang="tr-TR" dirty="0"/>
              <a:t>İlgisiz kelimelerden çok fazla tıklama almamıza ve bütçemizi harcamasına neden olacaktır.</a:t>
            </a:r>
          </a:p>
          <a:p>
            <a:r>
              <a:rPr lang="tr-TR" dirty="0"/>
              <a:t>Bazı anahtar kelimelerimizin «kalite </a:t>
            </a:r>
            <a:r>
              <a:rPr lang="tr-TR" dirty="0" err="1"/>
              <a:t>puanını»nın</a:t>
            </a:r>
            <a:r>
              <a:rPr lang="tr-TR" dirty="0"/>
              <a:t> düşmesine neden olacaktır.</a:t>
            </a:r>
          </a:p>
        </p:txBody>
      </p:sp>
    </p:spTree>
    <p:extLst>
      <p:ext uri="{BB962C8B-B14F-4D97-AF65-F5344CB8AC3E}">
        <p14:creationId xmlns:p14="http://schemas.microsoft.com/office/powerpoint/2010/main" val="309920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2F8DB-701E-A413-D2AD-76188859222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1879F93F-B8ED-05EF-3296-48754D0E6B50}"/>
              </a:ext>
            </a:extLst>
          </p:cNvPr>
          <p:cNvPicPr>
            <a:picLocks noGrp="1" noChangeAspect="1"/>
          </p:cNvPicPr>
          <p:nvPr>
            <p:ph idx="1"/>
          </p:nvPr>
        </p:nvPicPr>
        <p:blipFill>
          <a:blip r:embed="rId2"/>
          <a:stretch>
            <a:fillRect/>
          </a:stretch>
        </p:blipFill>
        <p:spPr>
          <a:xfrm>
            <a:off x="838200" y="365125"/>
            <a:ext cx="10515599" cy="5811838"/>
          </a:xfrm>
        </p:spPr>
      </p:pic>
    </p:spTree>
    <p:extLst>
      <p:ext uri="{BB962C8B-B14F-4D97-AF65-F5344CB8AC3E}">
        <p14:creationId xmlns:p14="http://schemas.microsoft.com/office/powerpoint/2010/main" val="144038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F0AB77-2CF5-A46F-C41A-6C2C5E7ACAA8}"/>
              </a:ext>
            </a:extLst>
          </p:cNvPr>
          <p:cNvSpPr>
            <a:spLocks noGrp="1"/>
          </p:cNvSpPr>
          <p:nvPr>
            <p:ph type="title"/>
          </p:nvPr>
        </p:nvSpPr>
        <p:spPr/>
        <p:txBody>
          <a:bodyPr/>
          <a:lstStyle/>
          <a:p>
            <a:r>
              <a:rPr lang="tr-TR" dirty="0"/>
              <a:t>Sabit Eşleşme Yararları</a:t>
            </a:r>
          </a:p>
        </p:txBody>
      </p:sp>
      <p:sp>
        <p:nvSpPr>
          <p:cNvPr id="3" name="İçerik Yer Tutucusu 2">
            <a:extLst>
              <a:ext uri="{FF2B5EF4-FFF2-40B4-BE49-F238E27FC236}">
                <a16:creationId xmlns:a16="http://schemas.microsoft.com/office/drawing/2014/main" id="{588214B9-334C-2D71-BEE0-C3B5F75D6837}"/>
              </a:ext>
            </a:extLst>
          </p:cNvPr>
          <p:cNvSpPr>
            <a:spLocks noGrp="1"/>
          </p:cNvSpPr>
          <p:nvPr>
            <p:ph idx="1"/>
          </p:nvPr>
        </p:nvSpPr>
        <p:spPr/>
        <p:txBody>
          <a:bodyPr/>
          <a:lstStyle/>
          <a:p>
            <a:r>
              <a:rPr lang="tr-TR" dirty="0"/>
              <a:t>Bu eşleme tipi ile reklama çıktıktan sonra arama terimlerinden negatif kelimeleri tespit edersek bu terimleri diğer reklam türlerinde efektif şekilde kullanılabilir ve dönüşümlerimizi arttırabiliriz.</a:t>
            </a:r>
          </a:p>
        </p:txBody>
      </p:sp>
    </p:spTree>
    <p:extLst>
      <p:ext uri="{BB962C8B-B14F-4D97-AF65-F5344CB8AC3E}">
        <p14:creationId xmlns:p14="http://schemas.microsoft.com/office/powerpoint/2010/main" val="120864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36F94-85CA-A186-63A2-1215C8F95474}"/>
              </a:ext>
            </a:extLst>
          </p:cNvPr>
          <p:cNvSpPr>
            <a:spLocks noGrp="1"/>
          </p:cNvSpPr>
          <p:nvPr>
            <p:ph type="title"/>
          </p:nvPr>
        </p:nvSpPr>
        <p:spPr/>
        <p:txBody>
          <a:bodyPr/>
          <a:lstStyle/>
          <a:p>
            <a:r>
              <a:rPr lang="tr-TR" dirty="0"/>
              <a:t>Sabit eşleşme zararları</a:t>
            </a:r>
          </a:p>
        </p:txBody>
      </p:sp>
      <p:sp>
        <p:nvSpPr>
          <p:cNvPr id="3" name="İçerik Yer Tutucusu 2">
            <a:extLst>
              <a:ext uri="{FF2B5EF4-FFF2-40B4-BE49-F238E27FC236}">
                <a16:creationId xmlns:a16="http://schemas.microsoft.com/office/drawing/2014/main" id="{F9F79E60-09F9-CB1D-F08B-B2ACCE3D9ACB}"/>
              </a:ext>
            </a:extLst>
          </p:cNvPr>
          <p:cNvSpPr>
            <a:spLocks noGrp="1"/>
          </p:cNvSpPr>
          <p:nvPr>
            <p:ph idx="1"/>
          </p:nvPr>
        </p:nvSpPr>
        <p:spPr/>
        <p:txBody>
          <a:bodyPr/>
          <a:lstStyle/>
          <a:p>
            <a:r>
              <a:rPr lang="tr-TR" dirty="0"/>
              <a:t>Anahtar kelimeleriniz ile eş anlamlı ve satış getirebilecek bazı arama terimlerini kaçırabiliriz.</a:t>
            </a:r>
          </a:p>
        </p:txBody>
      </p:sp>
    </p:spTree>
    <p:extLst>
      <p:ext uri="{BB962C8B-B14F-4D97-AF65-F5344CB8AC3E}">
        <p14:creationId xmlns:p14="http://schemas.microsoft.com/office/powerpoint/2010/main" val="22239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C67E4A-1288-72CC-F8DF-57D33DB16E07}"/>
              </a:ext>
            </a:extLst>
          </p:cNvPr>
          <p:cNvSpPr>
            <a:spLocks noGrp="1"/>
          </p:cNvSpPr>
          <p:nvPr>
            <p:ph type="title"/>
          </p:nvPr>
        </p:nvSpPr>
        <p:spPr/>
        <p:txBody>
          <a:bodyPr/>
          <a:lstStyle/>
          <a:p>
            <a:endParaRPr lang="tr-TR"/>
          </a:p>
        </p:txBody>
      </p:sp>
      <p:pic>
        <p:nvPicPr>
          <p:cNvPr id="9" name="İçerik Yer Tutucusu 8" descr="masa içeren bir resim&#10;&#10;Açıklama otomatik olarak oluşturuldu">
            <a:extLst>
              <a:ext uri="{FF2B5EF4-FFF2-40B4-BE49-F238E27FC236}">
                <a16:creationId xmlns:a16="http://schemas.microsoft.com/office/drawing/2014/main" id="{26AD6D1C-8788-66AE-DB35-DE9B7A93A6D2}"/>
              </a:ext>
            </a:extLst>
          </p:cNvPr>
          <p:cNvPicPr>
            <a:picLocks noGrp="1" noChangeAspect="1"/>
          </p:cNvPicPr>
          <p:nvPr>
            <p:ph idx="1"/>
          </p:nvPr>
        </p:nvPicPr>
        <p:blipFill>
          <a:blip r:embed="rId2"/>
          <a:stretch>
            <a:fillRect/>
          </a:stretch>
        </p:blipFill>
        <p:spPr>
          <a:xfrm>
            <a:off x="838200" y="365125"/>
            <a:ext cx="10515600" cy="5811838"/>
          </a:xfrm>
        </p:spPr>
      </p:pic>
    </p:spTree>
    <p:extLst>
      <p:ext uri="{BB962C8B-B14F-4D97-AF65-F5344CB8AC3E}">
        <p14:creationId xmlns:p14="http://schemas.microsoft.com/office/powerpoint/2010/main" val="1556765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Words>
  <Application>Microsoft Macintosh PowerPoint</Application>
  <PresentationFormat>Geniş ekran</PresentationFormat>
  <Paragraphs>52</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Helvetica Neue</vt:lpstr>
      <vt:lpstr>Office Teması</vt:lpstr>
      <vt:lpstr>Sosyal Medya Reklamcılık</vt:lpstr>
      <vt:lpstr>Eşleşme Türleri</vt:lpstr>
      <vt:lpstr>PowerPoint Sunusu</vt:lpstr>
      <vt:lpstr>Yararları</vt:lpstr>
      <vt:lpstr>Zararları</vt:lpstr>
      <vt:lpstr>PowerPoint Sunusu</vt:lpstr>
      <vt:lpstr>Sabit Eşleşme Yararları</vt:lpstr>
      <vt:lpstr>Sabit eşleşme zararları</vt:lpstr>
      <vt:lpstr>PowerPoint Sunusu</vt:lpstr>
      <vt:lpstr>Sıralı eşleşme yararları</vt:lpstr>
      <vt:lpstr>Sıralı eşleşme zararları</vt:lpstr>
      <vt:lpstr>PowerPoint Sunusu</vt:lpstr>
      <vt:lpstr>Tam eşleşme yararları</vt:lpstr>
      <vt:lpstr>Tam eşleşme zararları</vt:lpstr>
      <vt:lpstr>Negatif Anahtar Kelimeler</vt:lpstr>
      <vt:lpstr>Reklama Çıkmadan Önce Rakip Analizi Yapmak</vt:lpstr>
      <vt:lpstr>Reklamlara çıkmadan önce belirlememiz gereken 10 nokta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Reklamcılık</dc:title>
  <dc:creator>Kemal Gunay</dc:creator>
  <cp:lastModifiedBy>Kemal Gunay</cp:lastModifiedBy>
  <cp:revision>1</cp:revision>
  <dcterms:created xsi:type="dcterms:W3CDTF">2023-04-05T18:55:38Z</dcterms:created>
  <dcterms:modified xsi:type="dcterms:W3CDTF">2023-04-05T18:56:35Z</dcterms:modified>
</cp:coreProperties>
</file>