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6"/>
  </p:normalViewPr>
  <p:slideViewPr>
    <p:cSldViewPr snapToGrid="0">
      <p:cViewPr>
        <p:scale>
          <a:sx n="44" d="100"/>
          <a:sy n="44" d="100"/>
        </p:scale>
        <p:origin x="14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aşlık">
    <p:spTree>
      <p:nvGrpSpPr>
        <p:cNvPr id="1" name=""/>
        <p:cNvGrpSpPr/>
        <p:nvPr/>
      </p:nvGrpSpPr>
      <p:grpSpPr>
        <a:xfrm>
          <a:off x="0" y="0"/>
          <a:ext cx="0" cy="0"/>
          <a:chOff x="0" y="0"/>
          <a:chExt cx="0" cy="0"/>
        </a:xfrm>
      </p:grpSpPr>
      <p:sp>
        <p:nvSpPr>
          <p:cNvPr id="11" name="Yazar ve Tarih"/>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Yazar ve Tarih</a:t>
            </a:r>
          </a:p>
        </p:txBody>
      </p:sp>
      <p:sp>
        <p:nvSpPr>
          <p:cNvPr id="12" name="Sunu Başlığı"/>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Sunu Başlığı</a:t>
            </a:r>
          </a:p>
        </p:txBody>
      </p:sp>
      <p:sp>
        <p:nvSpPr>
          <p:cNvPr id="13" name="Gövde Düzeyi Bir…"/>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Sunu Alt Başlığı</a:t>
            </a:r>
          </a:p>
          <a:p>
            <a:pPr lvl="1"/>
            <a:endParaRPr/>
          </a:p>
          <a:p>
            <a:pPr lvl="2"/>
            <a:endParaRPr/>
          </a:p>
          <a:p>
            <a:pPr lvl="3"/>
            <a:endParaRPr/>
          </a:p>
          <a:p>
            <a:pPr lvl="4"/>
            <a:endParaRPr/>
          </a:p>
        </p:txBody>
      </p:sp>
      <p:sp>
        <p:nvSpPr>
          <p:cNvPr id="14"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Rapor">
    <p:spTree>
      <p:nvGrpSpPr>
        <p:cNvPr id="1" name=""/>
        <p:cNvGrpSpPr/>
        <p:nvPr/>
      </p:nvGrpSpPr>
      <p:grpSpPr>
        <a:xfrm>
          <a:off x="0" y="0"/>
          <a:ext cx="0" cy="0"/>
          <a:chOff x="0" y="0"/>
          <a:chExt cx="0" cy="0"/>
        </a:xfrm>
      </p:grpSpPr>
      <p:sp>
        <p:nvSpPr>
          <p:cNvPr id="98" name="Gövde Düzeyi Bir…"/>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Rapor</a:t>
            </a:r>
          </a:p>
          <a:p>
            <a:pPr lvl="1"/>
            <a:endParaRPr/>
          </a:p>
          <a:p>
            <a:pPr lvl="2"/>
            <a:endParaRPr/>
          </a:p>
          <a:p>
            <a:pPr lvl="3"/>
            <a:endParaRPr/>
          </a:p>
          <a:p>
            <a:pPr lvl="4"/>
            <a:endParaRPr/>
          </a:p>
        </p:txBody>
      </p:sp>
      <p:sp>
        <p:nvSpPr>
          <p:cNvPr id="99"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üyük Veri">
    <p:spTree>
      <p:nvGrpSpPr>
        <p:cNvPr id="1" name=""/>
        <p:cNvGrpSpPr/>
        <p:nvPr/>
      </p:nvGrpSpPr>
      <p:grpSpPr>
        <a:xfrm>
          <a:off x="0" y="0"/>
          <a:ext cx="0" cy="0"/>
          <a:chOff x="0" y="0"/>
          <a:chExt cx="0" cy="0"/>
        </a:xfrm>
      </p:grpSpPr>
      <p:sp>
        <p:nvSpPr>
          <p:cNvPr id="106" name="Gövde Düzeyi Bir…"/>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Veri bilgisi"/>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Veri bilgisi</a:t>
            </a:r>
          </a:p>
        </p:txBody>
      </p:sp>
      <p:sp>
        <p:nvSpPr>
          <p:cNvPr id="108"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
        <p:nvSpPr>
          <p:cNvPr id="115" name="İsim"/>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İsim</a:t>
            </a:r>
          </a:p>
        </p:txBody>
      </p:sp>
      <p:sp>
        <p:nvSpPr>
          <p:cNvPr id="116" name="Gövde Düzeyi Bir…"/>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“Ünlü Alıntı”</a:t>
            </a:r>
          </a:p>
          <a:p>
            <a:pPr lvl="1"/>
            <a:endParaRPr/>
          </a:p>
          <a:p>
            <a:pPr lvl="2"/>
            <a:endParaRPr/>
          </a:p>
          <a:p>
            <a:pPr lvl="3"/>
            <a:endParaRPr/>
          </a:p>
          <a:p>
            <a:pPr lvl="4"/>
            <a:endParaRPr/>
          </a:p>
        </p:txBody>
      </p:sp>
      <p:sp>
        <p:nvSpPr>
          <p:cNvPr id="117"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
        <p:nvSpPr>
          <p:cNvPr id="124" name="Kızarmış pilav, kaynamış yumurta ve salata ile dolu kâse ve yemek çubukları"/>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omon balığı çöreği, salata ve humus ile dolu kâse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Maydanozlu tereyağı, kavrulmuş fındık ve rendelenmiş parmesan peyniriyle bir kâse pappardelle makarna"/>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
        <p:nvSpPr>
          <p:cNvPr id="134" name="kızarmış pilav, kaynamış yumurta ve salata ile dolu kâse ve yemek çubukları"/>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ayt Numarası"/>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
        <p:nvSpPr>
          <p:cNvPr id="142"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şlık ve Fotoğraf">
    <p:spTree>
      <p:nvGrpSpPr>
        <p:cNvPr id="1" name=""/>
        <p:cNvGrpSpPr/>
        <p:nvPr/>
      </p:nvGrpSpPr>
      <p:grpSpPr>
        <a:xfrm>
          <a:off x="0" y="0"/>
          <a:ext cx="0" cy="0"/>
          <a:chOff x="0" y="0"/>
          <a:chExt cx="0" cy="0"/>
        </a:xfrm>
      </p:grpSpPr>
      <p:sp>
        <p:nvSpPr>
          <p:cNvPr id="21" name="Avokadolar ve misket limonları"/>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Sunu Başlığı"/>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Sunu Başlığı</a:t>
            </a:r>
          </a:p>
        </p:txBody>
      </p:sp>
      <p:sp>
        <p:nvSpPr>
          <p:cNvPr id="23" name="Yazar ve Tarih"/>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Yazar ve Tarih</a:t>
            </a:r>
          </a:p>
        </p:txBody>
      </p:sp>
      <p:sp>
        <p:nvSpPr>
          <p:cNvPr id="24" name="Gövde Düzeyi Bir…"/>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Sunu Alt Başlığı</a:t>
            </a:r>
          </a:p>
          <a:p>
            <a:pPr lvl="1"/>
            <a:endParaRPr/>
          </a:p>
          <a:p>
            <a:pPr lvl="2"/>
            <a:endParaRPr/>
          </a:p>
          <a:p>
            <a:pPr lvl="3"/>
            <a:endParaRPr/>
          </a:p>
          <a:p>
            <a:pPr lvl="4"/>
            <a:endParaRPr/>
          </a:p>
        </p:txBody>
      </p:sp>
      <p:sp>
        <p:nvSpPr>
          <p:cNvPr id="25"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lternatif Başlık ve Fotoğraf">
    <p:spTree>
      <p:nvGrpSpPr>
        <p:cNvPr id="1" name=""/>
        <p:cNvGrpSpPr/>
        <p:nvPr/>
      </p:nvGrpSpPr>
      <p:grpSpPr>
        <a:xfrm>
          <a:off x="0" y="0"/>
          <a:ext cx="0" cy="0"/>
          <a:chOff x="0" y="0"/>
          <a:chExt cx="0" cy="0"/>
        </a:xfrm>
      </p:grpSpPr>
      <p:sp>
        <p:nvSpPr>
          <p:cNvPr id="32" name="Somon balığı çöreği, salata ve humus ile dolu kâse"/>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ayt Başlığı"/>
          <p:cNvSpPr txBox="1">
            <a:spLocks noGrp="1"/>
          </p:cNvSpPr>
          <p:nvPr>
            <p:ph type="title" hasCustomPrompt="1"/>
          </p:nvPr>
        </p:nvSpPr>
        <p:spPr>
          <a:xfrm>
            <a:off x="1206500" y="1270000"/>
            <a:ext cx="9779000" cy="5882273"/>
          </a:xfrm>
          <a:prstGeom prst="rect">
            <a:avLst/>
          </a:prstGeom>
        </p:spPr>
        <p:txBody>
          <a:bodyPr anchor="b"/>
          <a:lstStyle/>
          <a:p>
            <a:r>
              <a:t>Slayt Başlığı</a:t>
            </a:r>
          </a:p>
        </p:txBody>
      </p:sp>
      <p:sp>
        <p:nvSpPr>
          <p:cNvPr id="34" name="Gövde Düzeyi Bir…"/>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Slayt Alt Başlığı</a:t>
            </a:r>
          </a:p>
          <a:p>
            <a:pPr lvl="1"/>
            <a:endParaRPr/>
          </a:p>
          <a:p>
            <a:pPr lvl="2"/>
            <a:endParaRPr/>
          </a:p>
          <a:p>
            <a:pPr lvl="3"/>
            <a:endParaRPr/>
          </a:p>
          <a:p>
            <a:pPr lvl="4"/>
            <a:endParaRPr/>
          </a:p>
        </p:txBody>
      </p:sp>
      <p:sp>
        <p:nvSpPr>
          <p:cNvPr id="35" name="Slayt Numarası"/>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42" name="Slayt Başlığı"/>
          <p:cNvSpPr txBox="1">
            <a:spLocks noGrp="1"/>
          </p:cNvSpPr>
          <p:nvPr>
            <p:ph type="title" hasCustomPrompt="1"/>
          </p:nvPr>
        </p:nvSpPr>
        <p:spPr>
          <a:prstGeom prst="rect">
            <a:avLst/>
          </a:prstGeom>
        </p:spPr>
        <p:txBody>
          <a:bodyPr/>
          <a:lstStyle/>
          <a:p>
            <a:r>
              <a:t>Slayt Başlığı</a:t>
            </a:r>
          </a:p>
        </p:txBody>
      </p:sp>
      <p:sp>
        <p:nvSpPr>
          <p:cNvPr id="43" name="Slayt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44" name="Gövde Düzeyi Bir…"/>
          <p:cNvSpPr txBox="1">
            <a:spLocks noGrp="1"/>
          </p:cNvSpPr>
          <p:nvPr>
            <p:ph type="body" idx="1" hasCustomPrompt="1"/>
          </p:nvPr>
        </p:nvSpPr>
        <p:spPr>
          <a:prstGeom prst="rect">
            <a:avLst/>
          </a:prstGeom>
        </p:spPr>
        <p:txBody>
          <a:bodyPr/>
          <a:lstStyle/>
          <a:p>
            <a:r>
              <a:t>Slayt madde işareti metni</a:t>
            </a:r>
          </a:p>
          <a:p>
            <a:pPr lvl="1"/>
            <a:endParaRPr/>
          </a:p>
          <a:p>
            <a:pPr lvl="2"/>
            <a:endParaRPr/>
          </a:p>
          <a:p>
            <a:pPr lvl="3"/>
            <a:endParaRPr/>
          </a:p>
          <a:p>
            <a:pPr lvl="4"/>
            <a:endParaRPr/>
          </a:p>
        </p:txBody>
      </p:sp>
      <p:sp>
        <p:nvSpPr>
          <p:cNvPr id="45"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52" name="Gövde Düzeyi Bir…"/>
          <p:cNvSpPr txBox="1">
            <a:spLocks noGrp="1"/>
          </p:cNvSpPr>
          <p:nvPr>
            <p:ph type="body" idx="1" hasCustomPrompt="1"/>
          </p:nvPr>
        </p:nvSpPr>
        <p:spPr>
          <a:prstGeom prst="rect">
            <a:avLst/>
          </a:prstGeom>
        </p:spPr>
        <p:txBody>
          <a:bodyPr numCol="2" spcCol="1098550"/>
          <a:lstStyle/>
          <a:p>
            <a:r>
              <a:t>Slayt madde işareti metni</a:t>
            </a:r>
          </a:p>
          <a:p>
            <a:pPr lvl="1"/>
            <a:endParaRPr/>
          </a:p>
          <a:p>
            <a:pPr lvl="2"/>
            <a:endParaRPr/>
          </a:p>
          <a:p>
            <a:pPr lvl="3"/>
            <a:endParaRPr/>
          </a:p>
          <a:p>
            <a:pPr lvl="4"/>
            <a:endParaRPr/>
          </a:p>
        </p:txBody>
      </p:sp>
      <p:sp>
        <p:nvSpPr>
          <p:cNvPr id="53"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60" name="Slayt Alt Başlığı"/>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61" name="Gövde Düzeyi Bir…"/>
          <p:cNvSpPr txBox="1">
            <a:spLocks noGrp="1"/>
          </p:cNvSpPr>
          <p:nvPr>
            <p:ph type="body" sz="half" idx="1" hasCustomPrompt="1"/>
          </p:nvPr>
        </p:nvSpPr>
        <p:spPr>
          <a:xfrm>
            <a:off x="1206500" y="4248504"/>
            <a:ext cx="9779000" cy="8256630"/>
          </a:xfrm>
          <a:prstGeom prst="rect">
            <a:avLst/>
          </a:prstGeom>
        </p:spPr>
        <p:txBody>
          <a:bodyPr/>
          <a:lstStyle/>
          <a:p>
            <a:r>
              <a:t>Slayt madde işareti metni</a:t>
            </a:r>
          </a:p>
          <a:p>
            <a:pPr lvl="1"/>
            <a:endParaRPr/>
          </a:p>
          <a:p>
            <a:pPr lvl="2"/>
            <a:endParaRPr/>
          </a:p>
          <a:p>
            <a:pPr lvl="3"/>
            <a:endParaRPr/>
          </a:p>
          <a:p>
            <a:pPr lvl="4"/>
            <a:endParaRPr/>
          </a:p>
        </p:txBody>
      </p:sp>
      <p:sp>
        <p:nvSpPr>
          <p:cNvPr id="62" name="Maydanozlu tereyağı, kavrulmuş fındık ve rendelenmiş parmesan peyniriyle bir kâse pappardelle makarna"/>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ayt Başlığı"/>
          <p:cNvSpPr txBox="1">
            <a:spLocks noGrp="1"/>
          </p:cNvSpPr>
          <p:nvPr>
            <p:ph type="title" hasCustomPrompt="1"/>
          </p:nvPr>
        </p:nvSpPr>
        <p:spPr>
          <a:xfrm>
            <a:off x="1206500" y="1079500"/>
            <a:ext cx="9779000" cy="1435100"/>
          </a:xfrm>
          <a:prstGeom prst="rect">
            <a:avLst/>
          </a:prstGeom>
        </p:spPr>
        <p:txBody>
          <a:bodyPr/>
          <a:lstStyle/>
          <a:p>
            <a:r>
              <a:t>Slayt Başlığı</a:t>
            </a:r>
          </a:p>
        </p:txBody>
      </p:sp>
      <p:sp>
        <p:nvSpPr>
          <p:cNvPr id="64"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ölüm">
    <p:spTree>
      <p:nvGrpSpPr>
        <p:cNvPr id="1" name=""/>
        <p:cNvGrpSpPr/>
        <p:nvPr/>
      </p:nvGrpSpPr>
      <p:grpSpPr>
        <a:xfrm>
          <a:off x="0" y="0"/>
          <a:ext cx="0" cy="0"/>
          <a:chOff x="0" y="0"/>
          <a:chExt cx="0" cy="0"/>
        </a:xfrm>
      </p:grpSpPr>
      <p:sp>
        <p:nvSpPr>
          <p:cNvPr id="71" name="Bölüm Başlığı"/>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Bölüm Başlığı</a:t>
            </a:r>
          </a:p>
        </p:txBody>
      </p:sp>
      <p:sp>
        <p:nvSpPr>
          <p:cNvPr id="72" name="Slayt Numarası"/>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Yalnızca Başlık">
    <p:spTree>
      <p:nvGrpSpPr>
        <p:cNvPr id="1" name=""/>
        <p:cNvGrpSpPr/>
        <p:nvPr/>
      </p:nvGrpSpPr>
      <p:grpSpPr>
        <a:xfrm>
          <a:off x="0" y="0"/>
          <a:ext cx="0" cy="0"/>
          <a:chOff x="0" y="0"/>
          <a:chExt cx="0" cy="0"/>
        </a:xfrm>
      </p:grpSpPr>
      <p:sp>
        <p:nvSpPr>
          <p:cNvPr id="79" name="Slayt Başlığı"/>
          <p:cNvSpPr txBox="1">
            <a:spLocks noGrp="1"/>
          </p:cNvSpPr>
          <p:nvPr>
            <p:ph type="title" hasCustomPrompt="1"/>
          </p:nvPr>
        </p:nvSpPr>
        <p:spPr>
          <a:xfrm>
            <a:off x="1206500" y="1079500"/>
            <a:ext cx="21971000" cy="1434949"/>
          </a:xfrm>
          <a:prstGeom prst="rect">
            <a:avLst/>
          </a:prstGeom>
        </p:spPr>
        <p:txBody>
          <a:bodyPr/>
          <a:lstStyle/>
          <a:p>
            <a:r>
              <a:t>Slayt Başlığı</a:t>
            </a:r>
          </a:p>
        </p:txBody>
      </p:sp>
      <p:sp>
        <p:nvSpPr>
          <p:cNvPr id="80" name="Slayt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Slayt Alt Başlığı</a:t>
            </a:r>
          </a:p>
        </p:txBody>
      </p:sp>
      <p:sp>
        <p:nvSpPr>
          <p:cNvPr id="81"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janda">
    <p:spTree>
      <p:nvGrpSpPr>
        <p:cNvPr id="1" name=""/>
        <p:cNvGrpSpPr/>
        <p:nvPr/>
      </p:nvGrpSpPr>
      <p:grpSpPr>
        <a:xfrm>
          <a:off x="0" y="0"/>
          <a:ext cx="0" cy="0"/>
          <a:chOff x="0" y="0"/>
          <a:chExt cx="0" cy="0"/>
        </a:xfrm>
      </p:grpSpPr>
      <p:sp>
        <p:nvSpPr>
          <p:cNvPr id="88" name="Ajanda Başlığı"/>
          <p:cNvSpPr txBox="1">
            <a:spLocks noGrp="1"/>
          </p:cNvSpPr>
          <p:nvPr>
            <p:ph type="title" hasCustomPrompt="1"/>
          </p:nvPr>
        </p:nvSpPr>
        <p:spPr>
          <a:xfrm>
            <a:off x="1206500" y="1079500"/>
            <a:ext cx="21971000" cy="1435100"/>
          </a:xfrm>
          <a:prstGeom prst="rect">
            <a:avLst/>
          </a:prstGeom>
        </p:spPr>
        <p:txBody>
          <a:bodyPr/>
          <a:lstStyle/>
          <a:p>
            <a:r>
              <a:t>Ajanda Başlığı</a:t>
            </a:r>
          </a:p>
        </p:txBody>
      </p:sp>
      <p:sp>
        <p:nvSpPr>
          <p:cNvPr id="89" name="Ajanda Alt Başlığı"/>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Ajanda Alt Başlığı</a:t>
            </a:r>
          </a:p>
        </p:txBody>
      </p:sp>
      <p:sp>
        <p:nvSpPr>
          <p:cNvPr id="90" name="Gövde Düzeyi Bir…"/>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Ajanda Konuları</a:t>
            </a:r>
          </a:p>
          <a:p>
            <a:pPr lvl="1"/>
            <a:endParaRPr/>
          </a:p>
          <a:p>
            <a:pPr lvl="2"/>
            <a:endParaRPr/>
          </a:p>
          <a:p>
            <a:pPr lvl="3"/>
            <a:endParaRPr/>
          </a:p>
          <a:p>
            <a:pPr lvl="4"/>
            <a:endParaRPr/>
          </a:p>
        </p:txBody>
      </p:sp>
      <p:sp>
        <p:nvSpPr>
          <p:cNvPr id="91" name="Slayt Numarası"/>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ayt Başlığı"/>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Slayt Başlığı</a:t>
            </a:r>
          </a:p>
        </p:txBody>
      </p:sp>
      <p:sp>
        <p:nvSpPr>
          <p:cNvPr id="3" name="Gövde Düzeyi Bir…"/>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Slayt madde işareti metni</a:t>
            </a:r>
          </a:p>
          <a:p>
            <a:pPr lvl="1"/>
            <a:endParaRPr/>
          </a:p>
          <a:p>
            <a:pPr lvl="2"/>
            <a:endParaRPr/>
          </a:p>
          <a:p>
            <a:pPr lvl="3"/>
            <a:endParaRPr/>
          </a:p>
          <a:p>
            <a:pPr lvl="4"/>
            <a:endParaRPr/>
          </a:p>
        </p:txBody>
      </p:sp>
      <p:sp>
        <p:nvSpPr>
          <p:cNvPr id="4" name="Slayt Numarası"/>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KEMAL GÜNA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KEMAL GÜNAY</a:t>
            </a:r>
          </a:p>
        </p:txBody>
      </p:sp>
      <p:sp>
        <p:nvSpPr>
          <p:cNvPr id="152" name="SOSYAL MEDYADA REKLAMCILIK"/>
          <p:cNvSpPr txBox="1">
            <a:spLocks noGrp="1"/>
          </p:cNvSpPr>
          <p:nvPr>
            <p:ph type="ctr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53" name="REKLAMCILIĞA GİRİŞ"/>
          <p:cNvSpPr txBox="1">
            <a:spLocks noGrp="1"/>
          </p:cNvSpPr>
          <p:nvPr>
            <p:ph type="subTitle" sz="quarter" idx="1"/>
          </p:nvPr>
        </p:nvSpPr>
        <p:spPr>
          <a:prstGeom prst="rect">
            <a:avLst/>
          </a:prstGeom>
        </p:spPr>
        <p:txBody>
          <a:bodyPr/>
          <a:lstStyle/>
          <a:p>
            <a:r>
              <a:t>REKLAMCILIĞA GİRİŞ</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88"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189" name="Reklamın Gutenberg’in 1450’de matbaayı icat etmesi ile birlikte reklamcılıkta yeni bir dönem başlamış ve el ilanları ile daha geniş halk kitlelerine hitap imkânı doğmuştur. 1…"/>
          <p:cNvSpPr txBox="1">
            <a:spLocks noGrp="1"/>
          </p:cNvSpPr>
          <p:nvPr>
            <p:ph type="body" idx="1"/>
          </p:nvPr>
        </p:nvSpPr>
        <p:spPr>
          <a:prstGeom prst="rect">
            <a:avLst/>
          </a:prstGeom>
        </p:spPr>
        <p:txBody>
          <a:bodyPr/>
          <a:lstStyle/>
          <a:p>
            <a:r>
              <a:t>Reklamın Gutenberg’in 1450’de matbaayı icat etmesi ile birlikte reklamcılıkta yeni bir dönem başlamış ve el ilanları ile daha geniş halk kitlelerine hitap imkânı doğmuştur. 1</a:t>
            </a:r>
          </a:p>
          <a:p>
            <a:r>
              <a:t>480 yılında ilk duvar afişi İngiltere’de bir kilise kapısına asılmış, tespit edildiği kadarıyla ilk gazete ilanı ise 1525 yılında Almanya’da yayınlanmıştır.</a:t>
            </a:r>
          </a:p>
          <a:p>
            <a:r>
              <a:t>Reklamların bir ajans tarafından idaresi düşüncesi ilk kez 1588 yılında, Fransa’da Montaigne tarafından ileri sürülse de ilk reklam ajansı 1812 yılında İngiltere’de kurulmuştur (Ünsal, 1984:21–26).</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92"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193" name="Sanayi devrimi sürecinde pazarın kontrolünün gittikçe zorlaşması, üretici ile tüketici arasındaki mesafenin açılması reklamın öneminin giderek artmasına neden olmuştur. Ancak bu dönemlerde yapılan reklamlar çoğunlukla ürünün satışa çıktığını duyurmaya yö"/>
          <p:cNvSpPr txBox="1">
            <a:spLocks noGrp="1"/>
          </p:cNvSpPr>
          <p:nvPr>
            <p:ph type="body" idx="1"/>
          </p:nvPr>
        </p:nvSpPr>
        <p:spPr>
          <a:prstGeom prst="rect">
            <a:avLst/>
          </a:prstGeom>
        </p:spPr>
        <p:txBody>
          <a:bodyPr/>
          <a:lstStyle/>
          <a:p>
            <a:r>
              <a:t>Sanayi devrimi sürecinde pazarın kontrolünün gittikçe zorlaşması, üretici ile tüketici arasındaki mesafenin açılması reklamın öneminin giderek artmasına neden olmuştur. Ancak bu dönemlerde yapılan reklamlar çoğunlukla ürünün satışa çıktığını duyurmaya yönelik reklamlardır. </a:t>
            </a:r>
          </a:p>
          <a:p>
            <a:r>
              <a:t>1907’de ilk radyo yayınının yapılması, kısa sürede reklamcılık açısından oldukça önemli bir mecra olacak olan radyoyu gündeme getirmiştir.</a:t>
            </a:r>
          </a:p>
          <a:p>
            <a:r>
              <a:t>İlk ticari radyo istasyonu 1922’de Weaf adıyla kurulmuştur. 1924’de N. W. Ayer and Son firması, “Eveready Saati” adı altında ilk özel reklam programını hazırlamıştır. Ardından radyolar kısa sürede reklamdan önemli gelirler elde etmeye başlamışlardır.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96"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197" name="1940’lı yıllarda, hem görsel hem de işitsel bir araç olarak reklam dünyasının hizmetine giren televizyonun büyük etkisi olmuştur. Öyle ki, bu dönemde işletmelerin reklama ayırdıkları bütçeler büyümüş, reklam alanında faaliyet gösterecek şirketler reklam "/>
          <p:cNvSpPr txBox="1">
            <a:spLocks noGrp="1"/>
          </p:cNvSpPr>
          <p:nvPr>
            <p:ph type="body" idx="1"/>
          </p:nvPr>
        </p:nvSpPr>
        <p:spPr>
          <a:prstGeom prst="rect">
            <a:avLst/>
          </a:prstGeom>
        </p:spPr>
        <p:txBody>
          <a:bodyPr/>
          <a:lstStyle/>
          <a:p>
            <a:r>
              <a:t>1940’lı yıllarda, hem görsel hem de işitsel bir araç olarak reklam dünyasının hizmetine giren televizyonun büyük etkisi olmuştur. Öyle ki, bu dönemde işletmelerin reklama ayırdıkları bütçeler büyümüş, reklam alanında faaliyet gösterecek şirketler reklam sektörünün temellerini atmaya başlamışlardır. </a:t>
            </a:r>
          </a:p>
          <a:p>
            <a:r>
              <a:t>1960’lı yıllarda pazarlamanın 4 P’si price, place, product, promotion (fiyat, dağıtım, mal ve satış geliştirme çabaları) ilk kez ortaya atılmış, yine bu dönemde pazarlama sistemine ilk kez dahil olan iletişim öğesi reklamlar ile işlevsel hale gelmiştir.</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00"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201" name="Ancak bu dönemde yapılan reklamlar, marka ya da kurum imajına yönelik olmaktan çok, o mal ya da hizmetin pazarda olduğunu duyuran ilanlar şeklinde olmuştur. Bu reklam anlayışı, William Bernbach gibi reklamcıların çabalarıyla zamanla yıkılmış ve tek tip, "/>
          <p:cNvSpPr txBox="1">
            <a:spLocks noGrp="1"/>
          </p:cNvSpPr>
          <p:nvPr>
            <p:ph type="body" idx="1"/>
          </p:nvPr>
        </p:nvSpPr>
        <p:spPr>
          <a:prstGeom prst="rect">
            <a:avLst/>
          </a:prstGeom>
        </p:spPr>
        <p:txBody>
          <a:bodyPr/>
          <a:lstStyle/>
          <a:p>
            <a:r>
              <a:t>Ancak bu dönemde yapılan reklamlar, marka ya da kurum imajına yönelik olmaktan çok, o mal ya da hizmetin pazarda olduğunu duyuran ilanlar şeklinde olmuştur. Bu reklam anlayışı, William Bernbach gibi reklamcıların çabalarıyla zamanla yıkılmış ve tek tip, bilimsel olarak hazırlandığı iddia edilen reklamlardan ziyade yaratıcılığı, özgünlüğü ön plana çıkaran reklamlar gündeme gelmeye başlamıştır. Reklam tarihinde bu anlayışın ortaya çıkışı Yaratıcı Devrim (Creative Revolution) olarak anılmaktadır.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04"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205" name="1980 sonrası dönem reklam tarihinde post endüstriyel çağ olarak adlandırılmaktadır. Bu dönemde tüketicilerin çevre sorunlarına olan duyarlılığı artmış, firmaların çevreye ve insan sağlığına verdiği önemi vurgulayan reklamlar yapılmaya başlanmıştır. Ayrıc"/>
          <p:cNvSpPr txBox="1">
            <a:spLocks noGrp="1"/>
          </p:cNvSpPr>
          <p:nvPr>
            <p:ph type="body" idx="1"/>
          </p:nvPr>
        </p:nvSpPr>
        <p:spPr>
          <a:prstGeom prst="rect">
            <a:avLst/>
          </a:prstGeom>
        </p:spPr>
        <p:txBody>
          <a:bodyPr/>
          <a:lstStyle/>
          <a:p>
            <a:r>
              <a:t>1980 sonrası dönem reklam tarihinde post endüstriyel çağ olarak adlandırılmaktadır. Bu dönemde tüketicilerin çevre sorunlarına olan duyarlılığı artmış, firmaların çevreye ve insan sağlığına verdiği önemi vurgulayan reklamlar yapılmaya başlanmıştır. Ayrıca ürün ve hizmetlerin hedef kitlelerini oluşturan bireyler yaşam tarzlarıyla net bir şekilde birbirlerinden ayrılmış, böylelikle de çeşitli reklam ortamlarına ve hedef kitlelere göre reklam mesajlarının farklılaştırılması yönünde uygulamalar gündeme gelmeye başlamıştır.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08"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209" name="Osmanlı topraklarında rastlanan ilk yazılı reklam örneği, üzerinde tarih bulunmamakla beraber 17. yüzyılın ikinci yarısında ya da 18. yüzyılın ilk yarısında yapılmış olması muhtemel olan bir ilaç reklamıdır. Reklamda mide rahatsızlıklarına iyi geldiği be"/>
          <p:cNvSpPr txBox="1">
            <a:spLocks noGrp="1"/>
          </p:cNvSpPr>
          <p:nvPr>
            <p:ph type="body" idx="1"/>
          </p:nvPr>
        </p:nvSpPr>
        <p:spPr>
          <a:prstGeom prst="rect">
            <a:avLst/>
          </a:prstGeom>
        </p:spPr>
        <p:txBody>
          <a:bodyPr/>
          <a:lstStyle/>
          <a:p>
            <a:pPr marL="548639" indent="-548639" defTabSz="2194505">
              <a:spcBef>
                <a:spcPts val="4000"/>
              </a:spcBef>
              <a:defRPr sz="4319"/>
            </a:pPr>
            <a:r>
              <a:t>Osmanlı topraklarında rastlanan ilk yazılı reklam örneği, üzerinde tarih bulunmamakla beraber 17. yüzyılın ikinci yarısında ya da 18. yüzyılın ilk yarısında yapılmış olması muhtemel olan bir ilaç reklamıdır. Reklamda mide rahatsızlıklarına iyi geldiği belirtilen Tiryak isimli bu ilacın metni el ilanı olarak Venedik'te basılmıştır (Çakır, 1996:251).</a:t>
            </a:r>
          </a:p>
          <a:p>
            <a:pPr marL="548639" indent="-548639" defTabSz="2194505">
              <a:spcBef>
                <a:spcPts val="4000"/>
              </a:spcBef>
              <a:defRPr sz="4319"/>
            </a:pPr>
            <a:r>
              <a:t>Ülkemizde yayınlanan ilk resimli ilan da 1842’de Avrupa malı bir nasır ilacı için çıkmıştır. </a:t>
            </a:r>
          </a:p>
          <a:p>
            <a:pPr marL="548639" indent="-548639" defTabSz="2194505">
              <a:spcBef>
                <a:spcPts val="4000"/>
              </a:spcBef>
              <a:defRPr sz="4319"/>
            </a:pPr>
            <a:r>
              <a:t>1908 Meşrutiyetiyle gelen basın özgürlüğü, gerçek anlamıyla ilancılığın başlangıcını sağlamıştır. Bu dönemde, reklam sektöründe gelecek gören bir kaç müteşebbis faaliyete girişmiş ve 1909’da İlancılık Kollektif Şirketini kurmuştur. Fakat sık sık batıp çıkan gazeteler ve birkaç yıl sonra patlayan Balkan ve Birinci Dünya Savaşlarının ekonomik hayatı felce uğratması, basın özgürlüğünü ve reklamcılığı duraklatmış, hatta eskisinden de geriye götürmüştür. Bu durum, Cumhuriyetin ilanına kadar sürmüştür.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12"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213" name="Cumhuriyetin ilanından sonra Latin alfabesine geçilmesiyle ilk dönemlerde okuma yazma oranının düşüklüğü nedeniyle kimi sıkıntılar yaşanmış olsa da sonraları bu sıkıntılar aşılmış, reklam sektörü büyümeye başlamıştır. 1940’lı yıllardan sonra ise hem rekl"/>
          <p:cNvSpPr txBox="1">
            <a:spLocks noGrp="1"/>
          </p:cNvSpPr>
          <p:nvPr>
            <p:ph type="body" idx="1"/>
          </p:nvPr>
        </p:nvSpPr>
        <p:spPr>
          <a:prstGeom prst="rect">
            <a:avLst/>
          </a:prstGeom>
        </p:spPr>
        <p:txBody>
          <a:bodyPr/>
          <a:lstStyle/>
          <a:p>
            <a:pPr marL="591312" indent="-591312" defTabSz="2365188">
              <a:spcBef>
                <a:spcPts val="4300"/>
              </a:spcBef>
              <a:defRPr sz="4656"/>
            </a:pPr>
            <a:r>
              <a:t>Cumhuriyetin ilanından sonra Latin alfabesine geçilmesiyle ilk dönemlerde okuma yazma oranının düşüklüğü nedeniyle kimi sıkıntılar yaşanmış olsa da sonraları bu sıkıntılar aşılmış, reklam sektörü büyümeye başlamıştır. 1940’lı yıllardan sonra ise hem reklam veren şirket sayısının artması hem de reklam ajanslarının artmasıyla reklamcılık önemli bir ivme kazanmıştır. </a:t>
            </a:r>
          </a:p>
          <a:p>
            <a:pPr marL="591312" indent="-591312" defTabSz="2365188">
              <a:spcBef>
                <a:spcPts val="4300"/>
              </a:spcBef>
              <a:defRPr sz="4656"/>
            </a:pPr>
            <a:r>
              <a:t>1960’lara gelindiğinde reklam firmalarının hızla geliştiği görülmektedir. 1964’te Türkiye Radyo ve Televizyon Kurumu’nun (TRT) kuruluşuyla radyo reklamcılığı hızla gelişmeye başlamıştır. 1971 yılında reklamcılar aralarında ilk örgütlenmeyi gerçekleştirerek, Türkiye Reklam Ajansları Birliği’ni kurmuşlardır. </a:t>
            </a:r>
          </a:p>
          <a:p>
            <a:pPr marL="591312" indent="-591312" defTabSz="2365188">
              <a:spcBef>
                <a:spcPts val="4300"/>
              </a:spcBef>
              <a:defRPr sz="4656"/>
            </a:pPr>
            <a:r>
              <a:t>1972 yılında TRT’nin televizyonda ticari ürünlere yönelik reklamları yayınlamaya başlamasıyla Türk reklamcılığı daha da hızlı bir gelişim sürecine girmiştir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16"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217" name="1974 yılında ise Pars Reklam Ajansı, yabancı reklamcılarla ilk işbirliğini gerçekleştirmiş ve Türk reklamcılığını Türkiye sınırları dışına çıkarmıştır.…"/>
          <p:cNvSpPr txBox="1">
            <a:spLocks noGrp="1"/>
          </p:cNvSpPr>
          <p:nvPr>
            <p:ph type="body" idx="1"/>
          </p:nvPr>
        </p:nvSpPr>
        <p:spPr>
          <a:prstGeom prst="rect">
            <a:avLst/>
          </a:prstGeom>
        </p:spPr>
        <p:txBody>
          <a:bodyPr/>
          <a:lstStyle/>
          <a:p>
            <a:pPr marL="548639" indent="-548639" defTabSz="2194505">
              <a:spcBef>
                <a:spcPts val="4000"/>
              </a:spcBef>
              <a:defRPr sz="4319"/>
            </a:pPr>
            <a:r>
              <a:t>1974 yılında ise Pars Reklam Ajansı, yabancı reklamcılarla ilk işbirliğini gerçekleştirmiş ve Türk reklamcılığını Türkiye sınırları dışına çıkarmıştır. </a:t>
            </a:r>
          </a:p>
          <a:p>
            <a:pPr marL="548639" indent="-548639" defTabSz="2194505">
              <a:spcBef>
                <a:spcPts val="4000"/>
              </a:spcBef>
              <a:defRPr sz="4319"/>
            </a:pPr>
            <a:r>
              <a:t>1994 yılında Reklamcılar Derneği, Reklamverenler Derneği, mecralar (basın kuruluşları, televizyon kuruluşları, Radyo Televizyon Sahipleri ve Yayıncıları Derneği) bir araya gelerek, Uluslararası Ticaret Odası’nca hazırlanan Uluslararası Reklam Uygulama Esasları’ndan yararlanarak Reklamda Öz Denetim / Reklam Ahlak Kodu esaslarını yayınlamışlardır. </a:t>
            </a:r>
          </a:p>
          <a:p>
            <a:pPr marL="548639" indent="-548639" defTabSz="2194505">
              <a:spcBef>
                <a:spcPts val="4000"/>
              </a:spcBef>
              <a:defRPr sz="4319"/>
            </a:pPr>
            <a:r>
              <a:t>Tüm bunların yanı sıra, 1994’te kurulan Radyo ve Televizyon Üst Kurulu (RTÜK) tarafından hazırlanan Radyo ve Televizyonların Yayın Esas ve Usulleri Hakkında Yönetmelik de, reklam ve reklamcılıkla ilgili birçok konuda yeni düzenlemeler ve kısıtlamalar getirmiştir. RTÜK’ün yanı sıra Reklam Kurulu ve Reklam Özdenetim Kurulu da reklamları denetlemektedir.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220" name="Reklamın özellikle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1609303">
              <a:lnSpc>
                <a:spcPct val="80000"/>
              </a:lnSpc>
              <a:defRPr sz="5610" spc="-112"/>
            </a:lvl1pPr>
          </a:lstStyle>
          <a:p>
            <a:r>
              <a:t>Reklamın özellikleri:</a:t>
            </a:r>
          </a:p>
        </p:txBody>
      </p:sp>
      <p:sp>
        <p:nvSpPr>
          <p:cNvPr id="221" name="Pazarlama iletişimi elemanıdır.…"/>
          <p:cNvSpPr txBox="1">
            <a:spLocks noGrp="1"/>
          </p:cNvSpPr>
          <p:nvPr>
            <p:ph type="body" idx="1"/>
          </p:nvPr>
        </p:nvSpPr>
        <p:spPr>
          <a:prstGeom prst="rect">
            <a:avLst/>
          </a:prstGeom>
        </p:spPr>
        <p:txBody>
          <a:bodyPr/>
          <a:lstStyle/>
          <a:p>
            <a:pPr marL="536447" indent="-536447" defTabSz="2145738">
              <a:spcBef>
                <a:spcPts val="3900"/>
              </a:spcBef>
              <a:defRPr sz="4224"/>
            </a:pPr>
            <a:r>
              <a:t>Pazarlama iletişimi elemanıdır.</a:t>
            </a:r>
          </a:p>
          <a:p>
            <a:pPr marL="536447" indent="-536447" defTabSz="2145738">
              <a:spcBef>
                <a:spcPts val="3900"/>
              </a:spcBef>
              <a:defRPr sz="4224"/>
            </a:pPr>
            <a:r>
              <a:t>Belirli bir ücret karşılığında yapılır.</a:t>
            </a:r>
          </a:p>
          <a:p>
            <a:pPr marL="536447" indent="-536447" defTabSz="2145738">
              <a:spcBef>
                <a:spcPts val="3900"/>
              </a:spcBef>
              <a:defRPr sz="4224"/>
            </a:pPr>
            <a:r>
              <a:t>Reklam verenden tüketiciye doğrudur.</a:t>
            </a:r>
          </a:p>
          <a:p>
            <a:pPr marL="536447" indent="-536447" defTabSz="2145738">
              <a:spcBef>
                <a:spcPts val="3900"/>
              </a:spcBef>
              <a:defRPr sz="4224"/>
            </a:pPr>
            <a:r>
              <a:t>Bir kitle iletişimidir.</a:t>
            </a:r>
          </a:p>
          <a:p>
            <a:pPr marL="536447" indent="-536447" defTabSz="2145738">
              <a:spcBef>
                <a:spcPts val="3900"/>
              </a:spcBef>
              <a:defRPr sz="4224"/>
            </a:pPr>
            <a:r>
              <a:t>Reklamı yapan bellidir.</a:t>
            </a:r>
          </a:p>
          <a:p>
            <a:pPr marL="536447" indent="-536447" defTabSz="2145738">
              <a:spcBef>
                <a:spcPts val="3900"/>
              </a:spcBef>
              <a:defRPr sz="4224"/>
            </a:pPr>
            <a:r>
              <a:t>Bilgi verir ikna etmeye çalışır.</a:t>
            </a:r>
          </a:p>
          <a:p>
            <a:pPr marL="536447" indent="-536447" defTabSz="2145738">
              <a:spcBef>
                <a:spcPts val="3900"/>
              </a:spcBef>
              <a:defRPr sz="4224"/>
            </a:pPr>
            <a:r>
              <a:t>Sorunlara çözümler vaad eder.</a:t>
            </a:r>
          </a:p>
          <a:p>
            <a:pPr marL="536447" indent="-536447" defTabSz="2145738">
              <a:spcBef>
                <a:spcPts val="3900"/>
              </a:spcBef>
              <a:defRPr sz="4224"/>
            </a:pPr>
            <a:r>
              <a:t>Diğer elemanlar ile koordineli bir biçimde çalışır.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klamın Fonksiyonları:"/>
          <p:cNvSpPr txBox="1">
            <a:spLocks noGrp="1"/>
          </p:cNvSpPr>
          <p:nvPr>
            <p:ph type="title"/>
          </p:nvPr>
        </p:nvSpPr>
        <p:spPr>
          <a:prstGeom prst="rect">
            <a:avLst/>
          </a:prstGeom>
        </p:spPr>
        <p:txBody>
          <a:bodyPr/>
          <a:lstStyle/>
          <a:p>
            <a:r>
              <a:t>Reklamın Fonksiyonları:</a:t>
            </a:r>
          </a:p>
        </p:txBody>
      </p:sp>
      <p:sp>
        <p:nvSpPr>
          <p:cNvPr id="224" name="Slayt Alt Başlığı"/>
          <p:cNvSpPr txBox="1">
            <a:spLocks noGrp="1"/>
          </p:cNvSpPr>
          <p:nvPr>
            <p:ph type="body" idx="21"/>
          </p:nvPr>
        </p:nvSpPr>
        <p:spPr>
          <a:prstGeom prst="rect">
            <a:avLst/>
          </a:prstGeom>
        </p:spPr>
        <p:txBody>
          <a:bodyPr/>
          <a:lstStyle/>
          <a:p>
            <a:endParaRPr/>
          </a:p>
        </p:txBody>
      </p:sp>
      <p:sp>
        <p:nvSpPr>
          <p:cNvPr id="225" name="Bilgilendirme fonksiyonu…"/>
          <p:cNvSpPr txBox="1">
            <a:spLocks noGrp="1"/>
          </p:cNvSpPr>
          <p:nvPr>
            <p:ph type="body" idx="1"/>
          </p:nvPr>
        </p:nvSpPr>
        <p:spPr>
          <a:prstGeom prst="rect">
            <a:avLst/>
          </a:prstGeom>
        </p:spPr>
        <p:txBody>
          <a:bodyPr/>
          <a:lstStyle/>
          <a:p>
            <a:r>
              <a:t>Bilgilendirme fonksiyonu</a:t>
            </a:r>
          </a:p>
          <a:p>
            <a:r>
              <a:t>İkna etme fonksiyonu</a:t>
            </a:r>
          </a:p>
          <a:p>
            <a:r>
              <a:t>Hatırlatma fonksiyonu</a:t>
            </a:r>
          </a:p>
          <a:p>
            <a:r>
              <a:t>Değer katma fonksiyonu</a:t>
            </a:r>
          </a:p>
          <a:p>
            <a:r>
              <a:t>Örgütün diğer amaçlarına yardımcı olma fonksiyonu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56" name="REKLAMCILIK"/>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1609303">
              <a:lnSpc>
                <a:spcPct val="80000"/>
              </a:lnSpc>
              <a:defRPr sz="5610" spc="-112"/>
            </a:lvl1pPr>
          </a:lstStyle>
          <a:p>
            <a:r>
              <a:t>REKLAMCILIK</a:t>
            </a:r>
          </a:p>
        </p:txBody>
      </p:sp>
      <p:sp>
        <p:nvSpPr>
          <p:cNvPr id="157" name="Reklam Tanımları…"/>
          <p:cNvSpPr txBox="1">
            <a:spLocks noGrp="1"/>
          </p:cNvSpPr>
          <p:nvPr>
            <p:ph type="body" idx="1"/>
          </p:nvPr>
        </p:nvSpPr>
        <p:spPr>
          <a:prstGeom prst="rect">
            <a:avLst/>
          </a:prstGeom>
        </p:spPr>
        <p:txBody>
          <a:bodyPr>
            <a:normAutofit fontScale="92500" lnSpcReduction="20000"/>
          </a:bodyPr>
          <a:lstStyle/>
          <a:p>
            <a:pPr marL="548640" indent="-548640" defTabSz="2194505">
              <a:spcBef>
                <a:spcPts val="4000"/>
              </a:spcBef>
              <a:defRPr sz="6750"/>
            </a:pPr>
            <a:r>
              <a:rPr dirty="0" err="1"/>
              <a:t>Reklam</a:t>
            </a:r>
            <a:r>
              <a:rPr dirty="0"/>
              <a:t> </a:t>
            </a:r>
            <a:r>
              <a:rPr dirty="0" err="1"/>
              <a:t>Tanımları</a:t>
            </a:r>
            <a:endParaRPr lang="tr-TR" dirty="0"/>
          </a:p>
          <a:p>
            <a:pPr marL="548640" indent="-548640" defTabSz="2194505">
              <a:spcBef>
                <a:spcPts val="4000"/>
              </a:spcBef>
              <a:defRPr sz="6750"/>
            </a:pPr>
            <a:r>
              <a:rPr lang="tr-TR" dirty="0"/>
              <a:t>Reklamın Tarihçesi</a:t>
            </a:r>
            <a:endParaRPr dirty="0"/>
          </a:p>
          <a:p>
            <a:pPr marL="548640" indent="-548640" defTabSz="2194505">
              <a:spcBef>
                <a:spcPts val="4000"/>
              </a:spcBef>
              <a:defRPr sz="6750"/>
            </a:pPr>
            <a:r>
              <a:rPr dirty="0" err="1"/>
              <a:t>Reklam</a:t>
            </a:r>
            <a:r>
              <a:rPr dirty="0"/>
              <a:t> </a:t>
            </a:r>
            <a:r>
              <a:rPr dirty="0" err="1"/>
              <a:t>Amaçları</a:t>
            </a:r>
            <a:endParaRPr dirty="0"/>
          </a:p>
          <a:p>
            <a:pPr marL="548640" indent="-548640" defTabSz="2194505">
              <a:spcBef>
                <a:spcPts val="4000"/>
              </a:spcBef>
              <a:defRPr sz="6750"/>
            </a:pPr>
            <a:r>
              <a:rPr dirty="0" err="1"/>
              <a:t>Reklamın</a:t>
            </a:r>
            <a:r>
              <a:rPr dirty="0"/>
              <a:t> </a:t>
            </a:r>
            <a:r>
              <a:rPr dirty="0" err="1"/>
              <a:t>Sınıflandırılması</a:t>
            </a:r>
            <a:endParaRPr dirty="0"/>
          </a:p>
          <a:p>
            <a:pPr marL="548640" indent="-548640" defTabSz="2194505">
              <a:spcBef>
                <a:spcPts val="4000"/>
              </a:spcBef>
              <a:defRPr sz="6750"/>
            </a:pPr>
            <a:r>
              <a:rPr dirty="0" err="1"/>
              <a:t>Reklam</a:t>
            </a:r>
            <a:r>
              <a:rPr dirty="0"/>
              <a:t> </a:t>
            </a:r>
            <a:r>
              <a:rPr dirty="0" err="1"/>
              <a:t>Ortamları</a:t>
            </a:r>
            <a:endParaRPr dirty="0"/>
          </a:p>
          <a:p>
            <a:pPr marL="548640" indent="-548640" defTabSz="2194505">
              <a:spcBef>
                <a:spcPts val="4000"/>
              </a:spcBef>
              <a:defRPr sz="6750"/>
            </a:pPr>
            <a:r>
              <a:rPr dirty="0" err="1"/>
              <a:t>Kampanya</a:t>
            </a:r>
            <a:r>
              <a:rPr dirty="0"/>
              <a:t> </a:t>
            </a:r>
            <a:r>
              <a:rPr dirty="0" err="1"/>
              <a:t>Kavramı</a:t>
            </a:r>
            <a:endParaRPr dirty="0"/>
          </a:p>
          <a:p>
            <a:pPr marL="548640" indent="-548640" defTabSz="2194505">
              <a:spcBef>
                <a:spcPts val="4000"/>
              </a:spcBef>
              <a:defRPr sz="6750"/>
            </a:pPr>
            <a:r>
              <a:rPr dirty="0" err="1"/>
              <a:t>Reklam</a:t>
            </a:r>
            <a:r>
              <a:rPr dirty="0"/>
              <a:t> </a:t>
            </a:r>
            <a:r>
              <a:rPr dirty="0" err="1"/>
              <a:t>Etkinliğinin</a:t>
            </a:r>
            <a:r>
              <a:rPr dirty="0"/>
              <a:t> </a:t>
            </a:r>
            <a:r>
              <a:rPr dirty="0" err="1"/>
              <a:t>Ölçümlenmesi</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klamın Amaçları"/>
          <p:cNvSpPr txBox="1">
            <a:spLocks noGrp="1"/>
          </p:cNvSpPr>
          <p:nvPr>
            <p:ph type="title"/>
          </p:nvPr>
        </p:nvSpPr>
        <p:spPr>
          <a:prstGeom prst="rect">
            <a:avLst/>
          </a:prstGeom>
        </p:spPr>
        <p:txBody>
          <a:bodyPr/>
          <a:lstStyle/>
          <a:p>
            <a:r>
              <a:t>Reklamın Amaçları</a:t>
            </a:r>
          </a:p>
        </p:txBody>
      </p:sp>
      <p:sp>
        <p:nvSpPr>
          <p:cNvPr id="228" name="Slayt Alt Başlığı"/>
          <p:cNvSpPr txBox="1">
            <a:spLocks noGrp="1"/>
          </p:cNvSpPr>
          <p:nvPr>
            <p:ph type="body" idx="21"/>
          </p:nvPr>
        </p:nvSpPr>
        <p:spPr>
          <a:prstGeom prst="rect">
            <a:avLst/>
          </a:prstGeom>
        </p:spPr>
        <p:txBody>
          <a:bodyPr/>
          <a:lstStyle/>
          <a:p>
            <a:endParaRPr/>
          </a:p>
        </p:txBody>
      </p:sp>
      <p:sp>
        <p:nvSpPr>
          <p:cNvPr id="229" name="Reklamın satış amacı…"/>
          <p:cNvSpPr txBox="1">
            <a:spLocks noGrp="1"/>
          </p:cNvSpPr>
          <p:nvPr>
            <p:ph type="body" idx="1"/>
          </p:nvPr>
        </p:nvSpPr>
        <p:spPr>
          <a:prstGeom prst="rect">
            <a:avLst/>
          </a:prstGeom>
        </p:spPr>
        <p:txBody>
          <a:bodyPr/>
          <a:lstStyle/>
          <a:p>
            <a:r>
              <a:t>Reklamın satış amacı</a:t>
            </a:r>
          </a:p>
          <a:p>
            <a:r>
              <a:t>Reklamın iletişim amacı</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klamın Sınıflandırılması"/>
          <p:cNvSpPr txBox="1">
            <a:spLocks noGrp="1"/>
          </p:cNvSpPr>
          <p:nvPr>
            <p:ph type="title"/>
          </p:nvPr>
        </p:nvSpPr>
        <p:spPr>
          <a:prstGeom prst="rect">
            <a:avLst/>
          </a:prstGeom>
        </p:spPr>
        <p:txBody>
          <a:bodyPr/>
          <a:lstStyle/>
          <a:p>
            <a:r>
              <a:t>Reklamın Sınıflandırılması</a:t>
            </a:r>
          </a:p>
        </p:txBody>
      </p:sp>
      <p:sp>
        <p:nvSpPr>
          <p:cNvPr id="232" name="1. Reklamı yapanlar yönünde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609600" indent="-609600" defTabSz="2438338">
              <a:lnSpc>
                <a:spcPct val="90000"/>
              </a:lnSpc>
              <a:spcBef>
                <a:spcPts val="4500"/>
              </a:spcBef>
              <a:buSzPct val="123000"/>
              <a:buChar char="•"/>
              <a:defRPr sz="4800"/>
            </a:lvl1pPr>
          </a:lstStyle>
          <a:p>
            <a:r>
              <a:t>1. Reklamı yapanlar yönünden</a:t>
            </a:r>
          </a:p>
        </p:txBody>
      </p:sp>
      <p:sp>
        <p:nvSpPr>
          <p:cNvPr id="233" name="Üretici reklamı: Ürünü üreten firma tarafından yapılan ve bedeli ödenen reklamlardır.…"/>
          <p:cNvSpPr txBox="1">
            <a:spLocks noGrp="1"/>
          </p:cNvSpPr>
          <p:nvPr>
            <p:ph type="body" idx="1"/>
          </p:nvPr>
        </p:nvSpPr>
        <p:spPr>
          <a:xfrm>
            <a:off x="1206500" y="3490888"/>
            <a:ext cx="21971000" cy="8256012"/>
          </a:xfrm>
          <a:prstGeom prst="rect">
            <a:avLst/>
          </a:prstGeom>
        </p:spPr>
        <p:txBody>
          <a:bodyPr/>
          <a:lstStyle/>
          <a:p>
            <a:pPr>
              <a:defRPr b="1"/>
            </a:pPr>
            <a:endParaRPr/>
          </a:p>
          <a:p>
            <a:pPr lvl="1"/>
            <a:r>
              <a:rPr b="1"/>
              <a:t>Üretici reklamı:</a:t>
            </a:r>
            <a:r>
              <a:t> Ürünü üreten firma tarafından yapılan ve bedeli ödenen reklamlardır.</a:t>
            </a:r>
          </a:p>
          <a:p>
            <a:pPr lvl="1"/>
            <a:r>
              <a:rPr b="1"/>
              <a:t>Aracı reklamı: </a:t>
            </a:r>
            <a:r>
              <a:t>Toptancıların, parakendecilerin ve dağıtıcıların yaptığı reklamdır.</a:t>
            </a:r>
          </a:p>
          <a:p>
            <a:pPr lvl="1"/>
            <a:r>
              <a:rPr b="1"/>
              <a:t>Hizmet işletmesi reklamı: </a:t>
            </a:r>
            <a:r>
              <a:t>Banka, sigorta, okul gibi hizmet veren kuruluşların yaptığı reklamlardır.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klamın Sınıflandırılması"/>
          <p:cNvSpPr txBox="1">
            <a:spLocks noGrp="1"/>
          </p:cNvSpPr>
          <p:nvPr>
            <p:ph type="title"/>
          </p:nvPr>
        </p:nvSpPr>
        <p:spPr>
          <a:prstGeom prst="rect">
            <a:avLst/>
          </a:prstGeom>
        </p:spPr>
        <p:txBody>
          <a:bodyPr/>
          <a:lstStyle/>
          <a:p>
            <a:r>
              <a:t>Reklamın Sınıflandırılması</a:t>
            </a:r>
          </a:p>
        </p:txBody>
      </p:sp>
      <p:sp>
        <p:nvSpPr>
          <p:cNvPr id="236" name="2. Hedef pazar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609600" indent="-609600" defTabSz="2438338">
              <a:lnSpc>
                <a:spcPct val="90000"/>
              </a:lnSpc>
              <a:spcBef>
                <a:spcPts val="4500"/>
              </a:spcBef>
              <a:buSzPct val="123000"/>
              <a:buChar char="•"/>
              <a:defRPr sz="4800"/>
            </a:lvl1pPr>
          </a:lstStyle>
          <a:p>
            <a:r>
              <a:t>2. Hedef pazar açısından</a:t>
            </a:r>
          </a:p>
        </p:txBody>
      </p:sp>
      <p:sp>
        <p:nvSpPr>
          <p:cNvPr id="237" name="Tüketici reklamları: Son tüketiciye yöneliktir. Bu tür reklamlarda markaları hatırlatmak, marka bağımlılığı yaratmak ve satın almayı teşvik etmek için çalışılır.…"/>
          <p:cNvSpPr txBox="1">
            <a:spLocks noGrp="1"/>
          </p:cNvSpPr>
          <p:nvPr>
            <p:ph type="body" idx="1"/>
          </p:nvPr>
        </p:nvSpPr>
        <p:spPr>
          <a:xfrm>
            <a:off x="953961" y="2985811"/>
            <a:ext cx="21971001" cy="8256012"/>
          </a:xfrm>
          <a:prstGeom prst="rect">
            <a:avLst/>
          </a:prstGeom>
        </p:spPr>
        <p:txBody>
          <a:bodyPr/>
          <a:lstStyle/>
          <a:p>
            <a:pPr>
              <a:defRPr b="1"/>
            </a:pPr>
            <a:endParaRPr/>
          </a:p>
          <a:p>
            <a:pPr lvl="1"/>
            <a:r>
              <a:rPr b="1"/>
              <a:t>Tüketici reklamları:</a:t>
            </a:r>
            <a:r>
              <a:t> Son tüketiciye yöneliktir. Bu tür reklamlarda markaları hatırlatmak, marka bağımlılığı yaratmak ve satın almayı teşvik etmek için çalışılır.</a:t>
            </a:r>
          </a:p>
          <a:p>
            <a:pPr lvl="1"/>
            <a:r>
              <a:rPr b="1"/>
              <a:t>Ticari reklamlar: </a:t>
            </a:r>
            <a:r>
              <a:t>Dağıtım kanalında yer alan toptancı, parakendeci gibi aracılara yöneliktir.</a:t>
            </a:r>
          </a:p>
          <a:p>
            <a:pPr lvl="1"/>
            <a:r>
              <a:rPr b="1"/>
              <a:t>Endüstriyel reklamlar: </a:t>
            </a:r>
            <a:r>
              <a:t>Hammadde ya da yarı mamul alan işletmelere yöneliktir. İçerik olarak bilgilendiricidir ve ürün özelliklerini ileten bir reklam türüdür.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klamın Sınıflandırılması"/>
          <p:cNvSpPr txBox="1">
            <a:spLocks noGrp="1"/>
          </p:cNvSpPr>
          <p:nvPr>
            <p:ph type="title"/>
          </p:nvPr>
        </p:nvSpPr>
        <p:spPr>
          <a:prstGeom prst="rect">
            <a:avLst/>
          </a:prstGeom>
        </p:spPr>
        <p:txBody>
          <a:bodyPr/>
          <a:lstStyle/>
          <a:p>
            <a:r>
              <a:t>Reklamın Sınıflandırılması</a:t>
            </a:r>
          </a:p>
        </p:txBody>
      </p:sp>
      <p:sp>
        <p:nvSpPr>
          <p:cNvPr id="240" name="3. Talep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3. Talep Açısından</a:t>
            </a:r>
          </a:p>
        </p:txBody>
      </p:sp>
      <p:sp>
        <p:nvSpPr>
          <p:cNvPr id="241" name="Birincil talep yaratma (Ürün yada hizmete talep yaratmak): Belirli bir tür ürün grubuna karşı talep uyandırmaya çalışan reklamlardır. Özellikle yeni ürünler için önemlidir. Ürün satışını ve pazar payını genişletmek için yapılır.…"/>
          <p:cNvSpPr txBox="1">
            <a:spLocks noGrp="1"/>
          </p:cNvSpPr>
          <p:nvPr>
            <p:ph type="body" idx="1"/>
          </p:nvPr>
        </p:nvSpPr>
        <p:spPr>
          <a:xfrm>
            <a:off x="1206500" y="3126111"/>
            <a:ext cx="21971000" cy="8256011"/>
          </a:xfrm>
          <a:prstGeom prst="rect">
            <a:avLst/>
          </a:prstGeom>
        </p:spPr>
        <p:txBody>
          <a:bodyPr/>
          <a:lstStyle/>
          <a:p>
            <a:pPr>
              <a:defRPr b="1"/>
            </a:pPr>
            <a:endParaRPr/>
          </a:p>
          <a:p>
            <a:pPr lvl="1"/>
            <a:r>
              <a:rPr b="1"/>
              <a:t>Birincil talep yaratma </a:t>
            </a:r>
            <a:r>
              <a:t>(Ürün yada hizmete talep yaratmak): Belirli bir tür ürün grubuna karşı talep uyandırmaya çalışan reklamlardır. Özellikle yeni ürünler için önemlidir. Ürün satışını ve pazar payını genişletmek için yapılır.</a:t>
            </a:r>
          </a:p>
          <a:p>
            <a:pPr lvl="1"/>
            <a:r>
              <a:rPr b="1"/>
              <a:t>Seçici talep yaratma </a:t>
            </a:r>
            <a:r>
              <a:t>(Ürün kategorisine değil, belirli bir markaya yönelik talep yaratmak): Belirli bir markaya talep yaratmak için yapılır. Ürün markası tekrar edilerek markanın farkına varılması, benimsenmesi ve marka bağımlılığı yaratılması için çalışılır.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Reklamın Sınıflandırılması"/>
          <p:cNvSpPr txBox="1">
            <a:spLocks noGrp="1"/>
          </p:cNvSpPr>
          <p:nvPr>
            <p:ph type="title"/>
          </p:nvPr>
        </p:nvSpPr>
        <p:spPr>
          <a:prstGeom prst="rect">
            <a:avLst/>
          </a:prstGeom>
        </p:spPr>
        <p:txBody>
          <a:bodyPr/>
          <a:lstStyle/>
          <a:p>
            <a:r>
              <a:t>Reklamın Sınıflandırılması</a:t>
            </a:r>
          </a:p>
        </p:txBody>
      </p:sp>
      <p:sp>
        <p:nvSpPr>
          <p:cNvPr id="244" name="4. Konu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4. Konu açısından</a:t>
            </a:r>
          </a:p>
        </p:txBody>
      </p:sp>
      <p:sp>
        <p:nvSpPr>
          <p:cNvPr id="245" name="Doğrudan reklam: ürünün hemen satın alınmasını ya da ürüne ait daha çok bilgi elde edilmesini teşvik eder.…"/>
          <p:cNvSpPr txBox="1">
            <a:spLocks noGrp="1"/>
          </p:cNvSpPr>
          <p:nvPr>
            <p:ph type="body" idx="1"/>
          </p:nvPr>
        </p:nvSpPr>
        <p:spPr>
          <a:prstGeom prst="rect">
            <a:avLst/>
          </a:prstGeom>
        </p:spPr>
        <p:txBody>
          <a:bodyPr/>
          <a:lstStyle/>
          <a:p>
            <a:r>
              <a:rPr b="1"/>
              <a:t>Doğrudan reklam: </a:t>
            </a:r>
            <a:r>
              <a:t>ürünün hemen satın alınmasını ya da ürüne ait daha çok bilgi elde edilmesini teşvik eder.</a:t>
            </a:r>
          </a:p>
          <a:p>
            <a:r>
              <a:rPr b="1"/>
              <a:t>Dolaylı reklam: </a:t>
            </a:r>
            <a:r>
              <a:t>Ürünü pazara tanıtmak ve benimsenmesini sağlamak amacıyla yapılır. Tüketicinin satın alma kararını vereceği zaman markayı tercih etmesi ve seçenekler arasında o markayı da göz önüne alması için çalışılır.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klamın Sınıflandırılması"/>
          <p:cNvSpPr txBox="1">
            <a:spLocks noGrp="1"/>
          </p:cNvSpPr>
          <p:nvPr>
            <p:ph type="title"/>
          </p:nvPr>
        </p:nvSpPr>
        <p:spPr>
          <a:prstGeom prst="rect">
            <a:avLst/>
          </a:prstGeom>
        </p:spPr>
        <p:txBody>
          <a:bodyPr/>
          <a:lstStyle/>
          <a:p>
            <a:r>
              <a:t>Reklamın Sınıflandırılması</a:t>
            </a:r>
          </a:p>
        </p:txBody>
      </p:sp>
      <p:sp>
        <p:nvSpPr>
          <p:cNvPr id="248" name="5. Taşıdığı mesaj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5. Taşıdığı mesaj açısından</a:t>
            </a:r>
          </a:p>
        </p:txBody>
      </p:sp>
      <p:sp>
        <p:nvSpPr>
          <p:cNvPr id="249" name="Ürün reklamı: Belirli bir ürünü ve markayı sattırmak için yapılır. Ürün nitelikleri ve yararları üzerinde durulur.…"/>
          <p:cNvSpPr txBox="1">
            <a:spLocks noGrp="1"/>
          </p:cNvSpPr>
          <p:nvPr>
            <p:ph type="body" idx="1"/>
          </p:nvPr>
        </p:nvSpPr>
        <p:spPr>
          <a:prstGeom prst="rect">
            <a:avLst/>
          </a:prstGeom>
        </p:spPr>
        <p:txBody>
          <a:bodyPr/>
          <a:lstStyle/>
          <a:p>
            <a:pPr>
              <a:defRPr b="1"/>
            </a:pPr>
            <a:r>
              <a:t>Ürün reklamı: </a:t>
            </a:r>
            <a:r>
              <a:rPr b="0"/>
              <a:t>Belirli bir ürünü ve markayı sattırmak için yapılır. Ürün nitelikleri ve yararları üzerinde durulur.</a:t>
            </a:r>
          </a:p>
          <a:p>
            <a:pPr>
              <a:defRPr b="1"/>
            </a:pPr>
            <a:r>
              <a:t>Kurumsal reklam: B</a:t>
            </a:r>
            <a:r>
              <a:rPr b="0"/>
              <a:t>ir kuruluşa karşı olumlu davranış sağlamak, saygınlık kazandırmak, bağlılık yaratmak için yapılan reklamlardır. Olumlu imaj oluşturmayı ve geliştirmeyi amaçlar</a:t>
            </a:r>
          </a:p>
          <a:p>
            <a:pPr>
              <a:defRPr b="1"/>
            </a:pPr>
            <a:r>
              <a:rPr b="0"/>
              <a:t>Kullanılan mesajın dayanağı yönünden</a:t>
            </a:r>
          </a:p>
          <a:p>
            <a:pPr lvl="1"/>
            <a:r>
              <a:t>Duygusal mesajlı</a:t>
            </a:r>
          </a:p>
          <a:p>
            <a:pPr lvl="1"/>
            <a:r>
              <a:t>Olgusal reklamlar (rasyonel)</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klamın Sınıflandırılması"/>
          <p:cNvSpPr txBox="1">
            <a:spLocks noGrp="1"/>
          </p:cNvSpPr>
          <p:nvPr>
            <p:ph type="title"/>
          </p:nvPr>
        </p:nvSpPr>
        <p:spPr>
          <a:prstGeom prst="rect">
            <a:avLst/>
          </a:prstGeom>
        </p:spPr>
        <p:txBody>
          <a:bodyPr/>
          <a:lstStyle/>
          <a:p>
            <a:r>
              <a:t>Reklamın Sınıflandırılması</a:t>
            </a:r>
          </a:p>
        </p:txBody>
      </p:sp>
      <p:sp>
        <p:nvSpPr>
          <p:cNvPr id="252" name="6. Ödeme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6. Ödeme açısından</a:t>
            </a:r>
          </a:p>
        </p:txBody>
      </p:sp>
      <p:sp>
        <p:nvSpPr>
          <p:cNvPr id="253" name="Bireysel reklam: Reklam ücreti ya üretici ya da aracı tarafından ödenir.…"/>
          <p:cNvSpPr txBox="1">
            <a:spLocks noGrp="1"/>
          </p:cNvSpPr>
          <p:nvPr>
            <p:ph type="body" idx="1"/>
          </p:nvPr>
        </p:nvSpPr>
        <p:spPr>
          <a:prstGeom prst="rect">
            <a:avLst/>
          </a:prstGeom>
        </p:spPr>
        <p:txBody>
          <a:bodyPr/>
          <a:lstStyle/>
          <a:p>
            <a:pPr>
              <a:defRPr b="1"/>
            </a:pPr>
            <a:r>
              <a:t>Bireysel reklam: </a:t>
            </a:r>
            <a:r>
              <a:rPr b="0"/>
              <a:t>Reklam ücreti ya üretici ya da aracı tarafından ödenir.</a:t>
            </a:r>
          </a:p>
          <a:p>
            <a:pPr>
              <a:defRPr b="1"/>
            </a:pPr>
            <a:r>
              <a:t>Ortaklaşa reklam: </a:t>
            </a:r>
            <a:r>
              <a:rPr b="0"/>
              <a:t>Reklam ücreti birtakım işletmeler tarafından paylaşılarak ödenir.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Reklamın Sınıflandırılması"/>
          <p:cNvSpPr txBox="1">
            <a:spLocks noGrp="1"/>
          </p:cNvSpPr>
          <p:nvPr>
            <p:ph type="title"/>
          </p:nvPr>
        </p:nvSpPr>
        <p:spPr>
          <a:prstGeom prst="rect">
            <a:avLst/>
          </a:prstGeom>
        </p:spPr>
        <p:txBody>
          <a:bodyPr/>
          <a:lstStyle/>
          <a:p>
            <a:r>
              <a:t>Reklamın Sınıflandırılması</a:t>
            </a:r>
          </a:p>
        </p:txBody>
      </p:sp>
      <p:sp>
        <p:nvSpPr>
          <p:cNvPr id="256" name="7. Coğrafi açısınd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7. Coğrafi açısından</a:t>
            </a:r>
          </a:p>
        </p:txBody>
      </p:sp>
      <p:sp>
        <p:nvSpPr>
          <p:cNvPr id="257" name="Ulusal reklam: Ülkenin her yerinde bulunan bir ürün için, bölge ayrımı yapmadan, ülke bazındaki hedef kitleye ulaşmak için yapılan reklamlardır.…"/>
          <p:cNvSpPr txBox="1">
            <a:spLocks noGrp="1"/>
          </p:cNvSpPr>
          <p:nvPr>
            <p:ph type="body" idx="1"/>
          </p:nvPr>
        </p:nvSpPr>
        <p:spPr>
          <a:prstGeom prst="rect">
            <a:avLst/>
          </a:prstGeom>
        </p:spPr>
        <p:txBody>
          <a:bodyPr/>
          <a:lstStyle/>
          <a:p>
            <a:pPr>
              <a:defRPr b="1"/>
            </a:pPr>
            <a:r>
              <a:t>Ulusal reklam: </a:t>
            </a:r>
            <a:r>
              <a:rPr b="0"/>
              <a:t>Ülkenin her yerinde bulunan bir ürün için, bölge ayrımı yapmadan, ülke bazındaki hedef kitleye ulaşmak için yapılan reklamlardır.</a:t>
            </a:r>
          </a:p>
          <a:p>
            <a:pPr>
              <a:defRPr b="1"/>
            </a:pPr>
            <a:r>
              <a:t>Bölgesel reklam: </a:t>
            </a:r>
            <a:r>
              <a:rPr b="0"/>
              <a:t>Ulusal reklamların aksine, belli bölgelerdeki hedef kitleye ulaşmak için yapılan reklamlardır. Bölge toptancıların ya da distribütörleri tarafından gerçekleştirilir.</a:t>
            </a:r>
          </a:p>
          <a:p>
            <a:pPr>
              <a:defRPr b="1"/>
            </a:pPr>
            <a:r>
              <a:t>Yerel reklam: </a:t>
            </a:r>
            <a:r>
              <a:rPr b="0"/>
              <a:t>Yerel tüketicilerinin daha çok perakendeci düzeyinde ve onlar tarafından yapılan reklamlardır. Öncelikle satın almayı teşvik etmeyi amaçlar.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klamın Sınıflandırılması"/>
          <p:cNvSpPr txBox="1">
            <a:spLocks noGrp="1"/>
          </p:cNvSpPr>
          <p:nvPr>
            <p:ph type="title"/>
          </p:nvPr>
        </p:nvSpPr>
        <p:spPr>
          <a:prstGeom prst="rect">
            <a:avLst/>
          </a:prstGeom>
        </p:spPr>
        <p:txBody>
          <a:bodyPr/>
          <a:lstStyle/>
          <a:p>
            <a:r>
              <a:t>Reklamın Sınıflandırılması</a:t>
            </a:r>
          </a:p>
        </p:txBody>
      </p:sp>
      <p:sp>
        <p:nvSpPr>
          <p:cNvPr id="260" name="8. Zaman kriterine gör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8. Zaman kriterine göre</a:t>
            </a:r>
          </a:p>
        </p:txBody>
      </p:sp>
      <p:sp>
        <p:nvSpPr>
          <p:cNvPr id="261" name="Hemen satın aldırmaya yönelik…"/>
          <p:cNvSpPr txBox="1">
            <a:spLocks noGrp="1"/>
          </p:cNvSpPr>
          <p:nvPr>
            <p:ph type="body" idx="1"/>
          </p:nvPr>
        </p:nvSpPr>
        <p:spPr>
          <a:prstGeom prst="rect">
            <a:avLst/>
          </a:prstGeom>
        </p:spPr>
        <p:txBody>
          <a:bodyPr/>
          <a:lstStyle/>
          <a:p>
            <a:pPr>
              <a:defRPr b="1"/>
            </a:pPr>
            <a:endParaRPr/>
          </a:p>
          <a:p>
            <a:pPr lvl="1"/>
            <a:r>
              <a:t>Hemen satın aldırmaya yönelik</a:t>
            </a:r>
          </a:p>
          <a:p>
            <a:pPr lvl="1"/>
            <a:r>
              <a:t>Uzun dönemde satın aldırmaya yönelik</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Reklamın Sınıflandırılması"/>
          <p:cNvSpPr txBox="1">
            <a:spLocks noGrp="1"/>
          </p:cNvSpPr>
          <p:nvPr>
            <p:ph type="title"/>
          </p:nvPr>
        </p:nvSpPr>
        <p:spPr>
          <a:prstGeom prst="rect">
            <a:avLst/>
          </a:prstGeom>
        </p:spPr>
        <p:txBody>
          <a:bodyPr/>
          <a:lstStyle/>
          <a:p>
            <a:r>
              <a:rPr dirty="0" err="1"/>
              <a:t>Reklamın</a:t>
            </a:r>
            <a:r>
              <a:rPr dirty="0"/>
              <a:t> </a:t>
            </a:r>
            <a:r>
              <a:rPr dirty="0" err="1"/>
              <a:t>Sınıflandırılması</a:t>
            </a:r>
            <a:endParaRPr dirty="0"/>
          </a:p>
        </p:txBody>
      </p:sp>
      <p:sp>
        <p:nvSpPr>
          <p:cNvPr id="264" name="Slayt Alt Başlığı"/>
          <p:cNvSpPr txBox="1">
            <a:spLocks noGrp="1"/>
          </p:cNvSpPr>
          <p:nvPr>
            <p:ph type="body" idx="21"/>
          </p:nvPr>
        </p:nvSpPr>
        <p:spPr>
          <a:prstGeom prst="rect">
            <a:avLst/>
          </a:prstGeom>
        </p:spPr>
        <p:txBody>
          <a:bodyPr/>
          <a:lstStyle/>
          <a:p>
            <a:r>
              <a:rPr lang="tr-TR" dirty="0"/>
              <a:t>9. Mesaj açısından</a:t>
            </a:r>
            <a:endParaRPr dirty="0"/>
          </a:p>
        </p:txBody>
      </p:sp>
      <p:sp>
        <p:nvSpPr>
          <p:cNvPr id="265" name="Taşıdığı mesaj açısından…"/>
          <p:cNvSpPr txBox="1">
            <a:spLocks noGrp="1"/>
          </p:cNvSpPr>
          <p:nvPr>
            <p:ph type="body" idx="1"/>
          </p:nvPr>
        </p:nvSpPr>
        <p:spPr>
          <a:xfrm>
            <a:off x="2890090" y="4472983"/>
            <a:ext cx="21971001" cy="8256011"/>
          </a:xfrm>
          <a:prstGeom prst="rect">
            <a:avLst/>
          </a:prstGeom>
        </p:spPr>
        <p:txBody>
          <a:bodyPr/>
          <a:lstStyle/>
          <a:p>
            <a:pPr marL="341376" indent="-341376" defTabSz="1365469">
              <a:spcBef>
                <a:spcPts val="2500"/>
              </a:spcBef>
              <a:defRPr sz="2688" b="1"/>
            </a:pPr>
            <a:r>
              <a:t>Taşıdığı mesaj açısından</a:t>
            </a:r>
          </a:p>
          <a:p>
            <a:pPr marL="682752" lvl="1" indent="-341376" defTabSz="1365469">
              <a:spcBef>
                <a:spcPts val="2500"/>
              </a:spcBef>
              <a:defRPr sz="2688"/>
            </a:pPr>
            <a:r>
              <a:t>Kurumsal reklam</a:t>
            </a:r>
          </a:p>
          <a:p>
            <a:pPr marL="682752" lvl="1" indent="-341376" defTabSz="1365469">
              <a:spcBef>
                <a:spcPts val="2500"/>
              </a:spcBef>
              <a:defRPr sz="2688"/>
            </a:pPr>
            <a:r>
              <a:t>Mal reklamı</a:t>
            </a:r>
          </a:p>
          <a:p>
            <a:pPr marL="341376" indent="-341376" defTabSz="1365469">
              <a:spcBef>
                <a:spcPts val="2500"/>
              </a:spcBef>
              <a:defRPr sz="2688" b="1"/>
            </a:pPr>
            <a:r>
              <a:t>Kullanılan mesajın dayanağı yönünden</a:t>
            </a:r>
          </a:p>
          <a:p>
            <a:pPr marL="682752" lvl="1" indent="-341376" defTabSz="1365469">
              <a:spcBef>
                <a:spcPts val="2500"/>
              </a:spcBef>
              <a:defRPr sz="2688"/>
            </a:pPr>
            <a:r>
              <a:t>Duygusal mesajlı</a:t>
            </a:r>
          </a:p>
          <a:p>
            <a:pPr marL="682752" lvl="1" indent="-341376" defTabSz="1365469">
              <a:spcBef>
                <a:spcPts val="2500"/>
              </a:spcBef>
              <a:defRPr sz="2688"/>
            </a:pPr>
            <a:r>
              <a:t>Olgusal reklamlar (rasyonel)</a:t>
            </a:r>
          </a:p>
          <a:p>
            <a:pPr marL="341376" indent="-341376" defTabSz="1365469">
              <a:spcBef>
                <a:spcPts val="2500"/>
              </a:spcBef>
              <a:defRPr sz="2688" b="1"/>
            </a:pPr>
            <a:r>
              <a:t>Zaman kriterine göre</a:t>
            </a:r>
          </a:p>
          <a:p>
            <a:pPr marL="682752" lvl="1" indent="-341376" defTabSz="1365469">
              <a:spcBef>
                <a:spcPts val="2500"/>
              </a:spcBef>
              <a:defRPr sz="2688"/>
            </a:pPr>
            <a:r>
              <a:t>Hemen satın aldırmaya yönelik</a:t>
            </a:r>
          </a:p>
          <a:p>
            <a:pPr marL="682752" lvl="1" indent="-341376" defTabSz="1365469">
              <a:spcBef>
                <a:spcPts val="2500"/>
              </a:spcBef>
              <a:defRPr sz="2688"/>
            </a:pPr>
            <a:r>
              <a:t>Uzun dönemde satın aldırmaya yönelik</a:t>
            </a:r>
          </a:p>
          <a:p>
            <a:pPr marL="341376" indent="-341376" defTabSz="1365469">
              <a:spcBef>
                <a:spcPts val="2500"/>
              </a:spcBef>
              <a:defRPr sz="2688" b="1"/>
            </a:pPr>
            <a:r>
              <a:t>Ödeme açısından</a:t>
            </a:r>
          </a:p>
          <a:p>
            <a:pPr marL="682752" lvl="1" indent="-341376" defTabSz="1365469">
              <a:spcBef>
                <a:spcPts val="2500"/>
              </a:spcBef>
              <a:defRPr sz="2688"/>
            </a:pPr>
            <a:r>
              <a:t>Bireysel</a:t>
            </a:r>
          </a:p>
          <a:p>
            <a:pPr marL="682752" lvl="1" indent="-341376" defTabSz="1365469">
              <a:spcBef>
                <a:spcPts val="2500"/>
              </a:spcBef>
              <a:defRPr sz="2688"/>
            </a:pPr>
            <a:r>
              <a:t>Ortaklaşa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60"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61" name="Reklam “Bir malın, bir hizmetin ve ya bir fikrin bedeli verilerek ve bedelin kim tarafından ödendiği anlaşılacak biçimde yapılan ve yüz yüze satış dışında kalan tanıtım faaliyetleridir.”…"/>
          <p:cNvSpPr txBox="1">
            <a:spLocks noGrp="1"/>
          </p:cNvSpPr>
          <p:nvPr>
            <p:ph type="body" idx="1"/>
          </p:nvPr>
        </p:nvSpPr>
        <p:spPr>
          <a:prstGeom prst="rect">
            <a:avLst/>
          </a:prstGeom>
        </p:spPr>
        <p:txBody>
          <a:bodyPr/>
          <a:lstStyle/>
          <a:p>
            <a:pPr marL="0" indent="0" algn="ctr" defTabSz="2243271">
              <a:spcBef>
                <a:spcPts val="4100"/>
              </a:spcBef>
              <a:buSzTx/>
              <a:buNone/>
              <a:defRPr sz="4416"/>
            </a:pPr>
            <a:r>
              <a:rPr b="1"/>
              <a:t>Reklam</a:t>
            </a:r>
            <a:r>
              <a:t> “Bir malın, bir hizmetin ve ya bir fikrin bedeli verilerek ve bedelin kim tarafından ödendiği anlaşılacak biçimde yapılan ve yüz yüze satış dışında kalan tanıtım faaliyetleridir.”</a:t>
            </a:r>
          </a:p>
          <a:p>
            <a:pPr marL="0" indent="0" algn="ctr" defTabSz="2243271">
              <a:spcBef>
                <a:spcPts val="4100"/>
              </a:spcBef>
              <a:buSzTx/>
              <a:buNone/>
              <a:defRPr sz="4416"/>
            </a:pPr>
            <a:endParaRPr/>
          </a:p>
          <a:p>
            <a:pPr marL="0" indent="0" algn="ctr" defTabSz="2243271">
              <a:spcBef>
                <a:spcPts val="4100"/>
              </a:spcBef>
              <a:buSzTx/>
              <a:buNone/>
              <a:defRPr sz="4416"/>
            </a:pPr>
            <a:r>
              <a:t>Belirli bir hedef pazarı oluşturan bireyleri ya da izleyicileri ürünlere, hizmetlere, organizasyonlara veya düşüncelere dair bilgilendirmek ve/veya ikna etmek amacıyla firmaların, ikna edici mesajlarını ve duyurularını, kitle iletişim araçlarına, yer veya zaman satın alarak yerleştirmesidir.”</a:t>
            </a:r>
          </a:p>
          <a:p>
            <a:pPr marL="0" indent="0" algn="ctr" defTabSz="2243271">
              <a:spcBef>
                <a:spcPts val="4100"/>
              </a:spcBef>
              <a:buSzTx/>
              <a:buNone/>
              <a:defRPr sz="4416"/>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layt Başlığı"/>
          <p:cNvSpPr txBox="1">
            <a:spLocks noGrp="1"/>
          </p:cNvSpPr>
          <p:nvPr>
            <p:ph type="title"/>
          </p:nvPr>
        </p:nvSpPr>
        <p:spPr>
          <a:prstGeom prst="rect">
            <a:avLst/>
          </a:prstGeom>
        </p:spPr>
        <p:txBody>
          <a:bodyPr/>
          <a:lstStyle/>
          <a:p>
            <a:r>
              <a:rPr lang="tr-TR" dirty="0"/>
              <a:t>Reklamın Sınıflandırılması</a:t>
            </a:r>
            <a:endParaRPr dirty="0"/>
          </a:p>
        </p:txBody>
      </p:sp>
      <p:sp>
        <p:nvSpPr>
          <p:cNvPr id="268" name="Slayt Alt Başlığı"/>
          <p:cNvSpPr txBox="1">
            <a:spLocks noGrp="1"/>
          </p:cNvSpPr>
          <p:nvPr>
            <p:ph type="body" idx="21"/>
          </p:nvPr>
        </p:nvSpPr>
        <p:spPr>
          <a:prstGeom prst="rect">
            <a:avLst/>
          </a:prstGeom>
        </p:spPr>
        <p:txBody>
          <a:bodyPr/>
          <a:lstStyle/>
          <a:p>
            <a:r>
              <a:rPr lang="tr-TR" dirty="0"/>
              <a:t>10. Reklamın açık yapılıp yapılmaması yönünden</a:t>
            </a:r>
          </a:p>
          <a:p>
            <a:endParaRPr dirty="0"/>
          </a:p>
        </p:txBody>
      </p:sp>
      <p:sp>
        <p:nvSpPr>
          <p:cNvPr id="269" name="Reklamın açık yapılıp yapılmaması yönünden…"/>
          <p:cNvSpPr txBox="1">
            <a:spLocks noGrp="1"/>
          </p:cNvSpPr>
          <p:nvPr>
            <p:ph type="body" idx="1"/>
          </p:nvPr>
        </p:nvSpPr>
        <p:spPr>
          <a:prstGeom prst="rect">
            <a:avLst/>
          </a:prstGeom>
        </p:spPr>
        <p:txBody>
          <a:bodyPr/>
          <a:lstStyle/>
          <a:p>
            <a:pPr lvl="1"/>
            <a:r>
              <a:rPr dirty="0" err="1"/>
              <a:t>Açık</a:t>
            </a:r>
            <a:endParaRPr dirty="0"/>
          </a:p>
          <a:p>
            <a:pPr lvl="1"/>
            <a:r>
              <a:rPr dirty="0" err="1"/>
              <a:t>Gizli</a:t>
            </a:r>
            <a:endParaRPr dirty="0"/>
          </a:p>
          <a:p>
            <a:pPr lvl="1"/>
            <a:r>
              <a:rPr dirty="0" err="1"/>
              <a:t>İnfomersiyal</a:t>
            </a:r>
            <a:r>
              <a:rPr dirty="0"/>
              <a:t> (</a:t>
            </a:r>
            <a:r>
              <a:rPr dirty="0" err="1"/>
              <a:t>özel</a:t>
            </a:r>
            <a:r>
              <a:rPr dirty="0"/>
              <a:t> </a:t>
            </a:r>
            <a:r>
              <a:rPr dirty="0" err="1"/>
              <a:t>tanıtıcı</a:t>
            </a:r>
            <a:r>
              <a:rPr dirty="0"/>
              <a:t> </a:t>
            </a:r>
            <a:r>
              <a:rPr dirty="0" err="1"/>
              <a:t>reklamlar</a:t>
            </a:r>
            <a:r>
              <a:rPr dirty="0"/>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klamın Sınıflandırılması"/>
          <p:cNvSpPr txBox="1">
            <a:spLocks noGrp="1"/>
          </p:cNvSpPr>
          <p:nvPr>
            <p:ph type="title"/>
          </p:nvPr>
        </p:nvSpPr>
        <p:spPr>
          <a:prstGeom prst="rect">
            <a:avLst/>
          </a:prstGeom>
        </p:spPr>
        <p:txBody>
          <a:bodyPr/>
          <a:lstStyle/>
          <a:p>
            <a:r>
              <a:t>Reklamın Sınıflandırılması</a:t>
            </a:r>
          </a:p>
        </p:txBody>
      </p:sp>
      <p:sp>
        <p:nvSpPr>
          <p:cNvPr id="272" name="Slayt Alt Başlığı"/>
          <p:cNvSpPr txBox="1">
            <a:spLocks noGrp="1"/>
          </p:cNvSpPr>
          <p:nvPr>
            <p:ph type="body" idx="21"/>
          </p:nvPr>
        </p:nvSpPr>
        <p:spPr>
          <a:prstGeom prst="rect">
            <a:avLst/>
          </a:prstGeom>
        </p:spPr>
        <p:txBody>
          <a:bodyPr/>
          <a:lstStyle/>
          <a:p>
            <a:r>
              <a:rPr lang="tr-TR" dirty="0"/>
              <a:t>11. Coğrafi kritere göre</a:t>
            </a:r>
          </a:p>
          <a:p>
            <a:endParaRPr dirty="0"/>
          </a:p>
        </p:txBody>
      </p:sp>
      <p:sp>
        <p:nvSpPr>
          <p:cNvPr id="273" name="Coğrafi kritere göre…"/>
          <p:cNvSpPr txBox="1">
            <a:spLocks noGrp="1"/>
          </p:cNvSpPr>
          <p:nvPr>
            <p:ph type="body" idx="1"/>
          </p:nvPr>
        </p:nvSpPr>
        <p:spPr>
          <a:prstGeom prst="rect">
            <a:avLst/>
          </a:prstGeom>
        </p:spPr>
        <p:txBody>
          <a:bodyPr/>
          <a:lstStyle/>
          <a:p>
            <a:pPr lvl="1"/>
            <a:r>
              <a:rPr dirty="0" err="1"/>
              <a:t>Bölgesel</a:t>
            </a:r>
            <a:endParaRPr dirty="0"/>
          </a:p>
          <a:p>
            <a:pPr lvl="1"/>
            <a:r>
              <a:rPr dirty="0" err="1"/>
              <a:t>Ulusal</a:t>
            </a:r>
            <a:endParaRPr dirty="0"/>
          </a:p>
          <a:p>
            <a:pPr lvl="1"/>
            <a:r>
              <a:rPr dirty="0" err="1"/>
              <a:t>Uluslararası</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klam Ortamları"/>
          <p:cNvSpPr txBox="1">
            <a:spLocks noGrp="1"/>
          </p:cNvSpPr>
          <p:nvPr>
            <p:ph type="title"/>
          </p:nvPr>
        </p:nvSpPr>
        <p:spPr>
          <a:prstGeom prst="rect">
            <a:avLst/>
          </a:prstGeom>
        </p:spPr>
        <p:txBody>
          <a:bodyPr/>
          <a:lstStyle/>
          <a:p>
            <a:r>
              <a:t>Reklam Ortamları</a:t>
            </a:r>
          </a:p>
        </p:txBody>
      </p:sp>
      <p:sp>
        <p:nvSpPr>
          <p:cNvPr id="276" name="Slayt Alt Başlığı"/>
          <p:cNvSpPr txBox="1">
            <a:spLocks noGrp="1"/>
          </p:cNvSpPr>
          <p:nvPr>
            <p:ph type="body" idx="21"/>
          </p:nvPr>
        </p:nvSpPr>
        <p:spPr>
          <a:prstGeom prst="rect">
            <a:avLst/>
          </a:prstGeom>
        </p:spPr>
        <p:txBody>
          <a:bodyPr/>
          <a:lstStyle/>
          <a:p>
            <a:endParaRPr/>
          </a:p>
        </p:txBody>
      </p:sp>
      <p:sp>
        <p:nvSpPr>
          <p:cNvPr id="277" name="Yayın yapan reklam ortamları…"/>
          <p:cNvSpPr txBox="1">
            <a:spLocks noGrp="1"/>
          </p:cNvSpPr>
          <p:nvPr>
            <p:ph type="body" idx="1"/>
          </p:nvPr>
        </p:nvSpPr>
        <p:spPr>
          <a:prstGeom prst="rect">
            <a:avLst/>
          </a:prstGeom>
        </p:spPr>
        <p:txBody>
          <a:bodyPr>
            <a:noAutofit/>
          </a:bodyPr>
          <a:lstStyle/>
          <a:p>
            <a:pPr marL="243840" indent="-243840" defTabSz="975335">
              <a:spcBef>
                <a:spcPts val="1800"/>
              </a:spcBef>
              <a:defRPr sz="1920"/>
            </a:pPr>
            <a:r>
              <a:rPr lang="tr-TR" sz="3200" dirty="0"/>
              <a:t>Radyo</a:t>
            </a:r>
          </a:p>
          <a:p>
            <a:pPr marL="243840" indent="-243840" defTabSz="975335">
              <a:spcBef>
                <a:spcPts val="1800"/>
              </a:spcBef>
              <a:defRPr sz="1920"/>
            </a:pPr>
            <a:r>
              <a:rPr lang="tr-TR" sz="3200" dirty="0"/>
              <a:t>Televizyon</a:t>
            </a:r>
          </a:p>
          <a:p>
            <a:pPr marL="243840" indent="-243840" defTabSz="975335">
              <a:spcBef>
                <a:spcPts val="1800"/>
              </a:spcBef>
              <a:defRPr sz="1920"/>
            </a:pPr>
            <a:r>
              <a:rPr lang="tr-TR" sz="3200" dirty="0"/>
              <a:t>Basılı ortam reklamları</a:t>
            </a:r>
          </a:p>
          <a:p>
            <a:pPr marL="243840" indent="-243840" defTabSz="975335">
              <a:spcBef>
                <a:spcPts val="1800"/>
              </a:spcBef>
              <a:defRPr sz="1920"/>
            </a:pPr>
            <a:r>
              <a:rPr lang="tr-TR" sz="3200" dirty="0"/>
              <a:t>Gazete</a:t>
            </a:r>
          </a:p>
          <a:p>
            <a:pPr marL="243840" indent="-243840" defTabSz="975335">
              <a:spcBef>
                <a:spcPts val="1800"/>
              </a:spcBef>
              <a:defRPr sz="1920"/>
            </a:pPr>
            <a:r>
              <a:rPr lang="tr-TR" sz="3200" dirty="0"/>
              <a:t>Dergi</a:t>
            </a:r>
          </a:p>
          <a:p>
            <a:pPr marL="243840" indent="-243840" defTabSz="975335">
              <a:spcBef>
                <a:spcPts val="1800"/>
              </a:spcBef>
              <a:defRPr sz="1920"/>
            </a:pPr>
            <a:r>
              <a:rPr lang="tr-TR" sz="3200" dirty="0"/>
              <a:t>Doğrudan postalama ve diğer basılı reklam materyalleri</a:t>
            </a:r>
          </a:p>
          <a:p>
            <a:pPr marL="243840" indent="-243840" defTabSz="975335">
              <a:spcBef>
                <a:spcPts val="1800"/>
              </a:spcBef>
              <a:defRPr sz="1920"/>
            </a:pPr>
            <a:r>
              <a:rPr lang="tr-TR" sz="3200" dirty="0"/>
              <a:t>Açık hava reklam ortamları</a:t>
            </a:r>
          </a:p>
          <a:p>
            <a:pPr marL="243840" indent="-243840" defTabSz="975335">
              <a:spcBef>
                <a:spcPts val="1800"/>
              </a:spcBef>
              <a:defRPr sz="1920"/>
            </a:pPr>
            <a:r>
              <a:rPr lang="tr-TR" sz="3200" dirty="0"/>
              <a:t>Transit reklam ortamları</a:t>
            </a:r>
          </a:p>
          <a:p>
            <a:pPr marL="243840" indent="-243840" defTabSz="975335">
              <a:spcBef>
                <a:spcPts val="1800"/>
              </a:spcBef>
              <a:defRPr sz="1920"/>
            </a:pPr>
            <a:r>
              <a:rPr lang="tr-TR" sz="3200" dirty="0"/>
              <a:t>İnternet</a:t>
            </a:r>
          </a:p>
          <a:p>
            <a:pPr marL="243840" indent="-243840" defTabSz="975335">
              <a:spcBef>
                <a:spcPts val="1800"/>
              </a:spcBef>
              <a:defRPr sz="1920"/>
            </a:pPr>
            <a:r>
              <a:rPr lang="tr-TR" sz="3200" dirty="0"/>
              <a:t>Satış yeri uygulamaları (P.O.P.)</a:t>
            </a:r>
          </a:p>
          <a:p>
            <a:pPr marL="243840" indent="-243840" defTabSz="975335">
              <a:spcBef>
                <a:spcPts val="1800"/>
              </a:spcBef>
              <a:defRPr sz="1920"/>
            </a:pPr>
            <a:r>
              <a:rPr lang="tr-TR" sz="3200" dirty="0"/>
              <a:t>Sinema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klam Kampanyası Aşamaları"/>
          <p:cNvSpPr txBox="1">
            <a:spLocks noGrp="1"/>
          </p:cNvSpPr>
          <p:nvPr>
            <p:ph type="title"/>
          </p:nvPr>
        </p:nvSpPr>
        <p:spPr>
          <a:prstGeom prst="rect">
            <a:avLst/>
          </a:prstGeom>
        </p:spPr>
        <p:txBody>
          <a:bodyPr/>
          <a:lstStyle/>
          <a:p>
            <a:r>
              <a:t>Reklam Kampanyası Aşamaları</a:t>
            </a:r>
          </a:p>
        </p:txBody>
      </p:sp>
      <p:sp>
        <p:nvSpPr>
          <p:cNvPr id="280" name="Slayt Alt Başlığı"/>
          <p:cNvSpPr txBox="1">
            <a:spLocks noGrp="1"/>
          </p:cNvSpPr>
          <p:nvPr>
            <p:ph type="body" idx="21"/>
          </p:nvPr>
        </p:nvSpPr>
        <p:spPr>
          <a:prstGeom prst="rect">
            <a:avLst/>
          </a:prstGeom>
        </p:spPr>
        <p:txBody>
          <a:bodyPr/>
          <a:lstStyle/>
          <a:p>
            <a:endParaRPr/>
          </a:p>
        </p:txBody>
      </p:sp>
      <p:sp>
        <p:nvSpPr>
          <p:cNvPr id="281" name="Genel pazarlama karması ve reklam ilişkisi…"/>
          <p:cNvSpPr txBox="1">
            <a:spLocks noGrp="1"/>
          </p:cNvSpPr>
          <p:nvPr>
            <p:ph type="body" idx="1"/>
          </p:nvPr>
        </p:nvSpPr>
        <p:spPr>
          <a:prstGeom prst="rect">
            <a:avLst/>
          </a:prstGeom>
        </p:spPr>
        <p:txBody>
          <a:bodyPr>
            <a:normAutofit/>
          </a:bodyPr>
          <a:lstStyle/>
          <a:p>
            <a:pPr marL="268223" indent="-268223" defTabSz="1072869">
              <a:spcBef>
                <a:spcPts val="1900"/>
              </a:spcBef>
              <a:defRPr sz="2112"/>
            </a:pPr>
            <a:r>
              <a:rPr sz="3200" dirty="0" err="1"/>
              <a:t>Genel</a:t>
            </a:r>
            <a:r>
              <a:rPr sz="3200" dirty="0"/>
              <a:t> </a:t>
            </a:r>
            <a:r>
              <a:rPr sz="3200" dirty="0" err="1"/>
              <a:t>pazarlama</a:t>
            </a:r>
            <a:r>
              <a:rPr sz="3200" dirty="0"/>
              <a:t> </a:t>
            </a:r>
            <a:r>
              <a:rPr sz="3200" dirty="0" err="1"/>
              <a:t>karması</a:t>
            </a:r>
            <a:r>
              <a:rPr sz="3200" dirty="0"/>
              <a:t> </a:t>
            </a:r>
            <a:r>
              <a:rPr sz="3200" dirty="0" err="1"/>
              <a:t>ve</a:t>
            </a:r>
            <a:r>
              <a:rPr sz="3200" dirty="0"/>
              <a:t> </a:t>
            </a:r>
            <a:r>
              <a:rPr sz="3200" dirty="0" err="1"/>
              <a:t>reklam</a:t>
            </a:r>
            <a:r>
              <a:rPr sz="3200" dirty="0"/>
              <a:t> </a:t>
            </a:r>
            <a:r>
              <a:rPr sz="3200" dirty="0" err="1"/>
              <a:t>ilişkisi</a:t>
            </a:r>
            <a:endParaRPr sz="3200" dirty="0"/>
          </a:p>
          <a:p>
            <a:pPr marL="268223" indent="-268223" defTabSz="1072869">
              <a:spcBef>
                <a:spcPts val="1900"/>
              </a:spcBef>
              <a:defRPr sz="2112"/>
            </a:pPr>
            <a:r>
              <a:rPr sz="3200" dirty="0"/>
              <a:t>Durum </a:t>
            </a:r>
            <a:r>
              <a:rPr sz="3200" dirty="0" err="1"/>
              <a:t>analizi</a:t>
            </a:r>
            <a:endParaRPr sz="3200" dirty="0"/>
          </a:p>
          <a:p>
            <a:pPr marL="268223" indent="-268223" defTabSz="1072869">
              <a:spcBef>
                <a:spcPts val="1900"/>
              </a:spcBef>
              <a:defRPr sz="2112"/>
            </a:pPr>
            <a:r>
              <a:rPr sz="3200" dirty="0" err="1"/>
              <a:t>Reklam</a:t>
            </a:r>
            <a:r>
              <a:rPr sz="3200" dirty="0"/>
              <a:t> </a:t>
            </a:r>
            <a:r>
              <a:rPr sz="3200" dirty="0" err="1"/>
              <a:t>amaçlarının</a:t>
            </a:r>
            <a:r>
              <a:rPr sz="3200" dirty="0"/>
              <a:t> </a:t>
            </a:r>
            <a:r>
              <a:rPr sz="3200" dirty="0" err="1"/>
              <a:t>belirlenmesi</a:t>
            </a:r>
            <a:endParaRPr sz="3200" dirty="0"/>
          </a:p>
          <a:p>
            <a:pPr marL="268223" indent="-268223" defTabSz="1072869">
              <a:spcBef>
                <a:spcPts val="1900"/>
              </a:spcBef>
              <a:defRPr sz="2112"/>
            </a:pPr>
            <a:r>
              <a:rPr sz="3200" dirty="0" err="1"/>
              <a:t>Mesaj</a:t>
            </a:r>
            <a:r>
              <a:rPr sz="3200" dirty="0"/>
              <a:t> </a:t>
            </a:r>
            <a:r>
              <a:rPr sz="3200" dirty="0" err="1"/>
              <a:t>stratejisinin</a:t>
            </a:r>
            <a:r>
              <a:rPr sz="3200" dirty="0"/>
              <a:t> </a:t>
            </a:r>
            <a:r>
              <a:rPr sz="3200" dirty="0" err="1"/>
              <a:t>belirlenmesi</a:t>
            </a:r>
            <a:endParaRPr sz="3200" dirty="0"/>
          </a:p>
          <a:p>
            <a:pPr marL="268223" indent="-268223" defTabSz="1072869">
              <a:spcBef>
                <a:spcPts val="1900"/>
              </a:spcBef>
              <a:defRPr sz="2112"/>
            </a:pPr>
            <a:r>
              <a:rPr sz="3200" dirty="0" err="1"/>
              <a:t>Medya</a:t>
            </a:r>
            <a:r>
              <a:rPr sz="3200" dirty="0"/>
              <a:t> </a:t>
            </a:r>
            <a:r>
              <a:rPr sz="3200" dirty="0" err="1"/>
              <a:t>planlama</a:t>
            </a:r>
            <a:r>
              <a:rPr sz="3200" dirty="0"/>
              <a:t> </a:t>
            </a:r>
            <a:r>
              <a:rPr sz="3200" dirty="0" err="1"/>
              <a:t>stratejisinin</a:t>
            </a:r>
            <a:r>
              <a:rPr sz="3200" dirty="0"/>
              <a:t> </a:t>
            </a:r>
            <a:r>
              <a:rPr sz="3200" dirty="0" err="1"/>
              <a:t>belirlenmesi</a:t>
            </a:r>
            <a:endParaRPr sz="3200" dirty="0"/>
          </a:p>
          <a:p>
            <a:pPr marL="268223" indent="-268223" defTabSz="1072869">
              <a:spcBef>
                <a:spcPts val="1900"/>
              </a:spcBef>
              <a:defRPr sz="2112"/>
            </a:pPr>
            <a:r>
              <a:rPr sz="3200" dirty="0" err="1"/>
              <a:t>Reklam</a:t>
            </a:r>
            <a:r>
              <a:rPr sz="3200" dirty="0"/>
              <a:t> </a:t>
            </a:r>
            <a:r>
              <a:rPr sz="3200" dirty="0" err="1"/>
              <a:t>bütçesinin</a:t>
            </a:r>
            <a:r>
              <a:rPr sz="3200" dirty="0"/>
              <a:t> </a:t>
            </a:r>
            <a:r>
              <a:rPr sz="3200" dirty="0" err="1"/>
              <a:t>belirlenmesi</a:t>
            </a:r>
            <a:endParaRPr sz="3200" dirty="0"/>
          </a:p>
          <a:p>
            <a:pPr marL="268223" indent="-268223" defTabSz="1072869">
              <a:spcBef>
                <a:spcPts val="1900"/>
              </a:spcBef>
              <a:defRPr sz="2112"/>
            </a:pPr>
            <a:r>
              <a:rPr sz="3200" dirty="0" err="1"/>
              <a:t>Uygulama</a:t>
            </a:r>
            <a:endParaRPr sz="3200" dirty="0"/>
          </a:p>
          <a:p>
            <a:pPr marL="268223" indent="-268223" defTabSz="1072869">
              <a:spcBef>
                <a:spcPts val="1900"/>
              </a:spcBef>
              <a:defRPr sz="2112"/>
            </a:pPr>
            <a:r>
              <a:rPr sz="3200" dirty="0" err="1"/>
              <a:t>Reklam</a:t>
            </a:r>
            <a:r>
              <a:rPr sz="3200" dirty="0"/>
              <a:t> </a:t>
            </a:r>
            <a:r>
              <a:rPr sz="3200" dirty="0" err="1"/>
              <a:t>etkinliğinin</a:t>
            </a:r>
            <a:r>
              <a:rPr sz="3200" dirty="0"/>
              <a:t> </a:t>
            </a:r>
            <a:r>
              <a:rPr sz="3200" dirty="0" err="1"/>
              <a:t>ölçülmesi</a:t>
            </a:r>
            <a:endParaRPr sz="3200"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klam Etkinliğinin Ölçümlenmesi"/>
          <p:cNvSpPr txBox="1">
            <a:spLocks noGrp="1"/>
          </p:cNvSpPr>
          <p:nvPr>
            <p:ph type="title"/>
          </p:nvPr>
        </p:nvSpPr>
        <p:spPr>
          <a:prstGeom prst="rect">
            <a:avLst/>
          </a:prstGeom>
        </p:spPr>
        <p:txBody>
          <a:bodyPr/>
          <a:lstStyle/>
          <a:p>
            <a:r>
              <a:t>Reklam Etkinliğinin Ölçümlenmesi</a:t>
            </a:r>
          </a:p>
        </p:txBody>
      </p:sp>
      <p:sp>
        <p:nvSpPr>
          <p:cNvPr id="284" name="Slayt Alt Başlığı"/>
          <p:cNvSpPr txBox="1">
            <a:spLocks noGrp="1"/>
          </p:cNvSpPr>
          <p:nvPr>
            <p:ph type="body" idx="21"/>
          </p:nvPr>
        </p:nvSpPr>
        <p:spPr>
          <a:prstGeom prst="rect">
            <a:avLst/>
          </a:prstGeom>
        </p:spPr>
        <p:txBody>
          <a:bodyPr/>
          <a:lstStyle/>
          <a:p>
            <a:endParaRPr/>
          </a:p>
        </p:txBody>
      </p:sp>
      <p:sp>
        <p:nvSpPr>
          <p:cNvPr id="285" name="Ön testler…"/>
          <p:cNvSpPr txBox="1">
            <a:spLocks noGrp="1"/>
          </p:cNvSpPr>
          <p:nvPr>
            <p:ph type="body" idx="1"/>
          </p:nvPr>
        </p:nvSpPr>
        <p:spPr>
          <a:prstGeom prst="rect">
            <a:avLst/>
          </a:prstGeom>
        </p:spPr>
        <p:txBody>
          <a:bodyPr>
            <a:normAutofit/>
          </a:bodyPr>
          <a:lstStyle/>
          <a:p>
            <a:pPr marL="323087" indent="-323087" defTabSz="1292319">
              <a:spcBef>
                <a:spcPts val="2300"/>
              </a:spcBef>
              <a:defRPr sz="2543"/>
            </a:pPr>
            <a:r>
              <a:rPr sz="3200" dirty="0" err="1"/>
              <a:t>Ön</a:t>
            </a:r>
            <a:r>
              <a:rPr sz="3200" dirty="0"/>
              <a:t> </a:t>
            </a:r>
            <a:r>
              <a:rPr sz="3200" dirty="0" err="1"/>
              <a:t>testler</a:t>
            </a:r>
            <a:endParaRPr sz="3200" dirty="0"/>
          </a:p>
          <a:p>
            <a:pPr marL="323087" indent="-323087" defTabSz="1292319">
              <a:spcBef>
                <a:spcPts val="2300"/>
              </a:spcBef>
              <a:defRPr sz="2543"/>
            </a:pPr>
            <a:r>
              <a:rPr sz="3200" dirty="0" err="1"/>
              <a:t>Tüketici</a:t>
            </a:r>
            <a:r>
              <a:rPr sz="3200" dirty="0"/>
              <a:t> </a:t>
            </a:r>
            <a:r>
              <a:rPr sz="3200" dirty="0" err="1"/>
              <a:t>jürisi</a:t>
            </a:r>
            <a:r>
              <a:rPr sz="3200" dirty="0"/>
              <a:t> </a:t>
            </a:r>
            <a:r>
              <a:rPr sz="3200" dirty="0" err="1"/>
              <a:t>yöntemi</a:t>
            </a:r>
            <a:endParaRPr sz="3200" dirty="0"/>
          </a:p>
          <a:p>
            <a:pPr marL="323087" indent="-323087" defTabSz="1292319">
              <a:spcBef>
                <a:spcPts val="2300"/>
              </a:spcBef>
              <a:defRPr sz="2543"/>
            </a:pPr>
            <a:r>
              <a:rPr sz="3200" dirty="0" err="1"/>
              <a:t>Fizyolojik</a:t>
            </a:r>
            <a:r>
              <a:rPr sz="3200" dirty="0"/>
              <a:t> </a:t>
            </a:r>
            <a:r>
              <a:rPr sz="3200" dirty="0" err="1"/>
              <a:t>yöntemler</a:t>
            </a:r>
            <a:endParaRPr sz="3200" dirty="0"/>
          </a:p>
          <a:p>
            <a:pPr marL="323087" indent="-323087" defTabSz="1292319">
              <a:spcBef>
                <a:spcPts val="2300"/>
              </a:spcBef>
              <a:defRPr sz="2543"/>
            </a:pPr>
            <a:r>
              <a:rPr sz="3200" dirty="0" err="1"/>
              <a:t>Sonrası</a:t>
            </a:r>
            <a:r>
              <a:rPr sz="3200" dirty="0"/>
              <a:t> </a:t>
            </a:r>
            <a:r>
              <a:rPr sz="3200" dirty="0" err="1"/>
              <a:t>testler</a:t>
            </a:r>
            <a:endParaRPr sz="3200" dirty="0"/>
          </a:p>
          <a:p>
            <a:pPr marL="323087" indent="-323087" defTabSz="1292319">
              <a:spcBef>
                <a:spcPts val="2300"/>
              </a:spcBef>
              <a:defRPr sz="2543"/>
            </a:pPr>
            <a:r>
              <a:rPr sz="3200" dirty="0" err="1"/>
              <a:t>Tanıma</a:t>
            </a:r>
            <a:r>
              <a:rPr sz="3200" dirty="0"/>
              <a:t> </a:t>
            </a:r>
            <a:r>
              <a:rPr sz="3200" dirty="0" err="1"/>
              <a:t>yöntemi</a:t>
            </a:r>
            <a:endParaRPr sz="3200" dirty="0"/>
          </a:p>
          <a:p>
            <a:pPr marL="323087" indent="-323087" defTabSz="1292319">
              <a:spcBef>
                <a:spcPts val="2300"/>
              </a:spcBef>
              <a:defRPr sz="2543"/>
            </a:pPr>
            <a:r>
              <a:rPr sz="3200" dirty="0" err="1"/>
              <a:t>Hatırlama</a:t>
            </a:r>
            <a:r>
              <a:rPr sz="3200" dirty="0"/>
              <a:t> </a:t>
            </a:r>
            <a:r>
              <a:rPr sz="3200" dirty="0" err="1"/>
              <a:t>yöntemi</a:t>
            </a:r>
            <a:endParaRPr sz="3200" dirty="0"/>
          </a:p>
          <a:p>
            <a:pPr marL="323087" indent="-323087" defTabSz="1292319">
              <a:spcBef>
                <a:spcPts val="2300"/>
              </a:spcBef>
              <a:defRPr sz="2543"/>
            </a:pPr>
            <a:r>
              <a:rPr sz="3200" dirty="0" err="1"/>
              <a:t>Satış</a:t>
            </a:r>
            <a:r>
              <a:rPr sz="3200" dirty="0"/>
              <a:t> </a:t>
            </a:r>
            <a:r>
              <a:rPr sz="3200" dirty="0" err="1"/>
              <a:t>yöntemi</a:t>
            </a:r>
            <a:endParaRPr sz="32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64"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65" name="Çağdaş pazar yapılarının önemli bir aktörü olan reklam, gündelik hayatın vazgeçilmez bir unsurudur. Marshall McLuhan’a göre reklam 20. yüzyılın mağara sanatıdır.…"/>
          <p:cNvSpPr txBox="1">
            <a:spLocks noGrp="1"/>
          </p:cNvSpPr>
          <p:nvPr>
            <p:ph type="body" idx="1"/>
          </p:nvPr>
        </p:nvSpPr>
        <p:spPr>
          <a:prstGeom prst="rect">
            <a:avLst/>
          </a:prstGeom>
        </p:spPr>
        <p:txBody>
          <a:bodyPr/>
          <a:lstStyle/>
          <a:p>
            <a:pPr marL="0" indent="0" algn="ctr">
              <a:buSzTx/>
              <a:buNone/>
            </a:pPr>
            <a:r>
              <a:t>Çağdaş pazar yapılarının önemli bir aktörü olan reklam, gündelik hayatın vazgeçilmez bir unsurudur. Marshall McLuhan’a göre reklam 20. yüzyılın mağara sanatıdır. </a:t>
            </a:r>
          </a:p>
          <a:p>
            <a:pPr marL="0" indent="0" algn="ctr">
              <a:buSzTx/>
              <a:buNone/>
            </a:pPr>
            <a:endParaRPr/>
          </a:p>
          <a:p>
            <a:pPr marL="0" indent="0" algn="ctr">
              <a:buSzTx/>
              <a:buNone/>
            </a:pPr>
            <a:r>
              <a:t>"global köy" ve "guthenberg galaksisi” kitapları</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68"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69" name="Reklamla ilgili tüm bu tanımlar dikkate alınacak olursa, reklamın 5 unsur üzerinde karar vermeyi gerektirdiği görülecektir. Bu unsurlar aşağıdaki gibi özetlenebilir (Kotler, 2000:153–154):…"/>
          <p:cNvSpPr txBox="1">
            <a:spLocks noGrp="1"/>
          </p:cNvSpPr>
          <p:nvPr>
            <p:ph type="body" idx="1"/>
          </p:nvPr>
        </p:nvSpPr>
        <p:spPr>
          <a:prstGeom prst="rect">
            <a:avLst/>
          </a:prstGeom>
        </p:spPr>
        <p:txBody>
          <a:bodyPr/>
          <a:lstStyle/>
          <a:p>
            <a:r>
              <a:t>Reklamla ilgili tüm bu tanımlar dikkate alınacak olursa, reklamın 5 unsur üzerinde karar vermeyi gerektirdiği görülecektir. Bu unsurlar aşağıdaki gibi özetlenebilir (Kotler, 2000:153–154):</a:t>
            </a:r>
          </a:p>
          <a:p>
            <a:r>
              <a:t>Mission – Görev</a:t>
            </a:r>
          </a:p>
          <a:p>
            <a:r>
              <a:t>Message – Mesaj</a:t>
            </a:r>
          </a:p>
          <a:p>
            <a:r>
              <a:t>Media – Medya</a:t>
            </a:r>
          </a:p>
          <a:p>
            <a:r>
              <a:t>Money – Para</a:t>
            </a:r>
          </a:p>
          <a:p>
            <a:r>
              <a:t>Measurement - Ölçüm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OSYAL MEDYADA REKLAMCILIK"/>
          <p:cNvSpPr txBox="1">
            <a:spLocks noGrp="1"/>
          </p:cNvSpPr>
          <p:nvPr>
            <p:ph type="title"/>
          </p:nvPr>
        </p:nvSpPr>
        <p:spPr>
          <a:prstGeom prst="rect">
            <a:avLst/>
          </a:prstGeom>
        </p:spPr>
        <p:txBody>
          <a:bodyPr/>
          <a:lstStyle/>
          <a:p>
            <a:pPr defTabSz="825500">
              <a:lnSpc>
                <a:spcPct val="100000"/>
              </a:lnSpc>
              <a:defRPr sz="5500" spc="0"/>
            </a:pPr>
            <a:r>
              <a:t>SOSYAL MEDYADA REKLAMCILIK</a:t>
            </a:r>
            <a:r>
              <a:rPr sz="1200">
                <a:latin typeface="Times Roman"/>
                <a:ea typeface="Times Roman"/>
                <a:cs typeface="Times Roman"/>
                <a:sym typeface="Times Roman"/>
              </a:rPr>
              <a:t> </a:t>
            </a:r>
          </a:p>
        </p:txBody>
      </p:sp>
      <p:sp>
        <p:nvSpPr>
          <p:cNvPr id="172"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73" name="Reklam kampanyasının amacı nedir?…"/>
          <p:cNvSpPr txBox="1">
            <a:spLocks noGrp="1"/>
          </p:cNvSpPr>
          <p:nvPr>
            <p:ph type="body" idx="1"/>
          </p:nvPr>
        </p:nvSpPr>
        <p:spPr>
          <a:prstGeom prst="rect">
            <a:avLst/>
          </a:prstGeom>
        </p:spPr>
        <p:txBody>
          <a:bodyPr/>
          <a:lstStyle/>
          <a:p>
            <a:pPr marL="0" indent="0">
              <a:buSzTx/>
              <a:buNone/>
            </a:pPr>
            <a:r>
              <a:t>Reklam kampanyasının amacı nedir?</a:t>
            </a:r>
          </a:p>
          <a:p>
            <a:r>
              <a:t>Hedef müşteriye bilgi vermek mi?</a:t>
            </a:r>
          </a:p>
          <a:p>
            <a:r>
              <a:t>Onları ikna etmek mi?</a:t>
            </a:r>
          </a:p>
          <a:p>
            <a:r>
              <a:t>Yoksa hatırlatmak mı?</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76"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77" name="Message (Mesaj): Markanın hedeflediği pazar ve yaptığı değer önerisi üzerinde daha önce verilmiş olan kararlarla şekillenir. Burada başarılması gereken, değer önerisini yaratıcı bir şekilde sunmaktır. Eğer şirket dikkati çekecek bir şey söylemezse ya da "/>
          <p:cNvSpPr txBox="1">
            <a:spLocks noGrp="1"/>
          </p:cNvSpPr>
          <p:nvPr>
            <p:ph type="body" idx="1"/>
          </p:nvPr>
        </p:nvSpPr>
        <p:spPr>
          <a:prstGeom prst="rect">
            <a:avLst/>
          </a:prstGeom>
        </p:spPr>
        <p:txBody>
          <a:bodyPr/>
          <a:lstStyle/>
          <a:p>
            <a:r>
              <a:rPr b="1"/>
              <a:t>Message (Mesaj):</a:t>
            </a:r>
            <a:r>
              <a:t> Markanın hedeflediği pazar ve yaptığı değer önerisi üzerinde daha önce verilmiş olan kararlarla şekillenir. Burada başarılması gereken, değer önerisini yaratıcı bir şekilde sunmaktır. Eğer şirket dikkati çekecek bir şey söylemezse ya da bunu kötü bir şekilde söylerse, reklam büyük ölçüde boşa gitmiş sayılır.</a:t>
            </a:r>
          </a:p>
          <a:p>
            <a:r>
              <a:rPr b="1"/>
              <a:t>Media (Medya):</a:t>
            </a:r>
            <a:r>
              <a:t> Mesaj konusunda alınacak kararlar, medya için alınacak kararlarla etkileşir. Tüm medya kanallarında aynı tutarlı mesajın verilmesi gerekir. Ancak, kullanılan medyanın gazete, dergi, radyo, TV, reklam panoları olmasına göre uygulama değişecektir. E-posta, faks ve internet vb. gibi iletişim araçlarının her biri için, birbirinden farklı yaratıcı yaklaşımlar gerekecektir.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80" name="REKLAM TANIMLAR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 TANIMLARI</a:t>
            </a:r>
          </a:p>
        </p:txBody>
      </p:sp>
      <p:sp>
        <p:nvSpPr>
          <p:cNvPr id="181" name="Money (Para): Şirketler para harcama kararını çok dikkatli bir şekilde vermelidirler. Şirketler, reklam için çeşitli harcama modellerini tercih edebilirler. Örneğin; güçlerinin yeteceği bir reklam bütçesi saptamak, geçmişteki ya da gelecekte beklenen sat"/>
          <p:cNvSpPr txBox="1">
            <a:spLocks noGrp="1"/>
          </p:cNvSpPr>
          <p:nvPr>
            <p:ph type="body" idx="1"/>
          </p:nvPr>
        </p:nvSpPr>
        <p:spPr>
          <a:prstGeom prst="rect">
            <a:avLst/>
          </a:prstGeom>
        </p:spPr>
        <p:txBody>
          <a:bodyPr/>
          <a:lstStyle/>
          <a:p>
            <a:r>
              <a:rPr b="1"/>
              <a:t>Money (Para): </a:t>
            </a:r>
            <a:r>
              <a:t>Şirketler para harcama kararını çok dikkatli bir şekilde vermelidirler. Şirketler, reklam için çeşitli harcama modellerini tercih edebilirler. Örneğin; güçlerinin yeteceği bir reklam bütçesi saptamak, geçmişteki ya da gelecekte beklenen satışların yüzdesini reklama ayırmak veya rakiplerin harcadığının belirli yüzdesini harcamak gibi. Fakat reklam bütçesini, amaçlar ve göreve göre saptamak, daha etkili bir yöntemdir.</a:t>
            </a:r>
          </a:p>
          <a:p>
            <a:r>
              <a:rPr b="1"/>
              <a:t>Measurement (Ölçüm): </a:t>
            </a:r>
            <a:r>
              <a:t>Şirketlerin çoğu, ikna etme sayılarını, yani reklam kampanyası ile karşı karşıya kalma sonucu marka tercihindeki artış oranı?hatırlama ya da tanıma oranı?</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OSYAL MEDYADA REKLAMCILIK"/>
          <p:cNvSpPr txBox="1">
            <a:spLocks noGrp="1"/>
          </p:cNvSpPr>
          <p:nvPr>
            <p:ph type="title"/>
          </p:nvPr>
        </p:nvSpPr>
        <p:spPr>
          <a:prstGeom prst="rect">
            <a:avLst/>
          </a:prstGeom>
        </p:spPr>
        <p:txBody>
          <a:bodyPr/>
          <a:lstStyle/>
          <a:p>
            <a:r>
              <a:t>SOSYAL MEDYADA REKLAMCILIK</a:t>
            </a:r>
            <a:r>
              <a:rPr sz="1200" spc="-24">
                <a:latin typeface="Times Roman"/>
                <a:ea typeface="Times Roman"/>
                <a:cs typeface="Times Roman"/>
                <a:sym typeface="Times Roman"/>
              </a:rPr>
              <a:t> </a:t>
            </a:r>
          </a:p>
        </p:txBody>
      </p:sp>
      <p:sp>
        <p:nvSpPr>
          <p:cNvPr id="184" name="REKLAMIN TARİHÇES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REKLAMIN TARİHÇESİ</a:t>
            </a:r>
          </a:p>
        </p:txBody>
      </p:sp>
      <p:sp>
        <p:nvSpPr>
          <p:cNvPr id="185" name="Reklamın ilk örneklerine Ortaçağ Avrupa’sında rastlamak mümkündür. Söz konusu dönemde, başlarda okur-yazar halk sayısı yok denecek kadar az olduğundan, satıcılar, ürünlerine tıpkı tellallar ya da çığırtkanlar gibi yüksek sesle bağırarak dikkat çekmişlerd"/>
          <p:cNvSpPr txBox="1">
            <a:spLocks noGrp="1"/>
          </p:cNvSpPr>
          <p:nvPr>
            <p:ph type="body" idx="1"/>
          </p:nvPr>
        </p:nvSpPr>
        <p:spPr>
          <a:prstGeom prst="rect">
            <a:avLst/>
          </a:prstGeom>
        </p:spPr>
        <p:txBody>
          <a:bodyPr/>
          <a:lstStyle/>
          <a:p>
            <a:r>
              <a:t>Reklamın ilk örneklerine Ortaçağ Avrupa’sında rastlamak mümkündür. Söz konusu dönemde, başlarda okur-yazar halk sayısı yok denecek kadar az olduğundan, satıcılar, ürünlerine tıpkı tellallar ya da çığırtkanlar gibi yüksek sesle bağırarak dikkat çekmişlerdir. Bu duyuru yöntemi, matbaanın bulunmasıyla 1450 yılından itibaren yazılı, çizimsel, resmedilmiş bir duyuru türü olan afişler, prospektüsler (tanıtım yazıları) vb. biçimlere dönüşmüştür.</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1977</Words>
  <Application>Microsoft Macintosh PowerPoint</Application>
  <PresentationFormat>Özel</PresentationFormat>
  <Paragraphs>196</Paragraphs>
  <Slides>34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34</vt:i4>
      </vt:variant>
    </vt:vector>
  </HeadingPairs>
  <TitlesOfParts>
    <vt:vector size="38" baseType="lpstr">
      <vt:lpstr>Helvetica Neue</vt:lpstr>
      <vt:lpstr>Helvetica Neue Medium</vt:lpstr>
      <vt:lpstr>Times Roman</vt:lpstr>
      <vt:lpstr>21_BasicWhite</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SOSYAL MEDYADA REKLAMCILIK </vt:lpstr>
      <vt:lpstr>Reklamın Fonksiyonları:</vt:lpstr>
      <vt:lpstr>Reklamın Amaçları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Reklamın Sınıflandırılması</vt:lpstr>
      <vt:lpstr>Reklam Ortamları</vt:lpstr>
      <vt:lpstr>Reklam Kampanyası Aşamaları</vt:lpstr>
      <vt:lpstr>Reklam Etkinliğinin Ölçümlenmesi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MEDYADA REKLAMCILIK </dc:title>
  <cp:lastModifiedBy>Kemal Gunay</cp:lastModifiedBy>
  <cp:revision>1</cp:revision>
  <dcterms:modified xsi:type="dcterms:W3CDTF">2023-03-07T17:46:07Z</dcterms:modified>
</cp:coreProperties>
</file>