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65"/>
  </p:normalViewPr>
  <p:slideViewPr>
    <p:cSldViewPr snapToGrid="0">
      <p:cViewPr varScale="1">
        <p:scale>
          <a:sx n="44" d="100"/>
          <a:sy n="44" d="100"/>
        </p:scale>
        <p:origin x="1000"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Başlık">
    <p:spTree>
      <p:nvGrpSpPr>
        <p:cNvPr id="1" name=""/>
        <p:cNvGrpSpPr/>
        <p:nvPr/>
      </p:nvGrpSpPr>
      <p:grpSpPr>
        <a:xfrm>
          <a:off x="0" y="0"/>
          <a:ext cx="0" cy="0"/>
          <a:chOff x="0" y="0"/>
          <a:chExt cx="0" cy="0"/>
        </a:xfrm>
      </p:grpSpPr>
      <p:sp>
        <p:nvSpPr>
          <p:cNvPr id="11" name="Yazar ve Tarih"/>
          <p:cNvSpPr txBox="1">
            <a:spLocks noGrp="1"/>
          </p:cNvSpPr>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Yazar ve Tarih</a:t>
            </a:r>
          </a:p>
        </p:txBody>
      </p:sp>
      <p:sp>
        <p:nvSpPr>
          <p:cNvPr id="12" name="Sunu Başlığı"/>
          <p:cNvSpPr txBox="1">
            <a:spLocks noGrp="1"/>
          </p:cNvSpPr>
          <p:nvPr>
            <p:ph type="title" hasCustomPrompt="1"/>
          </p:nvPr>
        </p:nvSpPr>
        <p:spPr>
          <a:xfrm>
            <a:off x="1206496" y="2574991"/>
            <a:ext cx="21971004" cy="4648201"/>
          </a:xfrm>
          <a:prstGeom prst="rect">
            <a:avLst/>
          </a:prstGeom>
        </p:spPr>
        <p:txBody>
          <a:bodyPr anchor="b"/>
          <a:lstStyle>
            <a:lvl1pPr>
              <a:defRPr sz="11600" spc="-232"/>
            </a:lvl1pPr>
          </a:lstStyle>
          <a:p>
            <a:r>
              <a:t>Sunu Başlığı</a:t>
            </a:r>
          </a:p>
        </p:txBody>
      </p:sp>
      <p:sp>
        <p:nvSpPr>
          <p:cNvPr id="13" name="Gövde Düzeyi Bir…"/>
          <p:cNvSpPr txBox="1">
            <a:spLocks noGrp="1"/>
          </p:cNvSpPr>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Sunu Alt Başlığı</a:t>
            </a:r>
          </a:p>
          <a:p>
            <a:pPr lvl="1"/>
            <a:endParaRPr/>
          </a:p>
          <a:p>
            <a:pPr lvl="2"/>
            <a:endParaRPr/>
          </a:p>
          <a:p>
            <a:pPr lvl="3"/>
            <a:endParaRPr/>
          </a:p>
          <a:p>
            <a:pPr lvl="4"/>
            <a:endParaRPr/>
          </a:p>
        </p:txBody>
      </p:sp>
      <p:sp>
        <p:nvSpPr>
          <p:cNvPr id="14" name="Slayt Numarası"/>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Rapor">
    <p:spTree>
      <p:nvGrpSpPr>
        <p:cNvPr id="1" name=""/>
        <p:cNvGrpSpPr/>
        <p:nvPr/>
      </p:nvGrpSpPr>
      <p:grpSpPr>
        <a:xfrm>
          <a:off x="0" y="0"/>
          <a:ext cx="0" cy="0"/>
          <a:chOff x="0" y="0"/>
          <a:chExt cx="0" cy="0"/>
        </a:xfrm>
      </p:grpSpPr>
      <p:sp>
        <p:nvSpPr>
          <p:cNvPr id="98" name="Gövde Düzeyi Bir…"/>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latin typeface="Helvetica Neue Medium"/>
                <a:ea typeface="Helvetica Neue Medium"/>
                <a:cs typeface="Helvetica Neue Medium"/>
                <a:sym typeface="Helvetica Neue Medium"/>
              </a:defRPr>
            </a:lvl1pPr>
            <a:lvl2pPr marL="0" indent="457200" algn="ctr">
              <a:lnSpc>
                <a:spcPct val="80000"/>
              </a:lnSpc>
              <a:spcBef>
                <a:spcPts val="0"/>
              </a:spcBef>
              <a:buSzTx/>
              <a:buNone/>
              <a:defRPr sz="11600" spc="-232">
                <a:latin typeface="Helvetica Neue Medium"/>
                <a:ea typeface="Helvetica Neue Medium"/>
                <a:cs typeface="Helvetica Neue Medium"/>
                <a:sym typeface="Helvetica Neue Medium"/>
              </a:defRPr>
            </a:lvl2pPr>
            <a:lvl3pPr marL="0" indent="914400" algn="ctr">
              <a:lnSpc>
                <a:spcPct val="80000"/>
              </a:lnSpc>
              <a:spcBef>
                <a:spcPts val="0"/>
              </a:spcBef>
              <a:buSzTx/>
              <a:buNone/>
              <a:defRPr sz="11600" spc="-232">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z="11600" spc="-232">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z="11600" spc="-232">
                <a:latin typeface="Helvetica Neue Medium"/>
                <a:ea typeface="Helvetica Neue Medium"/>
                <a:cs typeface="Helvetica Neue Medium"/>
                <a:sym typeface="Helvetica Neue Medium"/>
              </a:defRPr>
            </a:lvl5pPr>
          </a:lstStyle>
          <a:p>
            <a:r>
              <a:t>Rapor</a:t>
            </a:r>
          </a:p>
          <a:p>
            <a:pPr lvl="1"/>
            <a:endParaRPr/>
          </a:p>
          <a:p>
            <a:pPr lvl="2"/>
            <a:endParaRPr/>
          </a:p>
          <a:p>
            <a:pPr lvl="3"/>
            <a:endParaRPr/>
          </a:p>
          <a:p>
            <a:pPr lvl="4"/>
            <a:endParaRPr/>
          </a:p>
        </p:txBody>
      </p:sp>
      <p:sp>
        <p:nvSpPr>
          <p:cNvPr id="99" name="Slayt Numarası"/>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üyük Veri">
    <p:spTree>
      <p:nvGrpSpPr>
        <p:cNvPr id="1" name=""/>
        <p:cNvGrpSpPr/>
        <p:nvPr/>
      </p:nvGrpSpPr>
      <p:grpSpPr>
        <a:xfrm>
          <a:off x="0" y="0"/>
          <a:ext cx="0" cy="0"/>
          <a:chOff x="0" y="0"/>
          <a:chExt cx="0" cy="0"/>
        </a:xfrm>
      </p:grpSpPr>
      <p:sp>
        <p:nvSpPr>
          <p:cNvPr id="106" name="Gövde Düzeyi Bir…"/>
          <p:cNvSpPr txBox="1">
            <a:spLocks noGrp="1"/>
          </p:cNvSpPr>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z="25000" b="1" spc="-250"/>
            </a:lvl1pPr>
            <a:lvl2pPr marL="0" indent="457200" algn="ctr">
              <a:lnSpc>
                <a:spcPct val="80000"/>
              </a:lnSpc>
              <a:spcBef>
                <a:spcPts val="0"/>
              </a:spcBef>
              <a:buSzTx/>
              <a:buNone/>
              <a:defRPr sz="25000" b="1" spc="-250"/>
            </a:lvl2pPr>
            <a:lvl3pPr marL="0" indent="914400" algn="ctr">
              <a:lnSpc>
                <a:spcPct val="80000"/>
              </a:lnSpc>
              <a:spcBef>
                <a:spcPts val="0"/>
              </a:spcBef>
              <a:buSzTx/>
              <a:buNone/>
              <a:defRPr sz="25000" b="1" spc="-250"/>
            </a:lvl3pPr>
            <a:lvl4pPr marL="0" indent="1371600" algn="ctr">
              <a:lnSpc>
                <a:spcPct val="80000"/>
              </a:lnSpc>
              <a:spcBef>
                <a:spcPts val="0"/>
              </a:spcBef>
              <a:buSzTx/>
              <a:buNone/>
              <a:defRPr sz="25000" b="1" spc="-250"/>
            </a:lvl4pPr>
            <a:lvl5pPr marL="0" indent="1828800" algn="ctr">
              <a:lnSpc>
                <a:spcPct val="80000"/>
              </a:lnSpc>
              <a:spcBef>
                <a:spcPts val="0"/>
              </a:spcBef>
              <a:buSzTx/>
              <a:buNone/>
              <a:defRPr sz="25000" b="1" spc="-250"/>
            </a:lvl5pPr>
          </a:lstStyle>
          <a:p>
            <a:r>
              <a:t>%100</a:t>
            </a:r>
          </a:p>
          <a:p>
            <a:pPr lvl="1"/>
            <a:endParaRPr/>
          </a:p>
          <a:p>
            <a:pPr lvl="2"/>
            <a:endParaRPr/>
          </a:p>
          <a:p>
            <a:pPr lvl="3"/>
            <a:endParaRPr/>
          </a:p>
          <a:p>
            <a:pPr lvl="4"/>
            <a:endParaRPr/>
          </a:p>
        </p:txBody>
      </p:sp>
      <p:sp>
        <p:nvSpPr>
          <p:cNvPr id="107" name="Veri bilgisi"/>
          <p:cNvSpPr txBox="1">
            <a:spLocks noGrp="1"/>
          </p:cNvSpPr>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b="1"/>
            </a:lvl1pPr>
          </a:lstStyle>
          <a:p>
            <a:r>
              <a:t>Veri bilgisi</a:t>
            </a:r>
          </a:p>
        </p:txBody>
      </p:sp>
      <p:sp>
        <p:nvSpPr>
          <p:cNvPr id="108" name="Slayt Numarası"/>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Alıntı">
    <p:spTree>
      <p:nvGrpSpPr>
        <p:cNvPr id="1" name=""/>
        <p:cNvGrpSpPr/>
        <p:nvPr/>
      </p:nvGrpSpPr>
      <p:grpSpPr>
        <a:xfrm>
          <a:off x="0" y="0"/>
          <a:ext cx="0" cy="0"/>
          <a:chOff x="0" y="0"/>
          <a:chExt cx="0" cy="0"/>
        </a:xfrm>
      </p:grpSpPr>
      <p:sp>
        <p:nvSpPr>
          <p:cNvPr id="115" name="İsim"/>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İsim</a:t>
            </a:r>
          </a:p>
        </p:txBody>
      </p:sp>
      <p:sp>
        <p:nvSpPr>
          <p:cNvPr id="116" name="Gövde Düzeyi Bir…"/>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atin typeface="Helvetica Neue Medium"/>
                <a:ea typeface="Helvetica Neue Medium"/>
                <a:cs typeface="Helvetica Neue Medium"/>
                <a:sym typeface="Helvetica Neue Medium"/>
              </a:defRPr>
            </a:lvl1pPr>
            <a:lvl2pPr marL="638923" indent="-12700">
              <a:spcBef>
                <a:spcPts val="0"/>
              </a:spcBef>
              <a:buSzTx/>
              <a:buNone/>
              <a:defRPr sz="8500" spc="-170">
                <a:latin typeface="Helvetica Neue Medium"/>
                <a:ea typeface="Helvetica Neue Medium"/>
                <a:cs typeface="Helvetica Neue Medium"/>
                <a:sym typeface="Helvetica Neue Medium"/>
              </a:defRPr>
            </a:lvl2pPr>
            <a:lvl3pPr marL="638923" indent="444500">
              <a:spcBef>
                <a:spcPts val="0"/>
              </a:spcBef>
              <a:buSzTx/>
              <a:buNone/>
              <a:defRPr sz="8500" spc="-170">
                <a:latin typeface="Helvetica Neue Medium"/>
                <a:ea typeface="Helvetica Neue Medium"/>
                <a:cs typeface="Helvetica Neue Medium"/>
                <a:sym typeface="Helvetica Neue Medium"/>
              </a:defRPr>
            </a:lvl3pPr>
            <a:lvl4pPr marL="638923" indent="901700">
              <a:spcBef>
                <a:spcPts val="0"/>
              </a:spcBef>
              <a:buSzTx/>
              <a:buNone/>
              <a:defRPr sz="8500" spc="-170">
                <a:latin typeface="Helvetica Neue Medium"/>
                <a:ea typeface="Helvetica Neue Medium"/>
                <a:cs typeface="Helvetica Neue Medium"/>
                <a:sym typeface="Helvetica Neue Medium"/>
              </a:defRPr>
            </a:lvl4pPr>
            <a:lvl5pPr marL="638923" indent="1358900">
              <a:spcBef>
                <a:spcPts val="0"/>
              </a:spcBef>
              <a:buSzTx/>
              <a:buNone/>
              <a:defRPr sz="8500" spc="-170">
                <a:latin typeface="Helvetica Neue Medium"/>
                <a:ea typeface="Helvetica Neue Medium"/>
                <a:cs typeface="Helvetica Neue Medium"/>
                <a:sym typeface="Helvetica Neue Medium"/>
              </a:defRPr>
            </a:lvl5pPr>
          </a:lstStyle>
          <a:p>
            <a:r>
              <a:t>“Ünlü Alıntı”</a:t>
            </a:r>
          </a:p>
          <a:p>
            <a:pPr lvl="1"/>
            <a:endParaRPr/>
          </a:p>
          <a:p>
            <a:pPr lvl="2"/>
            <a:endParaRPr/>
          </a:p>
          <a:p>
            <a:pPr lvl="3"/>
            <a:endParaRPr/>
          </a:p>
          <a:p>
            <a:pPr lvl="4"/>
            <a:endParaRPr/>
          </a:p>
        </p:txBody>
      </p:sp>
      <p:sp>
        <p:nvSpPr>
          <p:cNvPr id="117" name="Slayt Numarası"/>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Fotoğraf - 3 Yukarı">
    <p:spTree>
      <p:nvGrpSpPr>
        <p:cNvPr id="1" name=""/>
        <p:cNvGrpSpPr/>
        <p:nvPr/>
      </p:nvGrpSpPr>
      <p:grpSpPr>
        <a:xfrm>
          <a:off x="0" y="0"/>
          <a:ext cx="0" cy="0"/>
          <a:chOff x="0" y="0"/>
          <a:chExt cx="0" cy="0"/>
        </a:xfrm>
      </p:grpSpPr>
      <p:sp>
        <p:nvSpPr>
          <p:cNvPr id="124" name="Kızarmış pilav, kaynamış yumurta ve salata ile dolu kâse ve yemek çubukları"/>
          <p:cNvSpPr>
            <a:spLocks noGrp="1"/>
          </p:cNvSpPr>
          <p:nvPr>
            <p:ph type="pic" sz="quarter" idx="21"/>
          </p:nvPr>
        </p:nvSpPr>
        <p:spPr>
          <a:xfrm>
            <a:off x="15760700" y="1016000"/>
            <a:ext cx="7439099" cy="5949678"/>
          </a:xfrm>
          <a:prstGeom prst="rect">
            <a:avLst/>
          </a:prstGeom>
        </p:spPr>
        <p:txBody>
          <a:bodyPr lIns="91439" tIns="45719" rIns="91439" bIns="45719">
            <a:noAutofit/>
          </a:bodyPr>
          <a:lstStyle/>
          <a:p>
            <a:endParaRPr/>
          </a:p>
        </p:txBody>
      </p:sp>
      <p:sp>
        <p:nvSpPr>
          <p:cNvPr id="125" name="Somon balığı çöreği, salata ve humus ile dolu kâse "/>
          <p:cNvSpPr>
            <a:spLocks noGrp="1"/>
          </p:cNvSpPr>
          <p:nvPr>
            <p:ph type="pic" sz="half" idx="22"/>
          </p:nvPr>
        </p:nvSpPr>
        <p:spPr>
          <a:xfrm>
            <a:off x="13500100" y="3978275"/>
            <a:ext cx="10439400" cy="12150181"/>
          </a:xfrm>
          <a:prstGeom prst="rect">
            <a:avLst/>
          </a:prstGeom>
        </p:spPr>
        <p:txBody>
          <a:bodyPr lIns="91439" tIns="45719" rIns="91439" bIns="45719">
            <a:noAutofit/>
          </a:bodyPr>
          <a:lstStyle/>
          <a:p>
            <a:endParaRPr/>
          </a:p>
        </p:txBody>
      </p:sp>
      <p:sp>
        <p:nvSpPr>
          <p:cNvPr id="126" name="Maydanozlu tereyağı, kavrulmuş fındık ve rendelenmiş parmesan peyniriyle bir kâse pappardelle makarna"/>
          <p:cNvSpPr>
            <a:spLocks noGrp="1"/>
          </p:cNvSpPr>
          <p:nvPr>
            <p:ph type="pic" idx="23"/>
          </p:nvPr>
        </p:nvSpPr>
        <p:spPr>
          <a:xfrm>
            <a:off x="-139700" y="495300"/>
            <a:ext cx="16611600" cy="12458700"/>
          </a:xfrm>
          <a:prstGeom prst="rect">
            <a:avLst/>
          </a:prstGeom>
        </p:spPr>
        <p:txBody>
          <a:bodyPr lIns="91439" tIns="45719" rIns="91439" bIns="45719">
            <a:noAutofit/>
          </a:bodyPr>
          <a:lstStyle/>
          <a:p>
            <a:endParaRPr/>
          </a:p>
        </p:txBody>
      </p:sp>
      <p:sp>
        <p:nvSpPr>
          <p:cNvPr id="127" name="Slayt Numarası"/>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Fotoğraf">
    <p:spTree>
      <p:nvGrpSpPr>
        <p:cNvPr id="1" name=""/>
        <p:cNvGrpSpPr/>
        <p:nvPr/>
      </p:nvGrpSpPr>
      <p:grpSpPr>
        <a:xfrm>
          <a:off x="0" y="0"/>
          <a:ext cx="0" cy="0"/>
          <a:chOff x="0" y="0"/>
          <a:chExt cx="0" cy="0"/>
        </a:xfrm>
      </p:grpSpPr>
      <p:sp>
        <p:nvSpPr>
          <p:cNvPr id="134" name="kızarmış pilav, kaynamış yumurta ve salata ile dolu kâse ve yemek çubukları"/>
          <p:cNvSpPr>
            <a:spLocks noGrp="1"/>
          </p:cNvSpPr>
          <p:nvPr>
            <p:ph type="pic" idx="21"/>
          </p:nvPr>
        </p:nvSpPr>
        <p:spPr>
          <a:xfrm>
            <a:off x="-1333500" y="-5524500"/>
            <a:ext cx="27051000" cy="21640800"/>
          </a:xfrm>
          <a:prstGeom prst="rect">
            <a:avLst/>
          </a:prstGeom>
        </p:spPr>
        <p:txBody>
          <a:bodyPr lIns="91439" tIns="45719" rIns="91439" bIns="45719">
            <a:noAutofit/>
          </a:bodyPr>
          <a:lstStyle/>
          <a:p>
            <a:endParaRPr/>
          </a:p>
        </p:txBody>
      </p:sp>
      <p:sp>
        <p:nvSpPr>
          <p:cNvPr id="135" name="Slayt Numarası"/>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oş">
    <p:spTree>
      <p:nvGrpSpPr>
        <p:cNvPr id="1" name=""/>
        <p:cNvGrpSpPr/>
        <p:nvPr/>
      </p:nvGrpSpPr>
      <p:grpSpPr>
        <a:xfrm>
          <a:off x="0" y="0"/>
          <a:ext cx="0" cy="0"/>
          <a:chOff x="0" y="0"/>
          <a:chExt cx="0" cy="0"/>
        </a:xfrm>
      </p:grpSpPr>
      <p:sp>
        <p:nvSpPr>
          <p:cNvPr id="142" name="Slayt Numarası"/>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Başlık ve Fotoğraf">
    <p:spTree>
      <p:nvGrpSpPr>
        <p:cNvPr id="1" name=""/>
        <p:cNvGrpSpPr/>
        <p:nvPr/>
      </p:nvGrpSpPr>
      <p:grpSpPr>
        <a:xfrm>
          <a:off x="0" y="0"/>
          <a:ext cx="0" cy="0"/>
          <a:chOff x="0" y="0"/>
          <a:chExt cx="0" cy="0"/>
        </a:xfrm>
      </p:grpSpPr>
      <p:sp>
        <p:nvSpPr>
          <p:cNvPr id="21" name="Avokadolar ve misket limonları"/>
          <p:cNvSpPr>
            <a:spLocks noGrp="1"/>
          </p:cNvSpPr>
          <p:nvPr>
            <p:ph type="pic" idx="21"/>
          </p:nvPr>
        </p:nvSpPr>
        <p:spPr>
          <a:xfrm>
            <a:off x="-1155700" y="-1295400"/>
            <a:ext cx="26746200" cy="16018933"/>
          </a:xfrm>
          <a:prstGeom prst="rect">
            <a:avLst/>
          </a:prstGeom>
        </p:spPr>
        <p:txBody>
          <a:bodyPr lIns="91439" tIns="45719" rIns="91439" bIns="45719">
            <a:noAutofit/>
          </a:bodyPr>
          <a:lstStyle/>
          <a:p>
            <a:endParaRPr/>
          </a:p>
        </p:txBody>
      </p:sp>
      <p:sp>
        <p:nvSpPr>
          <p:cNvPr id="22" name="Sunu Başlığı"/>
          <p:cNvSpPr txBox="1">
            <a:spLocks noGrp="1"/>
          </p:cNvSpPr>
          <p:nvPr>
            <p:ph type="title" hasCustomPrompt="1"/>
          </p:nvPr>
        </p:nvSpPr>
        <p:spPr>
          <a:xfrm>
            <a:off x="1206500" y="7124700"/>
            <a:ext cx="21971000" cy="4648200"/>
          </a:xfrm>
          <a:prstGeom prst="rect">
            <a:avLst/>
          </a:prstGeom>
        </p:spPr>
        <p:txBody>
          <a:bodyPr anchor="b"/>
          <a:lstStyle>
            <a:lvl1pPr>
              <a:defRPr sz="11600" spc="-232"/>
            </a:lvl1pPr>
          </a:lstStyle>
          <a:p>
            <a:r>
              <a:t>Sunu Başlığı</a:t>
            </a:r>
          </a:p>
        </p:txBody>
      </p:sp>
      <p:sp>
        <p:nvSpPr>
          <p:cNvPr id="23" name="Yazar ve Tarih"/>
          <p:cNvSpPr txBox="1">
            <a:spLocks noGrp="1"/>
          </p:cNvSpPr>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Yazar ve Tarih</a:t>
            </a:r>
          </a:p>
        </p:txBody>
      </p:sp>
      <p:sp>
        <p:nvSpPr>
          <p:cNvPr id="24" name="Gövde Düzeyi Bir…"/>
          <p:cNvSpPr txBox="1">
            <a:spLocks noGrp="1"/>
          </p:cNvSpPr>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Sunu Alt Başlığı</a:t>
            </a:r>
          </a:p>
          <a:p>
            <a:pPr lvl="1"/>
            <a:endParaRPr/>
          </a:p>
          <a:p>
            <a:pPr lvl="2"/>
            <a:endParaRPr/>
          </a:p>
          <a:p>
            <a:pPr lvl="3"/>
            <a:endParaRPr/>
          </a:p>
          <a:p>
            <a:pPr lvl="4"/>
            <a:endParaRPr/>
          </a:p>
        </p:txBody>
      </p:sp>
      <p:sp>
        <p:nvSpPr>
          <p:cNvPr id="25" name="Slayt Numarası"/>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Alternatif Başlık ve Fotoğraf">
    <p:spTree>
      <p:nvGrpSpPr>
        <p:cNvPr id="1" name=""/>
        <p:cNvGrpSpPr/>
        <p:nvPr/>
      </p:nvGrpSpPr>
      <p:grpSpPr>
        <a:xfrm>
          <a:off x="0" y="0"/>
          <a:ext cx="0" cy="0"/>
          <a:chOff x="0" y="0"/>
          <a:chExt cx="0" cy="0"/>
        </a:xfrm>
      </p:grpSpPr>
      <p:sp>
        <p:nvSpPr>
          <p:cNvPr id="32" name="Somon balığı çöreği, salata ve humus ile dolu kâse"/>
          <p:cNvSpPr>
            <a:spLocks noGrp="1"/>
          </p:cNvSpPr>
          <p:nvPr>
            <p:ph type="pic" idx="21"/>
          </p:nvPr>
        </p:nvSpPr>
        <p:spPr>
          <a:xfrm>
            <a:off x="10972800" y="-203200"/>
            <a:ext cx="12144837" cy="14135100"/>
          </a:xfrm>
          <a:prstGeom prst="rect">
            <a:avLst/>
          </a:prstGeom>
        </p:spPr>
        <p:txBody>
          <a:bodyPr lIns="91439" tIns="45719" rIns="91439" bIns="45719">
            <a:noAutofit/>
          </a:bodyPr>
          <a:lstStyle/>
          <a:p>
            <a:endParaRPr/>
          </a:p>
        </p:txBody>
      </p:sp>
      <p:sp>
        <p:nvSpPr>
          <p:cNvPr id="33" name="Slayt Başlığı"/>
          <p:cNvSpPr txBox="1">
            <a:spLocks noGrp="1"/>
          </p:cNvSpPr>
          <p:nvPr>
            <p:ph type="title" hasCustomPrompt="1"/>
          </p:nvPr>
        </p:nvSpPr>
        <p:spPr>
          <a:xfrm>
            <a:off x="1206500" y="1270000"/>
            <a:ext cx="9779000" cy="5882273"/>
          </a:xfrm>
          <a:prstGeom prst="rect">
            <a:avLst/>
          </a:prstGeom>
        </p:spPr>
        <p:txBody>
          <a:bodyPr anchor="b"/>
          <a:lstStyle/>
          <a:p>
            <a:r>
              <a:t>Slayt Başlığı</a:t>
            </a:r>
          </a:p>
        </p:txBody>
      </p:sp>
      <p:sp>
        <p:nvSpPr>
          <p:cNvPr id="34" name="Gövde Düzeyi Bir…"/>
          <p:cNvSpPr txBox="1">
            <a:spLocks noGrp="1"/>
          </p:cNvSpPr>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Slayt Alt Başlığı</a:t>
            </a:r>
          </a:p>
          <a:p>
            <a:pPr lvl="1"/>
            <a:endParaRPr/>
          </a:p>
          <a:p>
            <a:pPr lvl="2"/>
            <a:endParaRPr/>
          </a:p>
          <a:p>
            <a:pPr lvl="3"/>
            <a:endParaRPr/>
          </a:p>
          <a:p>
            <a:pPr lvl="4"/>
            <a:endParaRPr/>
          </a:p>
        </p:txBody>
      </p:sp>
      <p:sp>
        <p:nvSpPr>
          <p:cNvPr id="35" name="Slayt Numarası"/>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Başlık ve Madde İşaretleri">
    <p:spTree>
      <p:nvGrpSpPr>
        <p:cNvPr id="1" name=""/>
        <p:cNvGrpSpPr/>
        <p:nvPr/>
      </p:nvGrpSpPr>
      <p:grpSpPr>
        <a:xfrm>
          <a:off x="0" y="0"/>
          <a:ext cx="0" cy="0"/>
          <a:chOff x="0" y="0"/>
          <a:chExt cx="0" cy="0"/>
        </a:xfrm>
      </p:grpSpPr>
      <p:sp>
        <p:nvSpPr>
          <p:cNvPr id="42" name="Slayt Başlığı"/>
          <p:cNvSpPr txBox="1">
            <a:spLocks noGrp="1"/>
          </p:cNvSpPr>
          <p:nvPr>
            <p:ph type="title" hasCustomPrompt="1"/>
          </p:nvPr>
        </p:nvSpPr>
        <p:spPr>
          <a:prstGeom prst="rect">
            <a:avLst/>
          </a:prstGeom>
        </p:spPr>
        <p:txBody>
          <a:bodyPr/>
          <a:lstStyle/>
          <a:p>
            <a:r>
              <a:t>Slayt Başlığı</a:t>
            </a:r>
          </a:p>
        </p:txBody>
      </p:sp>
      <p:sp>
        <p:nvSpPr>
          <p:cNvPr id="43" name="Slayt Alt Başlığı"/>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Slayt Alt Başlığı</a:t>
            </a:r>
          </a:p>
        </p:txBody>
      </p:sp>
      <p:sp>
        <p:nvSpPr>
          <p:cNvPr id="44" name="Gövde Düzeyi Bir…"/>
          <p:cNvSpPr txBox="1">
            <a:spLocks noGrp="1"/>
          </p:cNvSpPr>
          <p:nvPr>
            <p:ph type="body" idx="1" hasCustomPrompt="1"/>
          </p:nvPr>
        </p:nvSpPr>
        <p:spPr>
          <a:prstGeom prst="rect">
            <a:avLst/>
          </a:prstGeom>
        </p:spPr>
        <p:txBody>
          <a:bodyPr/>
          <a:lstStyle/>
          <a:p>
            <a:r>
              <a:t>Slayt madde işareti metni</a:t>
            </a:r>
          </a:p>
          <a:p>
            <a:pPr lvl="1"/>
            <a:endParaRPr/>
          </a:p>
          <a:p>
            <a:pPr lvl="2"/>
            <a:endParaRPr/>
          </a:p>
          <a:p>
            <a:pPr lvl="3"/>
            <a:endParaRPr/>
          </a:p>
          <a:p>
            <a:pPr lvl="4"/>
            <a:endParaRPr/>
          </a:p>
        </p:txBody>
      </p:sp>
      <p:sp>
        <p:nvSpPr>
          <p:cNvPr id="45" name="Slayt Numarası"/>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Madde İşaretleri">
    <p:spTree>
      <p:nvGrpSpPr>
        <p:cNvPr id="1" name=""/>
        <p:cNvGrpSpPr/>
        <p:nvPr/>
      </p:nvGrpSpPr>
      <p:grpSpPr>
        <a:xfrm>
          <a:off x="0" y="0"/>
          <a:ext cx="0" cy="0"/>
          <a:chOff x="0" y="0"/>
          <a:chExt cx="0" cy="0"/>
        </a:xfrm>
      </p:grpSpPr>
      <p:sp>
        <p:nvSpPr>
          <p:cNvPr id="52" name="Gövde Düzeyi Bir…"/>
          <p:cNvSpPr txBox="1">
            <a:spLocks noGrp="1"/>
          </p:cNvSpPr>
          <p:nvPr>
            <p:ph type="body" idx="1" hasCustomPrompt="1"/>
          </p:nvPr>
        </p:nvSpPr>
        <p:spPr>
          <a:prstGeom prst="rect">
            <a:avLst/>
          </a:prstGeom>
        </p:spPr>
        <p:txBody>
          <a:bodyPr numCol="2" spcCol="1098550"/>
          <a:lstStyle/>
          <a:p>
            <a:r>
              <a:t>Slayt madde işareti metni</a:t>
            </a:r>
          </a:p>
          <a:p>
            <a:pPr lvl="1"/>
            <a:endParaRPr/>
          </a:p>
          <a:p>
            <a:pPr lvl="2"/>
            <a:endParaRPr/>
          </a:p>
          <a:p>
            <a:pPr lvl="3"/>
            <a:endParaRPr/>
          </a:p>
          <a:p>
            <a:pPr lvl="4"/>
            <a:endParaRPr/>
          </a:p>
        </p:txBody>
      </p:sp>
      <p:sp>
        <p:nvSpPr>
          <p:cNvPr id="53" name="Slayt Numarası"/>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Başlık, Madde İşaretleri ve Fotoğraf">
    <p:spTree>
      <p:nvGrpSpPr>
        <p:cNvPr id="1" name=""/>
        <p:cNvGrpSpPr/>
        <p:nvPr/>
      </p:nvGrpSpPr>
      <p:grpSpPr>
        <a:xfrm>
          <a:off x="0" y="0"/>
          <a:ext cx="0" cy="0"/>
          <a:chOff x="0" y="0"/>
          <a:chExt cx="0" cy="0"/>
        </a:xfrm>
      </p:grpSpPr>
      <p:sp>
        <p:nvSpPr>
          <p:cNvPr id="60" name="Slayt Alt Başlığı"/>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Slayt Alt Başlığı</a:t>
            </a:r>
          </a:p>
        </p:txBody>
      </p:sp>
      <p:sp>
        <p:nvSpPr>
          <p:cNvPr id="61" name="Gövde Düzeyi Bir…"/>
          <p:cNvSpPr txBox="1">
            <a:spLocks noGrp="1"/>
          </p:cNvSpPr>
          <p:nvPr>
            <p:ph type="body" sz="half" idx="1" hasCustomPrompt="1"/>
          </p:nvPr>
        </p:nvSpPr>
        <p:spPr>
          <a:xfrm>
            <a:off x="1206500" y="4248504"/>
            <a:ext cx="9779000" cy="8256630"/>
          </a:xfrm>
          <a:prstGeom prst="rect">
            <a:avLst/>
          </a:prstGeom>
        </p:spPr>
        <p:txBody>
          <a:bodyPr/>
          <a:lstStyle/>
          <a:p>
            <a:r>
              <a:t>Slayt madde işareti metni</a:t>
            </a:r>
          </a:p>
          <a:p>
            <a:pPr lvl="1"/>
            <a:endParaRPr/>
          </a:p>
          <a:p>
            <a:pPr lvl="2"/>
            <a:endParaRPr/>
          </a:p>
          <a:p>
            <a:pPr lvl="3"/>
            <a:endParaRPr/>
          </a:p>
          <a:p>
            <a:pPr lvl="4"/>
            <a:endParaRPr/>
          </a:p>
        </p:txBody>
      </p:sp>
      <p:sp>
        <p:nvSpPr>
          <p:cNvPr id="62" name="Maydanozlu tereyağı, kavrulmuş fındık ve rendelenmiş parmesan peyniriyle bir kâse pappardelle makarna"/>
          <p:cNvSpPr>
            <a:spLocks noGrp="1"/>
          </p:cNvSpPr>
          <p:nvPr>
            <p:ph type="pic" idx="22"/>
          </p:nvPr>
        </p:nvSpPr>
        <p:spPr>
          <a:xfrm>
            <a:off x="12192000" y="-407266"/>
            <a:ext cx="10916874" cy="14555832"/>
          </a:xfrm>
          <a:prstGeom prst="rect">
            <a:avLst/>
          </a:prstGeom>
        </p:spPr>
        <p:txBody>
          <a:bodyPr lIns="91439" tIns="45719" rIns="91439" bIns="45719">
            <a:noAutofit/>
          </a:bodyPr>
          <a:lstStyle/>
          <a:p>
            <a:endParaRPr/>
          </a:p>
        </p:txBody>
      </p:sp>
      <p:sp>
        <p:nvSpPr>
          <p:cNvPr id="63" name="Slayt Başlığı"/>
          <p:cNvSpPr txBox="1">
            <a:spLocks noGrp="1"/>
          </p:cNvSpPr>
          <p:nvPr>
            <p:ph type="title" hasCustomPrompt="1"/>
          </p:nvPr>
        </p:nvSpPr>
        <p:spPr>
          <a:xfrm>
            <a:off x="1206500" y="1079500"/>
            <a:ext cx="9779000" cy="1435100"/>
          </a:xfrm>
          <a:prstGeom prst="rect">
            <a:avLst/>
          </a:prstGeom>
        </p:spPr>
        <p:txBody>
          <a:bodyPr/>
          <a:lstStyle/>
          <a:p>
            <a:r>
              <a:t>Slayt Başlığı</a:t>
            </a:r>
          </a:p>
        </p:txBody>
      </p:sp>
      <p:sp>
        <p:nvSpPr>
          <p:cNvPr id="64" name="Slayt Numarası"/>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ölüm">
    <p:spTree>
      <p:nvGrpSpPr>
        <p:cNvPr id="1" name=""/>
        <p:cNvGrpSpPr/>
        <p:nvPr/>
      </p:nvGrpSpPr>
      <p:grpSpPr>
        <a:xfrm>
          <a:off x="0" y="0"/>
          <a:ext cx="0" cy="0"/>
          <a:chOff x="0" y="0"/>
          <a:chExt cx="0" cy="0"/>
        </a:xfrm>
      </p:grpSpPr>
      <p:sp>
        <p:nvSpPr>
          <p:cNvPr id="71" name="Bölüm Başlığı"/>
          <p:cNvSpPr txBox="1">
            <a:spLocks noGrp="1"/>
          </p:cNvSpPr>
          <p:nvPr>
            <p:ph type="title" hasCustomPrompt="1"/>
          </p:nvPr>
        </p:nvSpPr>
        <p:spPr>
          <a:xfrm>
            <a:off x="1206496" y="4533900"/>
            <a:ext cx="21971004"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t>Bölüm Başlığı</a:t>
            </a:r>
          </a:p>
        </p:txBody>
      </p:sp>
      <p:sp>
        <p:nvSpPr>
          <p:cNvPr id="72" name="Slayt Numarası"/>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Yalnızca Başlık">
    <p:spTree>
      <p:nvGrpSpPr>
        <p:cNvPr id="1" name=""/>
        <p:cNvGrpSpPr/>
        <p:nvPr/>
      </p:nvGrpSpPr>
      <p:grpSpPr>
        <a:xfrm>
          <a:off x="0" y="0"/>
          <a:ext cx="0" cy="0"/>
          <a:chOff x="0" y="0"/>
          <a:chExt cx="0" cy="0"/>
        </a:xfrm>
      </p:grpSpPr>
      <p:sp>
        <p:nvSpPr>
          <p:cNvPr id="79" name="Slayt Başlığı"/>
          <p:cNvSpPr txBox="1">
            <a:spLocks noGrp="1"/>
          </p:cNvSpPr>
          <p:nvPr>
            <p:ph type="title" hasCustomPrompt="1"/>
          </p:nvPr>
        </p:nvSpPr>
        <p:spPr>
          <a:xfrm>
            <a:off x="1206500" y="1079500"/>
            <a:ext cx="21971000" cy="1434949"/>
          </a:xfrm>
          <a:prstGeom prst="rect">
            <a:avLst/>
          </a:prstGeom>
        </p:spPr>
        <p:txBody>
          <a:bodyPr/>
          <a:lstStyle/>
          <a:p>
            <a:r>
              <a:t>Slayt Başlığı</a:t>
            </a:r>
          </a:p>
        </p:txBody>
      </p:sp>
      <p:sp>
        <p:nvSpPr>
          <p:cNvPr id="80" name="Slayt Alt Başlığı"/>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Slayt Alt Başlığı</a:t>
            </a:r>
          </a:p>
        </p:txBody>
      </p:sp>
      <p:sp>
        <p:nvSpPr>
          <p:cNvPr id="81" name="Slayt Numarası"/>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janda">
    <p:spTree>
      <p:nvGrpSpPr>
        <p:cNvPr id="1" name=""/>
        <p:cNvGrpSpPr/>
        <p:nvPr/>
      </p:nvGrpSpPr>
      <p:grpSpPr>
        <a:xfrm>
          <a:off x="0" y="0"/>
          <a:ext cx="0" cy="0"/>
          <a:chOff x="0" y="0"/>
          <a:chExt cx="0" cy="0"/>
        </a:xfrm>
      </p:grpSpPr>
      <p:sp>
        <p:nvSpPr>
          <p:cNvPr id="88" name="Ajanda Başlığı"/>
          <p:cNvSpPr txBox="1">
            <a:spLocks noGrp="1"/>
          </p:cNvSpPr>
          <p:nvPr>
            <p:ph type="title" hasCustomPrompt="1"/>
          </p:nvPr>
        </p:nvSpPr>
        <p:spPr>
          <a:xfrm>
            <a:off x="1206500" y="1079500"/>
            <a:ext cx="21971000" cy="1435100"/>
          </a:xfrm>
          <a:prstGeom prst="rect">
            <a:avLst/>
          </a:prstGeom>
        </p:spPr>
        <p:txBody>
          <a:bodyPr/>
          <a:lstStyle/>
          <a:p>
            <a:r>
              <a:t>Ajanda Başlığı</a:t>
            </a:r>
          </a:p>
        </p:txBody>
      </p:sp>
      <p:sp>
        <p:nvSpPr>
          <p:cNvPr id="89" name="Ajanda Alt Başlığı"/>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Ajanda Alt Başlığı</a:t>
            </a:r>
          </a:p>
        </p:txBody>
      </p:sp>
      <p:sp>
        <p:nvSpPr>
          <p:cNvPr id="90" name="Gövde Düzeyi Bir…"/>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Ajanda Konuları</a:t>
            </a:r>
          </a:p>
          <a:p>
            <a:pPr lvl="1"/>
            <a:endParaRPr/>
          </a:p>
          <a:p>
            <a:pPr lvl="2"/>
            <a:endParaRPr/>
          </a:p>
          <a:p>
            <a:pPr lvl="3"/>
            <a:endParaRPr/>
          </a:p>
          <a:p>
            <a:pPr lvl="4"/>
            <a:endParaRPr/>
          </a:p>
        </p:txBody>
      </p:sp>
      <p:sp>
        <p:nvSpPr>
          <p:cNvPr id="91" name="Slayt Numarası"/>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ayt Başlığı"/>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Slayt Başlığı</a:t>
            </a:r>
          </a:p>
        </p:txBody>
      </p:sp>
      <p:sp>
        <p:nvSpPr>
          <p:cNvPr id="3" name="Gövde Düzeyi Bir…"/>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Slayt madde işareti metni</a:t>
            </a:r>
          </a:p>
          <a:p>
            <a:pPr lvl="1"/>
            <a:endParaRPr/>
          </a:p>
          <a:p>
            <a:pPr lvl="2"/>
            <a:endParaRPr/>
          </a:p>
          <a:p>
            <a:pPr lvl="3"/>
            <a:endParaRPr/>
          </a:p>
          <a:p>
            <a:pPr lvl="4"/>
            <a:endParaRPr/>
          </a:p>
        </p:txBody>
      </p:sp>
      <p:sp>
        <p:nvSpPr>
          <p:cNvPr id="4" name="Slayt Numarası"/>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KEMAL GÜNAY"/>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KEMAL GÜNAY</a:t>
            </a:r>
          </a:p>
        </p:txBody>
      </p:sp>
      <p:sp>
        <p:nvSpPr>
          <p:cNvPr id="152" name="SOSYAL MEDYA REKLAMCILIĞI"/>
          <p:cNvSpPr txBox="1">
            <a:spLocks noGrp="1"/>
          </p:cNvSpPr>
          <p:nvPr>
            <p:ph type="ctrTitle"/>
          </p:nvPr>
        </p:nvSpPr>
        <p:spPr>
          <a:prstGeom prst="rect">
            <a:avLst/>
          </a:prstGeom>
        </p:spPr>
        <p:txBody>
          <a:bodyPr/>
          <a:lstStyle>
            <a:lvl1pPr>
              <a:defRPr sz="8500" spc="-170"/>
            </a:lvl1pPr>
          </a:lstStyle>
          <a:p>
            <a:r>
              <a:t>SOSYAL MEDYA REKLAMCILIĞI</a:t>
            </a:r>
          </a:p>
        </p:txBody>
      </p:sp>
      <p:sp>
        <p:nvSpPr>
          <p:cNvPr id="153" name="Sunu Alt Başlığı"/>
          <p:cNvSpPr txBox="1">
            <a:spLocks noGrp="1"/>
          </p:cNvSpPr>
          <p:nvPr>
            <p:ph type="subTitle" sz="quarter" idx="1"/>
          </p:nvPr>
        </p:nvSpPr>
        <p:spPr>
          <a:prstGeom prst="rect">
            <a:avLst/>
          </a:prstGeom>
        </p:spPr>
        <p:txBody>
          <a:bodyPr/>
          <a:lstStyle/>
          <a:p>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SOSYAL MEDYA REKLAMCILIĞI"/>
          <p:cNvSpPr txBox="1">
            <a:spLocks noGrp="1"/>
          </p:cNvSpPr>
          <p:nvPr>
            <p:ph type="title"/>
          </p:nvPr>
        </p:nvSpPr>
        <p:spPr>
          <a:prstGeom prst="rect">
            <a:avLst/>
          </a:prstGeom>
        </p:spPr>
        <p:txBody>
          <a:bodyPr/>
          <a:lstStyle/>
          <a:p>
            <a:r>
              <a:t>SOSYAL MEDYA REKLAMCILIĞI</a:t>
            </a:r>
          </a:p>
        </p:txBody>
      </p:sp>
      <p:sp>
        <p:nvSpPr>
          <p:cNvPr id="190" name="Google’ın Diğer Pazarlama Hizmetleri"/>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Google’ın Diğer Pazarlama Hizmetleri</a:t>
            </a:r>
          </a:p>
        </p:txBody>
      </p:sp>
      <p:sp>
        <p:nvSpPr>
          <p:cNvPr id="191" name="Google Adsense nedir?…"/>
          <p:cNvSpPr txBox="1">
            <a:spLocks noGrp="1"/>
          </p:cNvSpPr>
          <p:nvPr>
            <p:ph type="body" idx="1"/>
          </p:nvPr>
        </p:nvSpPr>
        <p:spPr>
          <a:prstGeom prst="rect">
            <a:avLst/>
          </a:prstGeom>
        </p:spPr>
        <p:txBody>
          <a:bodyPr/>
          <a:lstStyle/>
          <a:p>
            <a:r>
              <a:t>Google Adsense nedir?</a:t>
            </a:r>
          </a:p>
          <a:p>
            <a:r>
              <a:t>Google Analytics nedir?</a:t>
            </a:r>
          </a:p>
          <a:p>
            <a:r>
              <a:t>Google Tag Manager (Etiket Yöneticisi) nedir?</a:t>
            </a:r>
          </a:p>
          <a:p>
            <a:r>
              <a:t>Google Search Console nedir?</a:t>
            </a:r>
          </a:p>
          <a:p>
            <a:r>
              <a:t>Google My Business (Benim İşletmem) nedir?</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SOSYAL MEDYA REKLAMCILIĞI"/>
          <p:cNvSpPr txBox="1">
            <a:spLocks noGrp="1"/>
          </p:cNvSpPr>
          <p:nvPr>
            <p:ph type="title"/>
          </p:nvPr>
        </p:nvSpPr>
        <p:spPr>
          <a:prstGeom prst="rect">
            <a:avLst/>
          </a:prstGeom>
        </p:spPr>
        <p:txBody>
          <a:bodyPr/>
          <a:lstStyle/>
          <a:p>
            <a:r>
              <a:t>SOSYAL MEDYA REKLAMCILIĞI</a:t>
            </a:r>
          </a:p>
        </p:txBody>
      </p:sp>
      <p:sp>
        <p:nvSpPr>
          <p:cNvPr id="194" name="Google Adsense Nedir?"/>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Google Adsense Nedir?</a:t>
            </a:r>
          </a:p>
        </p:txBody>
      </p:sp>
      <p:sp>
        <p:nvSpPr>
          <p:cNvPr id="195" name="Adsense; internet yayıncılarının site içeriğinde yer alan reklamları göstererek para kazanmalarını sağlayan bir Google ürünüdür. Reklamlar, ziyaretçilerin sitede ya da browser üzerinde aradıkları konulara ve ilgi alanlarına uygun olduğu için hem sayfalar"/>
          <p:cNvSpPr txBox="1">
            <a:spLocks noGrp="1"/>
          </p:cNvSpPr>
          <p:nvPr>
            <p:ph type="body" idx="1"/>
          </p:nvPr>
        </p:nvSpPr>
        <p:spPr>
          <a:prstGeom prst="rect">
            <a:avLst/>
          </a:prstGeom>
        </p:spPr>
        <p:txBody>
          <a:bodyPr/>
          <a:lstStyle/>
          <a:p>
            <a:r>
              <a:t>Adsense; internet yayıncılarının site içeriğinde yer alan reklamları göstererek para kazanmalarını sağlayan bir Google ürünüdür. Reklamlar, ziyaretçilerin sitede ya da browser üzerinde aradıkları konulara ve ilgi alanlarına uygun olduğu için hem sayfaları zenginleştirir hem de siteden para kazanma olanağı sağlar.</a:t>
            </a:r>
          </a:p>
          <a:p>
            <a:r>
              <a:t>Adsense, yayıncılara özelleştirilmiş web veya site araması da sunma imkanı sağlamaktadır. Böylece yayıncılar, arama sonuçları sayfalarında gösterilen reklamlar ile de kazanç sağlayabilirler.</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SOSYAL MEDYA REKLAMCILIĞI"/>
          <p:cNvSpPr txBox="1">
            <a:spLocks noGrp="1"/>
          </p:cNvSpPr>
          <p:nvPr>
            <p:ph type="title"/>
          </p:nvPr>
        </p:nvSpPr>
        <p:spPr>
          <a:prstGeom prst="rect">
            <a:avLst/>
          </a:prstGeom>
        </p:spPr>
        <p:txBody>
          <a:bodyPr/>
          <a:lstStyle/>
          <a:p>
            <a:r>
              <a:t>SOSYAL MEDYA REKLAMCILIĞI</a:t>
            </a:r>
          </a:p>
        </p:txBody>
      </p:sp>
      <p:sp>
        <p:nvSpPr>
          <p:cNvPr id="198" name="Google Analytics Nedir?"/>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Google Analytics Nedir?</a:t>
            </a:r>
          </a:p>
        </p:txBody>
      </p:sp>
      <p:sp>
        <p:nvSpPr>
          <p:cNvPr id="199" name="Google Analytics web site performans analiz servisidir. Temel web sitesi raporlarının yanında oldukça gelişkin özellikleri de içinde barındırır.…"/>
          <p:cNvSpPr txBox="1">
            <a:spLocks noGrp="1"/>
          </p:cNvSpPr>
          <p:nvPr>
            <p:ph type="body" idx="1"/>
          </p:nvPr>
        </p:nvSpPr>
        <p:spPr>
          <a:prstGeom prst="rect">
            <a:avLst/>
          </a:prstGeom>
        </p:spPr>
        <p:txBody>
          <a:bodyPr/>
          <a:lstStyle/>
          <a:p>
            <a:r>
              <a:t>Google Analytics web site performans analiz servisidir. Temel web sitesi raporlarının yanında oldukça gelişkin özellikleri de içinde barındırır.</a:t>
            </a:r>
          </a:p>
          <a:p>
            <a:r>
              <a:t>Web sitemize gelen trafik konusunda bize ayrıntılı bilgiler verir. Google Analytics sayfamıza gelen insanların sayısı, demografik bilgisi, bulunduğu konum bilgisi, yaş bilgisi ve kullanıcıların oturum bilgileri gibi verileri paylaşan bir analiz aracıdır.</a:t>
            </a:r>
          </a:p>
          <a:p>
            <a:r>
              <a:t>Dönüşümleri takip edip yeniden pazarlama kampanyalarını yönetmek ve pazarlama stratejimizi belirlemek için çok faydalı analizler yapmamızı sağlar.</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OSYAL MEDYA REKLAMCILIĞI"/>
          <p:cNvSpPr txBox="1">
            <a:spLocks noGrp="1"/>
          </p:cNvSpPr>
          <p:nvPr>
            <p:ph type="title"/>
          </p:nvPr>
        </p:nvSpPr>
        <p:spPr>
          <a:prstGeom prst="rect">
            <a:avLst/>
          </a:prstGeom>
        </p:spPr>
        <p:txBody>
          <a:bodyPr/>
          <a:lstStyle/>
          <a:p>
            <a:r>
              <a:t>SOSYAL MEDYA REKLAMCILIĞI</a:t>
            </a:r>
          </a:p>
        </p:txBody>
      </p:sp>
      <p:sp>
        <p:nvSpPr>
          <p:cNvPr id="202" name="Google Tag Manager Nedir? (Etiket Yöneticisi)"/>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Google Tag Manager Nedir? (Etiket Yöneticisi)</a:t>
            </a:r>
          </a:p>
        </p:txBody>
      </p:sp>
      <p:sp>
        <p:nvSpPr>
          <p:cNvPr id="203" name="Google Analytics ile farkı; Google Analytics sayfamıza gelen insanların sayısı, demografik bilgisi, bulunduğu konum bilgisi, yaş bilgisi ve kullanıcıların oturum bilgileri gibi verileri paylaşan bir analiz aracıdır.…"/>
          <p:cNvSpPr txBox="1">
            <a:spLocks noGrp="1"/>
          </p:cNvSpPr>
          <p:nvPr>
            <p:ph type="body" idx="1"/>
          </p:nvPr>
        </p:nvSpPr>
        <p:spPr>
          <a:prstGeom prst="rect">
            <a:avLst/>
          </a:prstGeom>
        </p:spPr>
        <p:txBody>
          <a:bodyPr/>
          <a:lstStyle/>
          <a:p>
            <a:pPr marL="512063" indent="-512063" defTabSz="2048204">
              <a:spcBef>
                <a:spcPts val="3700"/>
              </a:spcBef>
              <a:defRPr sz="4032"/>
            </a:pPr>
            <a:r>
              <a:t>Google Analytics ile farkı; Google Analytics sayfamıza gelen insanların sayısı, demografik bilgisi, bulunduğu konum bilgisi, yaş bilgisi ve kullanıcıların oturum bilgileri gibi verileri paylaşan bir analiz aracıdır.</a:t>
            </a:r>
          </a:p>
          <a:p>
            <a:pPr marL="512063" indent="-512063" defTabSz="2048204">
              <a:spcBef>
                <a:spcPts val="3700"/>
              </a:spcBef>
              <a:defRPr sz="4032"/>
            </a:pPr>
            <a:r>
              <a:t>Google Tag Manager’da ise bu analiz daha derinlere iner ve sayfamızda olan bir çok aksiyonu takip edebiliriz. Yani kim hangi sayfaya girmiş, hangi buton kaç kez tıklanmış, sayfayı aşağı doğru kaç kişi kaydırmış. Hangi sayfadan diğer sayfalara geçişler yapılmış (davranış akışı), sayfadaki kod hataları nelerdir gibi bilgileri yakalamamızı sağlayan üst düzey bir analiz aracıdır.</a:t>
            </a:r>
          </a:p>
          <a:p>
            <a:pPr marL="512063" indent="-512063" defTabSz="2048204">
              <a:spcBef>
                <a:spcPts val="3700"/>
              </a:spcBef>
              <a:defRPr sz="4032"/>
            </a:pPr>
            <a:r>
              <a:t>Özetle; Google Tag Manager sitemize kaç kişi girmiş sorusundan ziyade, sitemizde kaç kişi ne yapmış sorusuna cevap verir.</a:t>
            </a:r>
          </a:p>
          <a:p>
            <a:pPr marL="512063" indent="-512063" defTabSz="2048204">
              <a:spcBef>
                <a:spcPts val="3700"/>
              </a:spcBef>
              <a:defRPr sz="4032"/>
            </a:pPr>
            <a:r>
              <a:t>Ayrıca sitemize ekleyip takip gerçekleştirebileceğimiz bir çok kod Google Tag Manager sayesinde tek bir yerden eklenir ve yönetilir. Bu sayede karmaşık süreçler basite indirgenir.</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SOSYAL MEDYA REKLAMCILIĞI"/>
          <p:cNvSpPr txBox="1">
            <a:spLocks noGrp="1"/>
          </p:cNvSpPr>
          <p:nvPr>
            <p:ph type="title"/>
          </p:nvPr>
        </p:nvSpPr>
        <p:spPr>
          <a:prstGeom prst="rect">
            <a:avLst/>
          </a:prstGeom>
        </p:spPr>
        <p:txBody>
          <a:bodyPr/>
          <a:lstStyle/>
          <a:p>
            <a:r>
              <a:t>SOSYAL MEDYA REKLAMCILIĞI</a:t>
            </a:r>
          </a:p>
        </p:txBody>
      </p:sp>
      <p:sp>
        <p:nvSpPr>
          <p:cNvPr id="206" name="Google Search Console Nedir?"/>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Google Search Console Nedir? </a:t>
            </a:r>
          </a:p>
        </p:txBody>
      </p:sp>
      <p:sp>
        <p:nvSpPr>
          <p:cNvPr id="207" name="Google Search Console, Google tarafından sunulan ve Google Arama sonuçlarında sitenizin nasıl yer aldığını izlemenize, yönetmenize ve sorunları gidermenize yardımcı olan ücretsiz bir hizmettir. Search Console, aşağıdaki işlemler için araçlar ve raporlar "/>
          <p:cNvSpPr txBox="1">
            <a:spLocks noGrp="1"/>
          </p:cNvSpPr>
          <p:nvPr>
            <p:ph type="body" idx="1"/>
          </p:nvPr>
        </p:nvSpPr>
        <p:spPr>
          <a:prstGeom prst="rect">
            <a:avLst/>
          </a:prstGeom>
        </p:spPr>
        <p:txBody>
          <a:bodyPr/>
          <a:lstStyle/>
          <a:p>
            <a:pPr marL="457200" indent="-457200" defTabSz="1828754">
              <a:spcBef>
                <a:spcPts val="3300"/>
              </a:spcBef>
              <a:defRPr sz="3600"/>
            </a:pPr>
            <a:r>
              <a:t>Google Search Console, Google tarafından sunulan ve Google Arama sonuçlarında sitenizin nasıl yer aldığını izlemenize, yönetmenize ve sorunları gidermenize yardımcı olan ücretsiz bir hizmettir. Search Console, aşağıdaki işlemler için araçlar ve raporlar sunar.</a:t>
            </a:r>
          </a:p>
          <a:p>
            <a:pPr marL="457200" indent="-457200" defTabSz="1828754">
              <a:spcBef>
                <a:spcPts val="3300"/>
              </a:spcBef>
              <a:defRPr sz="3600"/>
            </a:pPr>
            <a:r>
              <a:t>Google’ın sitenizi bulabildiğini ve tarayabildiğini onaylama.</a:t>
            </a:r>
          </a:p>
          <a:p>
            <a:pPr marL="457200" indent="-457200" defTabSz="1828754">
              <a:spcBef>
                <a:spcPts val="3300"/>
              </a:spcBef>
              <a:defRPr sz="3600"/>
            </a:pPr>
            <a:r>
              <a:t>Dizine ekleme sorunlarını düzeltme ve yeni/güncellenmiş içeriğin yeniden dizine eklenmesini isteme.</a:t>
            </a:r>
          </a:p>
          <a:p>
            <a:pPr marL="457200" indent="-457200" defTabSz="1828754">
              <a:spcBef>
                <a:spcPts val="3300"/>
              </a:spcBef>
              <a:defRPr sz="3600"/>
            </a:pPr>
            <a:r>
              <a:t>Siteniz için Google Arama trafik verilerini görüntüleme, sitenizin Google Arama’da görünme sıklığı, sitenizin gösterilmesini sağlayan arama sorguları, arama yapanların bu sorgular için ne sıklıkla tıklama yaptıkları ve daha fazlası.</a:t>
            </a:r>
          </a:p>
          <a:p>
            <a:pPr marL="457200" indent="-457200" defTabSz="1828754">
              <a:spcBef>
                <a:spcPts val="3300"/>
              </a:spcBef>
              <a:defRPr sz="3600"/>
            </a:pPr>
            <a:r>
              <a:t>Google; sitenizde dizine ekleme, spam veya başka sorunlarla karşılaştığında uyarılar alma.</a:t>
            </a:r>
          </a:p>
          <a:p>
            <a:pPr marL="457200" indent="-457200" defTabSz="1828754">
              <a:spcBef>
                <a:spcPts val="3300"/>
              </a:spcBef>
              <a:defRPr sz="3600"/>
            </a:pPr>
            <a:r>
              <a:t>Web sitenize hangi sitelerin bağlantı verdiğini gösterme.</a:t>
            </a:r>
          </a:p>
          <a:p>
            <a:pPr marL="457200" indent="-457200" defTabSz="1828754">
              <a:spcBef>
                <a:spcPts val="3300"/>
              </a:spcBef>
              <a:defRPr sz="3600"/>
            </a:pPr>
            <a:r>
              <a:t>AMP, mobil kullanılabilirlik ve diğer arama özellikleriyle ilgili sorunları giderme</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SOSYAL MEDYA REKLAMCILIĞI"/>
          <p:cNvSpPr txBox="1">
            <a:spLocks noGrp="1"/>
          </p:cNvSpPr>
          <p:nvPr>
            <p:ph type="title"/>
          </p:nvPr>
        </p:nvSpPr>
        <p:spPr>
          <a:prstGeom prst="rect">
            <a:avLst/>
          </a:prstGeom>
        </p:spPr>
        <p:txBody>
          <a:bodyPr/>
          <a:lstStyle/>
          <a:p>
            <a:r>
              <a:t>SOSYAL MEDYA REKLAMCILIĞI</a:t>
            </a:r>
          </a:p>
        </p:txBody>
      </p:sp>
      <p:sp>
        <p:nvSpPr>
          <p:cNvPr id="210" name="Google My Business Nedir? (Google Benim İşletmem)"/>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Google My Business Nedir? (Google Benim İşletmem)</a:t>
            </a:r>
          </a:p>
        </p:txBody>
      </p:sp>
      <p:sp>
        <p:nvSpPr>
          <p:cNvPr id="211" name="Google Benim İşletmem ile Google’da kolayca ve ücretsiz bir işletme kaydı oluşturursunuz. Bu kayıt ile işletmeniz, insanlar sizi veya benzer işletmeleri Google Arama Ağı veya Google Haritalar’da aradıklarında karşılarına çıkar."/>
          <p:cNvSpPr txBox="1">
            <a:spLocks noGrp="1"/>
          </p:cNvSpPr>
          <p:nvPr>
            <p:ph type="body" idx="1"/>
          </p:nvPr>
        </p:nvSpPr>
        <p:spPr>
          <a:prstGeom prst="rect">
            <a:avLst/>
          </a:prstGeom>
        </p:spPr>
        <p:txBody>
          <a:bodyPr/>
          <a:lstStyle/>
          <a:p>
            <a:r>
              <a:t>Google Benim İşletmem ile Google’da kolayca ve ücretsiz bir işletme kaydı oluşturursunuz. Bu kayıt ile işletmeniz, insanlar sizi veya benzer işletmeleri Google Arama Ağı veya Google Haritalar’da aradıklarında karşılarına çıkar.</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OSYAL MEDYA REKLAMCILIĞI"/>
          <p:cNvSpPr txBox="1">
            <a:spLocks noGrp="1"/>
          </p:cNvSpPr>
          <p:nvPr>
            <p:ph type="title"/>
          </p:nvPr>
        </p:nvSpPr>
        <p:spPr>
          <a:prstGeom prst="rect">
            <a:avLst/>
          </a:prstGeom>
        </p:spPr>
        <p:txBody>
          <a:bodyPr/>
          <a:lstStyle/>
          <a:p>
            <a:r>
              <a:t>SOSYAL MEDYA REKLAMCILIĞI</a:t>
            </a:r>
          </a:p>
        </p:txBody>
      </p:sp>
      <p:sp>
        <p:nvSpPr>
          <p:cNvPr id="214" name="Reklamlara çıkmadan önce belirlememiz gereken 10 nokta"/>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Reklamlara çıkmadan önce belirlememiz gereken 10 nokta</a:t>
            </a:r>
          </a:p>
        </p:txBody>
      </p:sp>
      <p:sp>
        <p:nvSpPr>
          <p:cNvPr id="215" name="Hedef kitleniz kim?…"/>
          <p:cNvSpPr txBox="1">
            <a:spLocks noGrp="1"/>
          </p:cNvSpPr>
          <p:nvPr>
            <p:ph type="body" idx="1"/>
          </p:nvPr>
        </p:nvSpPr>
        <p:spPr>
          <a:prstGeom prst="rect">
            <a:avLst/>
          </a:prstGeom>
        </p:spPr>
        <p:txBody>
          <a:bodyPr/>
          <a:lstStyle/>
          <a:p>
            <a:pPr marL="155447" indent="-155447" defTabSz="1658070">
              <a:spcBef>
                <a:spcPts val="3000"/>
              </a:spcBef>
              <a:buSzPct val="100000"/>
              <a:buAutoNum type="arabicPeriod"/>
              <a:defRPr sz="3264"/>
            </a:pPr>
            <a:r>
              <a:t> Hedef kitleniz kim?</a:t>
            </a:r>
          </a:p>
          <a:p>
            <a:pPr marL="155447" indent="-155447" defTabSz="1658070">
              <a:spcBef>
                <a:spcPts val="3000"/>
              </a:spcBef>
              <a:buSzPct val="100000"/>
              <a:buAutoNum type="arabicPeriod"/>
              <a:defRPr sz="3264"/>
            </a:pPr>
            <a:r>
              <a:t> Ürünümüz bu hedef kitlenin hangi sorununu çözecek?</a:t>
            </a:r>
          </a:p>
          <a:p>
            <a:pPr marL="155447" indent="-155447" defTabSz="1658070">
              <a:spcBef>
                <a:spcPts val="3000"/>
              </a:spcBef>
              <a:buSzPct val="100000"/>
              <a:buAutoNum type="arabicPeriod"/>
              <a:defRPr sz="3264"/>
            </a:pPr>
            <a:r>
              <a:t> Neden bizden alsınlar?</a:t>
            </a:r>
          </a:p>
          <a:p>
            <a:pPr marL="155447" indent="-155447" defTabSz="1658070">
              <a:spcBef>
                <a:spcPts val="3000"/>
              </a:spcBef>
              <a:buSzPct val="100000"/>
              <a:buAutoNum type="arabicPeriod"/>
              <a:defRPr sz="3264"/>
            </a:pPr>
            <a:r>
              <a:t> Fiyat ve garanti politikamız var mı?</a:t>
            </a:r>
          </a:p>
          <a:p>
            <a:pPr marL="155447" indent="-155447" defTabSz="1658070">
              <a:spcBef>
                <a:spcPts val="3000"/>
              </a:spcBef>
              <a:buSzPct val="100000"/>
              <a:buAutoNum type="arabicPeriod"/>
              <a:defRPr sz="3264"/>
            </a:pPr>
            <a:r>
              <a:t> Referanslarımız var mı?</a:t>
            </a:r>
          </a:p>
          <a:p>
            <a:pPr marL="155447" indent="-155447" defTabSz="1658070">
              <a:spcBef>
                <a:spcPts val="3000"/>
              </a:spcBef>
              <a:buSzPct val="100000"/>
              <a:buAutoNum type="arabicPeriod"/>
              <a:defRPr sz="3264"/>
            </a:pPr>
            <a:r>
              <a:t> Promosyonlarımız var mı?</a:t>
            </a:r>
          </a:p>
          <a:p>
            <a:pPr marL="155447" indent="-155447" defTabSz="1658070">
              <a:spcBef>
                <a:spcPts val="3000"/>
              </a:spcBef>
              <a:buSzPct val="100000"/>
              <a:buAutoNum type="arabicPeriod"/>
              <a:defRPr sz="3264"/>
            </a:pPr>
            <a:r>
              <a:t> Web sitemizin hızı ve mobile entegrasyonu uygun mu?</a:t>
            </a:r>
          </a:p>
          <a:p>
            <a:pPr marL="155447" indent="-155447" defTabSz="1658070">
              <a:spcBef>
                <a:spcPts val="3000"/>
              </a:spcBef>
              <a:buSzPct val="100000"/>
              <a:buAutoNum type="arabicPeriod"/>
              <a:defRPr sz="3264"/>
            </a:pPr>
            <a:r>
              <a:t> Web sitemizde tıklanabilir telefon numaraları var mı?</a:t>
            </a:r>
          </a:p>
          <a:p>
            <a:pPr marL="155447" indent="-155447" defTabSz="1658070">
              <a:spcBef>
                <a:spcPts val="3000"/>
              </a:spcBef>
              <a:buSzPct val="100000"/>
              <a:buAutoNum type="arabicPeriod"/>
              <a:defRPr sz="3264"/>
            </a:pPr>
            <a:r>
              <a:t> Hangi tipte reklam çıkacağımızı belirledik mi?</a:t>
            </a:r>
          </a:p>
          <a:p>
            <a:pPr marL="155447" indent="-155447" defTabSz="1658070">
              <a:spcBef>
                <a:spcPts val="3000"/>
              </a:spcBef>
              <a:buSzPct val="100000"/>
              <a:buAutoNum type="arabicPeriod"/>
              <a:defRPr sz="3264"/>
            </a:pPr>
            <a:r>
              <a:t> Rekiplerimizin reklam kampanyaları kontrol edildi mi?</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SOSYAL MEDYA REKLAMCILIĞI"/>
          <p:cNvSpPr txBox="1">
            <a:spLocks noGrp="1"/>
          </p:cNvSpPr>
          <p:nvPr>
            <p:ph type="title"/>
          </p:nvPr>
        </p:nvSpPr>
        <p:spPr>
          <a:prstGeom prst="rect">
            <a:avLst/>
          </a:prstGeom>
        </p:spPr>
        <p:txBody>
          <a:bodyPr/>
          <a:lstStyle/>
          <a:p>
            <a:r>
              <a:t>SOSYAL MEDYA REKLAMCILIĞI</a:t>
            </a:r>
          </a:p>
        </p:txBody>
      </p:sp>
      <p:sp>
        <p:nvSpPr>
          <p:cNvPr id="218" name="1. Hedef kitle"/>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1. Hedef kitle</a:t>
            </a:r>
          </a:p>
        </p:txBody>
      </p:sp>
      <p:sp>
        <p:nvSpPr>
          <p:cNvPr id="219" name="Ayrıntılı demografik yapı…"/>
          <p:cNvSpPr txBox="1">
            <a:spLocks noGrp="1"/>
          </p:cNvSpPr>
          <p:nvPr>
            <p:ph type="body" idx="1"/>
          </p:nvPr>
        </p:nvSpPr>
        <p:spPr>
          <a:prstGeom prst="rect">
            <a:avLst/>
          </a:prstGeom>
        </p:spPr>
        <p:txBody>
          <a:bodyPr/>
          <a:lstStyle/>
          <a:p>
            <a:pPr marL="457200" indent="-228600">
              <a:buSzPct val="100000"/>
            </a:pPr>
            <a:r>
              <a:t> Ayrıntılı demografik yapı</a:t>
            </a:r>
          </a:p>
          <a:p>
            <a:pPr marL="457200" indent="-228600">
              <a:buSzPct val="100000"/>
            </a:pPr>
            <a:r>
              <a:t> Ortak davranış özellikleri (site ziyaretleri vb)</a:t>
            </a:r>
          </a:p>
          <a:p>
            <a:pPr marL="457200" indent="-228600">
              <a:buSzPct val="100000"/>
            </a:pPr>
            <a:r>
              <a:t> Ortal ilgi alanları</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SOSYAL MEDYA REKLAMCILIĞI"/>
          <p:cNvSpPr txBox="1">
            <a:spLocks noGrp="1"/>
          </p:cNvSpPr>
          <p:nvPr>
            <p:ph type="title"/>
          </p:nvPr>
        </p:nvSpPr>
        <p:spPr>
          <a:prstGeom prst="rect">
            <a:avLst/>
          </a:prstGeom>
        </p:spPr>
        <p:txBody>
          <a:bodyPr/>
          <a:lstStyle/>
          <a:p>
            <a:r>
              <a:t>SOSYAL MEDYA REKLAMCILIĞI</a:t>
            </a:r>
          </a:p>
        </p:txBody>
      </p:sp>
      <p:sp>
        <p:nvSpPr>
          <p:cNvPr id="222" name="2. Ürün/Hizmetiniz hedef kitlenin hangi sorununu çözecek"/>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2. Ürün/Hizmetiniz hedef kitlenin hangi sorununu çözecek</a:t>
            </a:r>
          </a:p>
        </p:txBody>
      </p:sp>
      <p:sp>
        <p:nvSpPr>
          <p:cNvPr id="223" name="Hedef kitlenin sorunlarını tespit edin.…"/>
          <p:cNvSpPr txBox="1">
            <a:spLocks noGrp="1"/>
          </p:cNvSpPr>
          <p:nvPr>
            <p:ph type="body" idx="1"/>
          </p:nvPr>
        </p:nvSpPr>
        <p:spPr>
          <a:prstGeom prst="rect">
            <a:avLst/>
          </a:prstGeom>
        </p:spPr>
        <p:txBody>
          <a:bodyPr/>
          <a:lstStyle/>
          <a:p>
            <a:pPr marL="457200" indent="-228600">
              <a:buSzPct val="100000"/>
            </a:pPr>
            <a:r>
              <a:t> Hedef kitlenin sorunlarını tespit edin.</a:t>
            </a:r>
          </a:p>
          <a:p>
            <a:pPr marL="457200" indent="-228600">
              <a:buSzPct val="100000"/>
            </a:pPr>
            <a:r>
              <a:t> Bu sorunların kaynağını tespit edin.</a:t>
            </a:r>
          </a:p>
          <a:p>
            <a:pPr marL="457200" indent="-228600">
              <a:buSzPct val="100000"/>
            </a:pPr>
            <a:r>
              <a:t> Sorunların kaynağının ürün ya da hizmetiniz ile nasıl yok edeceğinizi belirleyin.</a:t>
            </a:r>
          </a:p>
          <a:p>
            <a:pPr marL="457200" indent="-228600">
              <a:buSzPct val="100000"/>
            </a:pPr>
            <a:r>
              <a:t> Rakiplerinizin ürün/hizmetlerinin almış olduğu negatif yorumları iyileştirin.</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SOSYAL MEDYA REKLAMCILIĞI"/>
          <p:cNvSpPr txBox="1">
            <a:spLocks noGrp="1"/>
          </p:cNvSpPr>
          <p:nvPr>
            <p:ph type="title"/>
          </p:nvPr>
        </p:nvSpPr>
        <p:spPr>
          <a:prstGeom prst="rect">
            <a:avLst/>
          </a:prstGeom>
        </p:spPr>
        <p:txBody>
          <a:bodyPr/>
          <a:lstStyle/>
          <a:p>
            <a:r>
              <a:t>SOSYAL MEDYA REKLAMCILIĞI</a:t>
            </a:r>
          </a:p>
        </p:txBody>
      </p:sp>
      <p:sp>
        <p:nvSpPr>
          <p:cNvPr id="226" name="3. Neden bizden alsınlar? sorusuna yanıt bulun"/>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3. Neden bizden alsınlar? sorusuna yanıt bulun</a:t>
            </a:r>
          </a:p>
        </p:txBody>
      </p:sp>
      <p:sp>
        <p:nvSpPr>
          <p:cNvPr id="227" name="Hedef kitlemizin bizim ürün/hizmetimizi neden seçmesi gerektiği ile ilgili onlara sebep sunun.…"/>
          <p:cNvSpPr txBox="1">
            <a:spLocks noGrp="1"/>
          </p:cNvSpPr>
          <p:nvPr>
            <p:ph type="body" idx="1"/>
          </p:nvPr>
        </p:nvSpPr>
        <p:spPr>
          <a:prstGeom prst="rect">
            <a:avLst/>
          </a:prstGeom>
        </p:spPr>
        <p:txBody>
          <a:bodyPr/>
          <a:lstStyle/>
          <a:p>
            <a:pPr marL="457200" indent="-228600">
              <a:buSzPct val="100000"/>
            </a:pPr>
            <a:r>
              <a:t> Hedef kitlemizin bizim ürün/hizmetimizi neden seçmesi gerektiği ile ilgili onlara sebep sunun.</a:t>
            </a:r>
          </a:p>
          <a:p>
            <a:pPr marL="457200" indent="-228600">
              <a:buSzPct val="100000"/>
            </a:pPr>
            <a:r>
              <a:t> Rakiplerinizden neleri ‘farklı’ yaptığınızın listesini çıkarın.</a:t>
            </a:r>
          </a:p>
          <a:p>
            <a:pPr marL="457200" indent="-228600">
              <a:buSzPct val="100000"/>
            </a:pPr>
            <a:r>
              <a:t> Rakiplerinizin ürün/hizmetinden ‘ekstra’ olarak ne sunduğunuzu belirleyin.</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SOSYAL MEDYA REKLAMCILIĞI"/>
          <p:cNvSpPr txBox="1">
            <a:spLocks noGrp="1"/>
          </p:cNvSpPr>
          <p:nvPr>
            <p:ph type="title"/>
          </p:nvPr>
        </p:nvSpPr>
        <p:spPr>
          <a:prstGeom prst="rect">
            <a:avLst/>
          </a:prstGeom>
        </p:spPr>
        <p:txBody>
          <a:bodyPr/>
          <a:lstStyle/>
          <a:p>
            <a:r>
              <a:t>SOSYAL MEDYA REKLAMCILIĞI</a:t>
            </a:r>
          </a:p>
        </p:txBody>
      </p:sp>
      <p:sp>
        <p:nvSpPr>
          <p:cNvPr id="156" name="Google Ads Reklam Türleri"/>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Google Ads Reklam Türleri</a:t>
            </a:r>
          </a:p>
        </p:txBody>
      </p:sp>
      <p:sp>
        <p:nvSpPr>
          <p:cNvPr id="157" name="Bahsedilecek konu başlıkları…"/>
          <p:cNvSpPr txBox="1">
            <a:spLocks noGrp="1"/>
          </p:cNvSpPr>
          <p:nvPr>
            <p:ph type="body" idx="1"/>
          </p:nvPr>
        </p:nvSpPr>
        <p:spPr>
          <a:prstGeom prst="rect">
            <a:avLst/>
          </a:prstGeom>
        </p:spPr>
        <p:txBody>
          <a:bodyPr/>
          <a:lstStyle/>
          <a:p>
            <a:pPr marL="0" indent="0">
              <a:buNone/>
            </a:pPr>
            <a:r>
              <a:rPr dirty="0" err="1"/>
              <a:t>Bahsedilecek</a:t>
            </a:r>
            <a:r>
              <a:rPr dirty="0"/>
              <a:t> </a:t>
            </a:r>
            <a:r>
              <a:rPr dirty="0" err="1"/>
              <a:t>konu</a:t>
            </a:r>
            <a:r>
              <a:rPr dirty="0"/>
              <a:t> </a:t>
            </a:r>
            <a:r>
              <a:rPr dirty="0" err="1"/>
              <a:t>başlıkları</a:t>
            </a:r>
            <a:endParaRPr dirty="0"/>
          </a:p>
          <a:p>
            <a:r>
              <a:rPr dirty="0" err="1"/>
              <a:t>Arama</a:t>
            </a:r>
            <a:r>
              <a:rPr dirty="0"/>
              <a:t> </a:t>
            </a:r>
            <a:r>
              <a:rPr dirty="0" err="1"/>
              <a:t>ağı</a:t>
            </a:r>
            <a:r>
              <a:rPr dirty="0"/>
              <a:t> </a:t>
            </a:r>
            <a:r>
              <a:rPr dirty="0" err="1"/>
              <a:t>reklamları</a:t>
            </a:r>
            <a:r>
              <a:rPr dirty="0"/>
              <a:t> </a:t>
            </a:r>
            <a:r>
              <a:rPr dirty="0" err="1"/>
              <a:t>nedir</a:t>
            </a:r>
            <a:r>
              <a:rPr dirty="0"/>
              <a:t>?</a:t>
            </a:r>
          </a:p>
          <a:p>
            <a:r>
              <a:rPr dirty="0" err="1"/>
              <a:t>Görüntülü</a:t>
            </a:r>
            <a:r>
              <a:rPr dirty="0"/>
              <a:t> </a:t>
            </a:r>
            <a:r>
              <a:rPr dirty="0" err="1"/>
              <a:t>reklam</a:t>
            </a:r>
            <a:r>
              <a:rPr dirty="0"/>
              <a:t> </a:t>
            </a:r>
            <a:r>
              <a:rPr dirty="0" err="1"/>
              <a:t>ağı</a:t>
            </a:r>
            <a:r>
              <a:rPr dirty="0"/>
              <a:t> </a:t>
            </a:r>
            <a:r>
              <a:rPr dirty="0" err="1"/>
              <a:t>nedir</a:t>
            </a:r>
            <a:r>
              <a:rPr dirty="0"/>
              <a:t>?</a:t>
            </a:r>
          </a:p>
          <a:p>
            <a:r>
              <a:rPr dirty="0"/>
              <a:t>E-</a:t>
            </a:r>
            <a:r>
              <a:rPr dirty="0" err="1"/>
              <a:t>ticaret</a:t>
            </a:r>
            <a:r>
              <a:rPr dirty="0"/>
              <a:t> (</a:t>
            </a:r>
            <a:r>
              <a:rPr dirty="0" err="1"/>
              <a:t>alışveriş</a:t>
            </a:r>
            <a:r>
              <a:rPr dirty="0"/>
              <a:t>) </a:t>
            </a:r>
            <a:r>
              <a:rPr dirty="0" err="1"/>
              <a:t>reklamları</a:t>
            </a:r>
            <a:r>
              <a:rPr dirty="0"/>
              <a:t> </a:t>
            </a:r>
            <a:r>
              <a:rPr dirty="0" err="1"/>
              <a:t>nedir</a:t>
            </a:r>
            <a:r>
              <a:rPr dirty="0"/>
              <a:t>?</a:t>
            </a:r>
          </a:p>
          <a:p>
            <a:r>
              <a:rPr dirty="0" err="1"/>
              <a:t>Youtube</a:t>
            </a:r>
            <a:r>
              <a:rPr dirty="0"/>
              <a:t> video </a:t>
            </a:r>
            <a:r>
              <a:rPr dirty="0" err="1"/>
              <a:t>reklamları</a:t>
            </a:r>
            <a:r>
              <a:rPr dirty="0"/>
              <a:t> </a:t>
            </a:r>
            <a:r>
              <a:rPr dirty="0" err="1"/>
              <a:t>nedir</a:t>
            </a:r>
            <a:r>
              <a:rPr dirty="0"/>
              <a:t>?</a:t>
            </a:r>
          </a:p>
          <a:p>
            <a:r>
              <a:rPr dirty="0" err="1"/>
              <a:t>Uygulama</a:t>
            </a:r>
            <a:r>
              <a:rPr dirty="0"/>
              <a:t> </a:t>
            </a:r>
            <a:r>
              <a:rPr dirty="0" err="1"/>
              <a:t>ağı</a:t>
            </a:r>
            <a:r>
              <a:rPr dirty="0"/>
              <a:t> </a:t>
            </a:r>
            <a:r>
              <a:rPr dirty="0" err="1"/>
              <a:t>reklamları</a:t>
            </a:r>
            <a:r>
              <a:rPr dirty="0"/>
              <a:t> </a:t>
            </a:r>
            <a:r>
              <a:rPr dirty="0" err="1"/>
              <a:t>nedir</a:t>
            </a:r>
            <a:r>
              <a:rPr dirty="0"/>
              <a:t>?</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SOSYAL MEDYA REKLAMCILIĞI"/>
          <p:cNvSpPr txBox="1">
            <a:spLocks noGrp="1"/>
          </p:cNvSpPr>
          <p:nvPr>
            <p:ph type="title"/>
          </p:nvPr>
        </p:nvSpPr>
        <p:spPr>
          <a:prstGeom prst="rect">
            <a:avLst/>
          </a:prstGeom>
        </p:spPr>
        <p:txBody>
          <a:bodyPr/>
          <a:lstStyle/>
          <a:p>
            <a:r>
              <a:t>SOSYAL MEDYA REKLAMCILIĞI</a:t>
            </a:r>
          </a:p>
        </p:txBody>
      </p:sp>
      <p:sp>
        <p:nvSpPr>
          <p:cNvPr id="230" name="4. Fiyat ve garanti sunun"/>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4. Fiyat ve garanti sunun</a:t>
            </a:r>
          </a:p>
        </p:txBody>
      </p:sp>
      <p:sp>
        <p:nvSpPr>
          <p:cNvPr id="231" name="Marka domisyanu yok ise başlangıçta fiyatlarınızı rakiplerinizin fiyat aralığında sunmaya çalışın.…"/>
          <p:cNvSpPr txBox="1">
            <a:spLocks noGrp="1"/>
          </p:cNvSpPr>
          <p:nvPr>
            <p:ph type="body" idx="1"/>
          </p:nvPr>
        </p:nvSpPr>
        <p:spPr>
          <a:prstGeom prst="rect">
            <a:avLst/>
          </a:prstGeom>
        </p:spPr>
        <p:txBody>
          <a:bodyPr/>
          <a:lstStyle/>
          <a:p>
            <a:pPr marL="457200" indent="-228600">
              <a:buSzPct val="100000"/>
            </a:pPr>
            <a:r>
              <a:t> Marka domisyanu yok ise başlangıçta fiyatlarınızı rakiplerinizin fiyat aralığında sunmaya çalışın.</a:t>
            </a:r>
          </a:p>
          <a:p>
            <a:pPr marL="457200" indent="-228600">
              <a:buSzPct val="100000"/>
            </a:pPr>
            <a:r>
              <a:t> Garanti seçeneğinin ürün/hizmetinize uygun olmadığını düşünüyorsanız dahi “Garanti” seçeneğini sunun. Garanti özelliğinin sağlayacağı ek satışlar, bu hizmetten doğan dezavantajlı durumları fazlasıyla kapatacaktır.</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SOSYAL MEDYA REKLAMCILIĞI"/>
          <p:cNvSpPr txBox="1">
            <a:spLocks noGrp="1"/>
          </p:cNvSpPr>
          <p:nvPr>
            <p:ph type="title"/>
          </p:nvPr>
        </p:nvSpPr>
        <p:spPr>
          <a:prstGeom prst="rect">
            <a:avLst/>
          </a:prstGeom>
        </p:spPr>
        <p:txBody>
          <a:bodyPr/>
          <a:lstStyle/>
          <a:p>
            <a:r>
              <a:t>SOSYAL MEDYA REKLAMCILIĞI</a:t>
            </a:r>
          </a:p>
        </p:txBody>
      </p:sp>
      <p:sp>
        <p:nvSpPr>
          <p:cNvPr id="234" name="5. Referans Sunun"/>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5. Referans Sunun</a:t>
            </a:r>
          </a:p>
        </p:txBody>
      </p:sp>
      <p:sp>
        <p:nvSpPr>
          <p:cNvPr id="235" name="İnsanlar referans sunulan ürün/hizmetleri sunulmayanlara oranla %43 oranında daha fazla tercih ediyorlar. Ürün ve hizmetlerinizi sunarken mutlaka referans sunun.…"/>
          <p:cNvSpPr txBox="1">
            <a:spLocks noGrp="1"/>
          </p:cNvSpPr>
          <p:nvPr>
            <p:ph type="body" idx="1"/>
          </p:nvPr>
        </p:nvSpPr>
        <p:spPr>
          <a:prstGeom prst="rect">
            <a:avLst/>
          </a:prstGeom>
        </p:spPr>
        <p:txBody>
          <a:bodyPr/>
          <a:lstStyle/>
          <a:p>
            <a:pPr marL="457200" indent="-228600">
              <a:buSzPct val="100000"/>
            </a:pPr>
            <a:r>
              <a:t> İnsanlar referans sunulan ürün/hizmetleri sunulmayanlara oranla %43 oranında daha fazla tercih ediyorlar. Ürün ve hizmetlerinizi sunarken mutlaka referans sunun.</a:t>
            </a:r>
          </a:p>
          <a:p>
            <a:pPr marL="457200" indent="-228600">
              <a:buSzPct val="100000"/>
            </a:pPr>
            <a:r>
              <a:t> Bilimsel araştırmalar </a:t>
            </a:r>
          </a:p>
          <a:p>
            <a:pPr marL="457200" indent="-228600">
              <a:buSzPct val="100000"/>
            </a:pPr>
            <a:r>
              <a:t> Hizmeti ya da ürünü kullanan kullanıcıların referansı</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SOSYAL MEDYA REKLAMCILIĞI"/>
          <p:cNvSpPr txBox="1">
            <a:spLocks noGrp="1"/>
          </p:cNvSpPr>
          <p:nvPr>
            <p:ph type="title"/>
          </p:nvPr>
        </p:nvSpPr>
        <p:spPr>
          <a:prstGeom prst="rect">
            <a:avLst/>
          </a:prstGeom>
        </p:spPr>
        <p:txBody>
          <a:bodyPr/>
          <a:lstStyle/>
          <a:p>
            <a:r>
              <a:t>SOSYAL MEDYA REKLAMCILIĞI</a:t>
            </a:r>
          </a:p>
        </p:txBody>
      </p:sp>
      <p:sp>
        <p:nvSpPr>
          <p:cNvPr id="238" name="6. Promosyon oluşturun"/>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6. Promosyon oluşturun</a:t>
            </a:r>
          </a:p>
        </p:txBody>
      </p:sp>
      <p:sp>
        <p:nvSpPr>
          <p:cNvPr id="239" name="Ürün ve hizmetinizde mutlaka promosyon oluşturun. Promosyonlar kullanıcının fiyat algısında bir çapa etkisi yaratacak ve satın alma dönüşümlerinizi ciddi oranda artıracaktır. Gerekirse fiyatlarınızı artırın ve yaptığınız özel indirimler ile fiyatın eski "/>
          <p:cNvSpPr txBox="1">
            <a:spLocks noGrp="1"/>
          </p:cNvSpPr>
          <p:nvPr>
            <p:ph type="body" idx="1"/>
          </p:nvPr>
        </p:nvSpPr>
        <p:spPr>
          <a:prstGeom prst="rect">
            <a:avLst/>
          </a:prstGeom>
        </p:spPr>
        <p:txBody>
          <a:bodyPr/>
          <a:lstStyle/>
          <a:p>
            <a:pPr marL="457200" indent="-228600">
              <a:buSzPct val="100000"/>
            </a:pPr>
            <a:r>
              <a:t> Ürün ve hizmetinizde mutlaka promosyon oluşturun. Promosyonlar kullanıcının fiyat algısında bir çapa etkisi yaratacak ve satın alma dönüşümlerinizi ciddi oranda artıracaktır. Gerekirse fiyatlarınızı artırın ve yaptığınız özel indirimler ile fiyatın eski konumuna düşmesini sağlayın.</a:t>
            </a:r>
          </a:p>
          <a:p>
            <a:pPr marL="457200" indent="-228600">
              <a:buSzPct val="100000"/>
            </a:pPr>
            <a:r>
              <a:t> Yapmış olduğunuz indirimi ya da promosyonu mantıklı bir sebeple sunun.</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SOSYAL MEDYA REKLAMCILIĞI"/>
          <p:cNvSpPr txBox="1">
            <a:spLocks noGrp="1"/>
          </p:cNvSpPr>
          <p:nvPr>
            <p:ph type="title"/>
          </p:nvPr>
        </p:nvSpPr>
        <p:spPr>
          <a:prstGeom prst="rect">
            <a:avLst/>
          </a:prstGeom>
        </p:spPr>
        <p:txBody>
          <a:bodyPr/>
          <a:lstStyle/>
          <a:p>
            <a:r>
              <a:t>SOSYAL MEDYA REKLAMCILIĞI</a:t>
            </a:r>
          </a:p>
        </p:txBody>
      </p:sp>
      <p:sp>
        <p:nvSpPr>
          <p:cNvPr id="242" name="7. Web siteniz mobil uyumlu ve hızlı açılır olmalı"/>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7. Web siteniz mobil uyumlu ve hızlı açılır olmalı</a:t>
            </a:r>
          </a:p>
        </p:txBody>
      </p:sp>
      <p:sp>
        <p:nvSpPr>
          <p:cNvPr id="243" name="Mobil kullanıcı oranları gittikçe daha çok artmaktadır. Site düzeninizi mobile uyumlu yapılmalıdır.…"/>
          <p:cNvSpPr txBox="1">
            <a:spLocks noGrp="1"/>
          </p:cNvSpPr>
          <p:nvPr>
            <p:ph type="body" idx="1"/>
          </p:nvPr>
        </p:nvSpPr>
        <p:spPr>
          <a:prstGeom prst="rect">
            <a:avLst/>
          </a:prstGeom>
        </p:spPr>
        <p:txBody>
          <a:bodyPr/>
          <a:lstStyle/>
          <a:p>
            <a:pPr marL="457200" indent="-228600">
              <a:buSzPct val="100000"/>
            </a:pPr>
            <a:r>
              <a:t> Mobil kullanıcı oranları gittikçe daha çok artmaktadır. Site düzeninizi mobile uyumlu yapılmalıdır.</a:t>
            </a:r>
          </a:p>
          <a:p>
            <a:pPr marL="457200" indent="-228600">
              <a:buSzPct val="100000"/>
            </a:pPr>
            <a:r>
              <a:t> Ürün ve hizmetlerinizin mobilden kolay ulaşılabilir olduğuna dikkat edilmeli.</a:t>
            </a:r>
          </a:p>
          <a:p>
            <a:pPr marL="457200" indent="-228600">
              <a:buSzPct val="100000"/>
            </a:pPr>
            <a:r>
              <a:t> Web sitenizin açılış hızı 4.sn’den uzun olmamalıdır. 4sn’den uzun süre açılmayan sitelerdeki “bounce rate” oranı %76 seviyesinin üzerindedir.</a:t>
            </a:r>
          </a:p>
          <a:p>
            <a:pPr marL="457200" indent="-228600">
              <a:buSzPct val="100000"/>
            </a:pPr>
            <a:r>
              <a:t> Web sitenizin hızını ölçmek için aşağıdaki google servisini kullanabilirsiniz.</a:t>
            </a:r>
          </a:p>
          <a:p>
            <a:pPr marL="457200" indent="-228600">
              <a:buSzPct val="100000"/>
            </a:pPr>
            <a:r>
              <a:t> https://pagespeed.web.dev/</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SOSYAL MEDYA REKLAMCILIĞI"/>
          <p:cNvSpPr txBox="1">
            <a:spLocks noGrp="1"/>
          </p:cNvSpPr>
          <p:nvPr>
            <p:ph type="title"/>
          </p:nvPr>
        </p:nvSpPr>
        <p:spPr>
          <a:prstGeom prst="rect">
            <a:avLst/>
          </a:prstGeom>
        </p:spPr>
        <p:txBody>
          <a:bodyPr/>
          <a:lstStyle/>
          <a:p>
            <a:r>
              <a:t>SOSYAL MEDYA REKLAMCILIĞI</a:t>
            </a:r>
          </a:p>
        </p:txBody>
      </p:sp>
      <p:sp>
        <p:nvSpPr>
          <p:cNvPr id="246" name="8. Sitenize tıklanabilir telefon bağlantısı koyun"/>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8. Sitenize tıklanabilir telefon bağlantısı koyun</a:t>
            </a:r>
          </a:p>
        </p:txBody>
      </p:sp>
      <p:sp>
        <p:nvSpPr>
          <p:cNvPr id="247" name="Reklam kalitenizi ve telefon uzantısı için sitemizde tıklanabilir telefon adresinizin olması önemlidir.…"/>
          <p:cNvSpPr txBox="1">
            <a:spLocks noGrp="1"/>
          </p:cNvSpPr>
          <p:nvPr>
            <p:ph type="body" idx="1"/>
          </p:nvPr>
        </p:nvSpPr>
        <p:spPr>
          <a:prstGeom prst="rect">
            <a:avLst/>
          </a:prstGeom>
        </p:spPr>
        <p:txBody>
          <a:bodyPr/>
          <a:lstStyle/>
          <a:p>
            <a:pPr marL="457200" indent="-228600">
              <a:buSzPct val="100000"/>
            </a:pPr>
            <a:r>
              <a:t> Reklam kalitenizi ve telefon uzantısı için sitemizde tıklanabilir telefon adresinizin olması önemlidir.</a:t>
            </a:r>
          </a:p>
          <a:p>
            <a:pPr marL="457200" indent="-228600">
              <a:buSzPct val="100000"/>
            </a:pPr>
            <a:r>
              <a:t> Aynı şekilde WhatsApp iletişim kısmının olması kullanıcılara güven verecektir.</a:t>
            </a:r>
          </a:p>
          <a:p>
            <a:pPr marL="457200" indent="-228600">
              <a:buSzPct val="100000"/>
            </a:pPr>
            <a:r>
              <a:t> Bu iletişim kanalları sayesinde kullanıcılar sizinle hızlı bir şekilde irtibata geçerek güven sağlamış olacaksınız.</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SOSYAL MEDYA REKLAMCILIĞI"/>
          <p:cNvSpPr txBox="1">
            <a:spLocks noGrp="1"/>
          </p:cNvSpPr>
          <p:nvPr>
            <p:ph type="title"/>
          </p:nvPr>
        </p:nvSpPr>
        <p:spPr>
          <a:prstGeom prst="rect">
            <a:avLst/>
          </a:prstGeom>
        </p:spPr>
        <p:txBody>
          <a:bodyPr/>
          <a:lstStyle/>
          <a:p>
            <a:r>
              <a:t>SOSYAL MEDYA REKLAMCILIĞI</a:t>
            </a:r>
          </a:p>
        </p:txBody>
      </p:sp>
      <p:sp>
        <p:nvSpPr>
          <p:cNvPr id="250" name="9. Hangi tip reklam kampanyasının bizim içim uygun olacağını belirleyin"/>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defTabSz="759459">
              <a:defRPr sz="5060"/>
            </a:lvl1pPr>
          </a:lstStyle>
          <a:p>
            <a:r>
              <a:t>9. Hangi tip reklam kampanyasının bizim içim uygun olacağını belirleyin</a:t>
            </a:r>
          </a:p>
        </p:txBody>
      </p:sp>
      <p:sp>
        <p:nvSpPr>
          <p:cNvPr id="251" name="Hangi tip kampanyanın işletme amaçlarınız için uygun olduğunu saptayın. Her reklam türü SWOT analiz yapıp kampanya uygunluğunu belirleyebilirsiniz.…"/>
          <p:cNvSpPr txBox="1">
            <a:spLocks noGrp="1"/>
          </p:cNvSpPr>
          <p:nvPr>
            <p:ph type="body" idx="1"/>
          </p:nvPr>
        </p:nvSpPr>
        <p:spPr>
          <a:prstGeom prst="rect">
            <a:avLst/>
          </a:prstGeom>
        </p:spPr>
        <p:txBody>
          <a:bodyPr/>
          <a:lstStyle/>
          <a:p>
            <a:pPr marL="457200" indent="-228600">
              <a:buSzPct val="100000"/>
            </a:pPr>
            <a:r>
              <a:t> Hangi tip kampanyanın işletme amaçlarınız için uygun olduğunu saptayın. Her reklam türü SWOT analiz yapıp kampanya uygunluğunu belirleyebilirsiniz.</a:t>
            </a:r>
          </a:p>
          <a:p>
            <a:pPr marL="457200" indent="-228600">
              <a:buSzPct val="100000"/>
            </a:pPr>
            <a:r>
              <a:t> SWOT analizi: güçlü, zayıf, fırsatlı ve tehlikeli yönlerinizi analiz etmelisiniz.</a:t>
            </a:r>
          </a:p>
          <a:p>
            <a:pPr marL="457200" indent="-228600">
              <a:buSzPct val="100000"/>
            </a:pPr>
            <a:r>
              <a:t> Hizmet vereceğiniz firmanın SWOT analizi.</a:t>
            </a:r>
          </a:p>
          <a:p>
            <a:pPr marL="457200" indent="-228600">
              <a:buSzPct val="100000"/>
            </a:pPr>
            <a:r>
              <a:t> İlgili ürün/hizmetin SWOT analizi.</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SOSYAL MEDYA REKLAMCILIĞI"/>
          <p:cNvSpPr txBox="1">
            <a:spLocks noGrp="1"/>
          </p:cNvSpPr>
          <p:nvPr>
            <p:ph type="title"/>
          </p:nvPr>
        </p:nvSpPr>
        <p:spPr>
          <a:prstGeom prst="rect">
            <a:avLst/>
          </a:prstGeom>
        </p:spPr>
        <p:txBody>
          <a:bodyPr/>
          <a:lstStyle/>
          <a:p>
            <a:r>
              <a:t>SOSYAL MEDYA REKLAMCILIĞI</a:t>
            </a:r>
          </a:p>
        </p:txBody>
      </p:sp>
      <p:sp>
        <p:nvSpPr>
          <p:cNvPr id="254" name="10. Rakip reklamlarının kontrolü"/>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10. Rakip reklamlarının kontrolü</a:t>
            </a:r>
          </a:p>
        </p:txBody>
      </p:sp>
      <p:sp>
        <p:nvSpPr>
          <p:cNvPr id="255" name="Rakiplerinizin reklamlarını kontrol etmek için reklama çıkacağınız anahtar kelimelerle inceleyin ve size ilham verecek noktalardan esinlenin."/>
          <p:cNvSpPr txBox="1">
            <a:spLocks noGrp="1"/>
          </p:cNvSpPr>
          <p:nvPr>
            <p:ph type="body" idx="1"/>
          </p:nvPr>
        </p:nvSpPr>
        <p:spPr>
          <a:prstGeom prst="rect">
            <a:avLst/>
          </a:prstGeom>
        </p:spPr>
        <p:txBody>
          <a:bodyPr/>
          <a:lstStyle>
            <a:lvl1pPr marL="457200" indent="-228600">
              <a:buSzPct val="100000"/>
            </a:lvl1pPr>
          </a:lstStyle>
          <a:p>
            <a:r>
              <a:t> Rakiplerinizin reklamlarını kontrol etmek için reklama çıkacağınız anahtar kelimelerle inceleyin ve size ilham verecek noktalardan esinlenin.</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SOSYAL MEDYA REKLAMCILIĞI"/>
          <p:cNvSpPr txBox="1">
            <a:spLocks noGrp="1"/>
          </p:cNvSpPr>
          <p:nvPr>
            <p:ph type="title"/>
          </p:nvPr>
        </p:nvSpPr>
        <p:spPr>
          <a:prstGeom prst="rect">
            <a:avLst/>
          </a:prstGeom>
        </p:spPr>
        <p:txBody>
          <a:bodyPr/>
          <a:lstStyle/>
          <a:p>
            <a:r>
              <a:t>SOSYAL MEDYA REKLAMCILIĞI</a:t>
            </a:r>
          </a:p>
        </p:txBody>
      </p:sp>
      <p:sp>
        <p:nvSpPr>
          <p:cNvPr id="160" name="Arama ağı reklamları"/>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Arama ağı reklamları</a:t>
            </a:r>
          </a:p>
        </p:txBody>
      </p:sp>
      <p:sp>
        <p:nvSpPr>
          <p:cNvPr id="161" name="Hedeflenen “anahtar kelimeler” başına bir teklif ile o anahtar kelimenin bir kullanıcı tarafından google arama motoruna yazılması sonucunda kullanıcının karşısına reklam olarak çıkmasını sağlayan bir reklam modelidir.…"/>
          <p:cNvSpPr txBox="1">
            <a:spLocks noGrp="1"/>
          </p:cNvSpPr>
          <p:nvPr>
            <p:ph type="body" idx="1"/>
          </p:nvPr>
        </p:nvSpPr>
        <p:spPr>
          <a:prstGeom prst="rect">
            <a:avLst/>
          </a:prstGeom>
        </p:spPr>
        <p:txBody>
          <a:bodyPr/>
          <a:lstStyle/>
          <a:p>
            <a:pPr marL="451104" indent="-451104" defTabSz="1804370">
              <a:spcBef>
                <a:spcPts val="3300"/>
              </a:spcBef>
              <a:defRPr sz="3552"/>
            </a:pPr>
            <a:r>
              <a:t>Hedeflenen “anahtar kelimeler” başına bir teklif ile o anahtar kelimenin bir kullanıcı tarafından google arama motoruna yazılması sonucunda kullanıcının karşısına reklam olarak çıkmasını sağlayan bir reklam modelidir.</a:t>
            </a:r>
          </a:p>
          <a:p>
            <a:pPr marL="451104" indent="-451104" defTabSz="1804370">
              <a:spcBef>
                <a:spcPts val="3300"/>
              </a:spcBef>
              <a:defRPr sz="3552"/>
            </a:pPr>
            <a:r>
              <a:t>Örneğin: “spor ayakkabı” anahtar kelimesini kullanının. Reklamları çıkan firmaları inceleyin.</a:t>
            </a:r>
          </a:p>
          <a:p>
            <a:pPr marL="451104" indent="-451104" defTabSz="1804370">
              <a:spcBef>
                <a:spcPts val="3300"/>
              </a:spcBef>
              <a:defRPr sz="3552"/>
            </a:pPr>
            <a:r>
              <a:t>Daha sonra “nike spor ayakkabı” anahtar kelimesini aratalım ve tekrar reklamları inceleyelim. Reklamları çıkan firmalar arasında farklılık olacaktır.</a:t>
            </a:r>
          </a:p>
          <a:p>
            <a:pPr marL="451104" indent="-451104" defTabSz="1804370">
              <a:spcBef>
                <a:spcPts val="3300"/>
              </a:spcBef>
              <a:defRPr sz="3552"/>
            </a:pPr>
            <a:r>
              <a:t>Bunun sebebi işletmelerin farklı anahtar kelimelere teklif vermesidir. İşletmeler aynı anahtar kelimeye teklif verdikleri zaman bu işletmelerin reklam sıralaması teklif fiyatlarının yanında bazı diğer faktörlere de bağlı olarak sıralanır.</a:t>
            </a:r>
          </a:p>
          <a:p>
            <a:pPr marL="451104" indent="-451104" defTabSz="1804370">
              <a:spcBef>
                <a:spcPts val="3300"/>
              </a:spcBef>
              <a:defRPr sz="3552"/>
            </a:pPr>
            <a:r>
              <a:t>Örnek: siz “spor ayakkabı” anahtar kelimesi için 10tl teklif vermenize rağmen diğer bir reklam veren aynı kelimeye 5tl teklif verip yinede sıralamada sizin üstünüzde olabilir. Yani reklam sıralaması sadece anahtar kelimeye verilen bütçeye değil başka değişkenlerede bağlıdır. Bu değişkenler ilerleyen derslerde anlatılacaktır.</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OSYAL MEDYA REKLAMCILIĞI"/>
          <p:cNvSpPr txBox="1">
            <a:spLocks noGrp="1"/>
          </p:cNvSpPr>
          <p:nvPr>
            <p:ph type="title"/>
          </p:nvPr>
        </p:nvSpPr>
        <p:spPr>
          <a:prstGeom prst="rect">
            <a:avLst/>
          </a:prstGeom>
        </p:spPr>
        <p:txBody>
          <a:bodyPr/>
          <a:lstStyle/>
          <a:p>
            <a:r>
              <a:t>SOSYAL MEDYA REKLAMCILIĞI</a:t>
            </a:r>
          </a:p>
        </p:txBody>
      </p:sp>
      <p:sp>
        <p:nvSpPr>
          <p:cNvPr id="164" name="Görüntülü reklam ağı"/>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Görüntülü reklam ağı</a:t>
            </a:r>
          </a:p>
        </p:txBody>
      </p:sp>
      <p:sp>
        <p:nvSpPr>
          <p:cNvPr id="165" name="Reklamlarımızı google arama motoru sonuçlarında değil, ilgili web sitelerinde kullanıcıların karşısına görsel olarak çıkarttığımız reklam modelidir.…"/>
          <p:cNvSpPr txBox="1">
            <a:spLocks noGrp="1"/>
          </p:cNvSpPr>
          <p:nvPr>
            <p:ph type="body" idx="1"/>
          </p:nvPr>
        </p:nvSpPr>
        <p:spPr>
          <a:prstGeom prst="rect">
            <a:avLst/>
          </a:prstGeom>
        </p:spPr>
        <p:txBody>
          <a:bodyPr/>
          <a:lstStyle/>
          <a:p>
            <a:r>
              <a:t>Reklamlarımızı google arama motoru sonuçlarında değil, ilgili web sitelerinde kullanıcıların karşısına görsel olarak çıkarttığımız reklam modelidir.</a:t>
            </a:r>
          </a:p>
          <a:p>
            <a:r>
              <a:t>Içeriğe dayalı hedefleme, konuya dayalı hedefleme ve yerleşim hedefleme gibi seçenekleri belirterek reklamlarımızın hangi sitelerde, hangi durumlarda, kimlerin karşısına ve ne zaman çıkarttığımız gibi tüm detayları belirleyebiliriz.</a:t>
            </a:r>
          </a:p>
          <a:p>
            <a:r>
              <a:t>Tüm detayları görüntülü reklam ağı kampanyaları kısmında anlatacağız.</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SOSYAL MEDYA REKLAMCILIĞI"/>
          <p:cNvSpPr txBox="1">
            <a:spLocks noGrp="1"/>
          </p:cNvSpPr>
          <p:nvPr>
            <p:ph type="title"/>
          </p:nvPr>
        </p:nvSpPr>
        <p:spPr>
          <a:prstGeom prst="rect">
            <a:avLst/>
          </a:prstGeom>
        </p:spPr>
        <p:txBody>
          <a:bodyPr/>
          <a:lstStyle/>
          <a:p>
            <a:r>
              <a:t>SOSYAL MEDYA REKLAMCILIĞI</a:t>
            </a:r>
          </a:p>
        </p:txBody>
      </p:sp>
      <p:sp>
        <p:nvSpPr>
          <p:cNvPr id="168" name="E-ticaret (alışveriş)reklamları"/>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E-ticaret (alışveriş)reklamları</a:t>
            </a:r>
          </a:p>
        </p:txBody>
      </p:sp>
      <p:sp>
        <p:nvSpPr>
          <p:cNvPr id="169" name="Sadece ticaret işletmeleri tarafından kullanılır…"/>
          <p:cNvSpPr txBox="1">
            <a:spLocks noGrp="1"/>
          </p:cNvSpPr>
          <p:nvPr>
            <p:ph type="body" idx="1"/>
          </p:nvPr>
        </p:nvSpPr>
        <p:spPr>
          <a:prstGeom prst="rect">
            <a:avLst/>
          </a:prstGeom>
        </p:spPr>
        <p:txBody>
          <a:bodyPr/>
          <a:lstStyle/>
          <a:p>
            <a:pPr marL="524255" indent="-524255" defTabSz="2096971">
              <a:spcBef>
                <a:spcPts val="3800"/>
              </a:spcBef>
              <a:defRPr sz="4128"/>
            </a:pPr>
            <a:r>
              <a:t>Sadece ticaret işletmeleri tarafından kullanılır</a:t>
            </a:r>
          </a:p>
          <a:p>
            <a:pPr marL="524255" indent="-524255" defTabSz="2096971">
              <a:spcBef>
                <a:spcPts val="3800"/>
              </a:spcBef>
              <a:defRPr sz="4128"/>
            </a:pPr>
            <a:r>
              <a:t>Sitenizde bir ürün satışı ve sanal pos entegrasyonu olmak zorundadır</a:t>
            </a:r>
          </a:p>
          <a:p>
            <a:pPr marL="524255" indent="-524255" defTabSz="2096971">
              <a:spcBef>
                <a:spcPts val="3800"/>
              </a:spcBef>
              <a:defRPr sz="4128"/>
            </a:pPr>
            <a:r>
              <a:t>Google Merhant Center hesabınız olmak zorundadır ve bu hesabı Google Ads ile bağlamanız gerekmektedir.</a:t>
            </a:r>
          </a:p>
          <a:p>
            <a:pPr marL="524255" indent="-524255" defTabSz="2096971">
              <a:spcBef>
                <a:spcPts val="3800"/>
              </a:spcBef>
              <a:defRPr sz="4128"/>
            </a:pPr>
            <a:r>
              <a:t>Ürün dosyalarınızı Google Merchant Center hesabınızdan bir feed dosyası ile Google’a göndermeniz gerekmektedir.</a:t>
            </a:r>
          </a:p>
          <a:p>
            <a:pPr marL="524255" indent="-524255" defTabSz="2096971">
              <a:spcBef>
                <a:spcPts val="3800"/>
              </a:spcBef>
              <a:defRPr sz="4128"/>
            </a:pPr>
            <a:r>
              <a:t>Ardından Google ads hesabımızdan alışveriş reklamı oluşturmalısınız.</a:t>
            </a:r>
          </a:p>
          <a:p>
            <a:pPr marL="524255" indent="-524255" defTabSz="2096971">
              <a:spcBef>
                <a:spcPts val="3800"/>
              </a:spcBef>
              <a:defRPr sz="4128"/>
            </a:pPr>
            <a:r>
              <a:t>Resim ve fiyat gözüktüğü için dönüşümü fazla olan bir reklam kampanyasıdır.</a:t>
            </a:r>
          </a:p>
          <a:p>
            <a:pPr marL="524255" indent="-524255" defTabSz="2096971">
              <a:spcBef>
                <a:spcPts val="3800"/>
              </a:spcBef>
              <a:defRPr sz="4128"/>
            </a:pPr>
            <a:r>
              <a:t>Tüm detayları ile Eticaret reklamları kısmında anlatılacaktır.</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SOSYAL MEDYA REKLAMCILIĞI"/>
          <p:cNvSpPr txBox="1">
            <a:spLocks noGrp="1"/>
          </p:cNvSpPr>
          <p:nvPr>
            <p:ph type="title"/>
          </p:nvPr>
        </p:nvSpPr>
        <p:spPr>
          <a:prstGeom prst="rect">
            <a:avLst/>
          </a:prstGeom>
        </p:spPr>
        <p:txBody>
          <a:bodyPr/>
          <a:lstStyle/>
          <a:p>
            <a:r>
              <a:t>SOSYAL MEDYA REKLAMCILIĞI</a:t>
            </a:r>
          </a:p>
        </p:txBody>
      </p:sp>
      <p:sp>
        <p:nvSpPr>
          <p:cNvPr id="172" name="Slayt Alt Başlığı"/>
          <p:cNvSpPr txBox="1">
            <a:spLocks noGrp="1"/>
          </p:cNvSpPr>
          <p:nvPr>
            <p:ph type="body" idx="21"/>
          </p:nvPr>
        </p:nvSpPr>
        <p:spPr>
          <a:prstGeom prst="rect">
            <a:avLst/>
          </a:prstGeom>
        </p:spPr>
        <p:txBody>
          <a:bodyPr/>
          <a:lstStyle/>
          <a:p>
            <a:endParaRPr/>
          </a:p>
        </p:txBody>
      </p:sp>
      <p:sp>
        <p:nvSpPr>
          <p:cNvPr id="173" name="Slayt madde işareti metni"/>
          <p:cNvSpPr txBox="1">
            <a:spLocks noGrp="1"/>
          </p:cNvSpPr>
          <p:nvPr>
            <p:ph type="body" idx="1"/>
          </p:nvPr>
        </p:nvSpPr>
        <p:spPr>
          <a:prstGeom prst="rect">
            <a:avLst/>
          </a:prstGeom>
        </p:spPr>
        <p:txBody>
          <a:bodyPr/>
          <a:lstStyle/>
          <a:p>
            <a:endParaRPr/>
          </a:p>
        </p:txBody>
      </p:sp>
      <p:pic>
        <p:nvPicPr>
          <p:cNvPr id="174" name="Ekran Resmi 2023-02-23 20.57.26.png" descr="Ekran Resmi 2023-02-23 20.57.26.png"/>
          <p:cNvPicPr>
            <a:picLocks noChangeAspect="1"/>
          </p:cNvPicPr>
          <p:nvPr/>
        </p:nvPicPr>
        <p:blipFill>
          <a:blip r:embed="rId2"/>
          <a:stretch>
            <a:fillRect/>
          </a:stretch>
        </p:blipFill>
        <p:spPr>
          <a:xfrm>
            <a:off x="1422729" y="3416804"/>
            <a:ext cx="21710409" cy="9919412"/>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OSYAL MEDYA REKLAMCILIĞI"/>
          <p:cNvSpPr txBox="1">
            <a:spLocks noGrp="1"/>
          </p:cNvSpPr>
          <p:nvPr>
            <p:ph type="title"/>
          </p:nvPr>
        </p:nvSpPr>
        <p:spPr>
          <a:prstGeom prst="rect">
            <a:avLst/>
          </a:prstGeom>
        </p:spPr>
        <p:txBody>
          <a:bodyPr/>
          <a:lstStyle/>
          <a:p>
            <a:r>
              <a:t>SOSYAL MEDYA REKLAMCILIĞI</a:t>
            </a:r>
          </a:p>
        </p:txBody>
      </p:sp>
      <p:sp>
        <p:nvSpPr>
          <p:cNvPr id="177" name="Youtube reklamları"/>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Youtube reklamları</a:t>
            </a:r>
          </a:p>
        </p:txBody>
      </p:sp>
      <p:sp>
        <p:nvSpPr>
          <p:cNvPr id="178" name="YouTube reklamları google ads üzerinden verilir.…"/>
          <p:cNvSpPr txBox="1">
            <a:spLocks noGrp="1"/>
          </p:cNvSpPr>
          <p:nvPr>
            <p:ph type="body" idx="1"/>
          </p:nvPr>
        </p:nvSpPr>
        <p:spPr>
          <a:prstGeom prst="rect">
            <a:avLst/>
          </a:prstGeom>
        </p:spPr>
        <p:txBody>
          <a:bodyPr/>
          <a:lstStyle/>
          <a:p>
            <a:r>
              <a:t>YouTube reklamları google ads üzerinden verilir.</a:t>
            </a:r>
          </a:p>
          <a:p>
            <a:r>
              <a:t>YouTube platformunda birden fazla seçenekte video ya da görüntülü olarak reklam vermemizi sağlayan bir reklam aracıdır.</a:t>
            </a:r>
          </a:p>
          <a:p>
            <a:r>
              <a:t>İlgili kanalları ya da videoları hedefleyebilirsiniz.</a:t>
            </a:r>
          </a:p>
          <a:p>
            <a:r>
              <a:t>Yayın içi reklamlar ya da 6.snlik atlama reklamları oluşturabilirsiniz.</a:t>
            </a:r>
          </a:p>
          <a:p>
            <a:r>
              <a:t>Tüm detayları ile Youtube reklamları kısmında anlatılacaktır.</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SOSYAL MEDYA REKLAMCILIĞI"/>
          <p:cNvSpPr txBox="1">
            <a:spLocks noGrp="1"/>
          </p:cNvSpPr>
          <p:nvPr>
            <p:ph type="title"/>
          </p:nvPr>
        </p:nvSpPr>
        <p:spPr>
          <a:prstGeom prst="rect">
            <a:avLst/>
          </a:prstGeom>
        </p:spPr>
        <p:txBody>
          <a:bodyPr/>
          <a:lstStyle/>
          <a:p>
            <a:r>
              <a:t>SOSYAL MEDYA REKLAMCILIĞI</a:t>
            </a:r>
          </a:p>
        </p:txBody>
      </p:sp>
      <p:sp>
        <p:nvSpPr>
          <p:cNvPr id="181" name="Gmail reklamları"/>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Gmail reklamları</a:t>
            </a:r>
          </a:p>
        </p:txBody>
      </p:sp>
      <p:sp>
        <p:nvSpPr>
          <p:cNvPr id="182" name="Eposta adresimize gelen reklam türüdür.…"/>
          <p:cNvSpPr txBox="1">
            <a:spLocks noGrp="1"/>
          </p:cNvSpPr>
          <p:nvPr>
            <p:ph type="body" idx="1"/>
          </p:nvPr>
        </p:nvSpPr>
        <p:spPr>
          <a:prstGeom prst="rect">
            <a:avLst/>
          </a:prstGeom>
        </p:spPr>
        <p:txBody>
          <a:bodyPr/>
          <a:lstStyle/>
          <a:p>
            <a:r>
              <a:t>Eposta adresimize gelen reklam türüdür.</a:t>
            </a:r>
          </a:p>
          <a:p>
            <a:r>
              <a:t>Detayları ilerleyen modüllerde oluşturulması anlatılacaktır.</a:t>
            </a:r>
          </a:p>
        </p:txBody>
      </p:sp>
      <p:pic>
        <p:nvPicPr>
          <p:cNvPr id="183" name="Ekran Resmi 2023-02-23 21.02.50.png" descr="Ekran Resmi 2023-02-23 21.02.50.png"/>
          <p:cNvPicPr>
            <a:picLocks noChangeAspect="1"/>
          </p:cNvPicPr>
          <p:nvPr/>
        </p:nvPicPr>
        <p:blipFill>
          <a:blip r:embed="rId2"/>
          <a:stretch>
            <a:fillRect/>
          </a:stretch>
        </p:blipFill>
        <p:spPr>
          <a:xfrm>
            <a:off x="1608864" y="7294829"/>
            <a:ext cx="21765223" cy="3077410"/>
          </a:xfrm>
          <a:prstGeom prst="rect">
            <a:avLst/>
          </a:prstGeom>
          <a:ln w="12700">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OSYAL MEDYA REKLAMCILIĞI"/>
          <p:cNvSpPr txBox="1">
            <a:spLocks noGrp="1"/>
          </p:cNvSpPr>
          <p:nvPr>
            <p:ph type="title"/>
          </p:nvPr>
        </p:nvSpPr>
        <p:spPr>
          <a:prstGeom prst="rect">
            <a:avLst/>
          </a:prstGeom>
        </p:spPr>
        <p:txBody>
          <a:bodyPr/>
          <a:lstStyle/>
          <a:p>
            <a:r>
              <a:t>SOSYAL MEDYA REKLAMCILIĞI</a:t>
            </a:r>
          </a:p>
        </p:txBody>
      </p:sp>
      <p:sp>
        <p:nvSpPr>
          <p:cNvPr id="186" name="Uygulama ağı reklamları"/>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Uygulama ağı reklamları</a:t>
            </a:r>
          </a:p>
        </p:txBody>
      </p:sp>
      <p:sp>
        <p:nvSpPr>
          <p:cNvPr id="187" name="Uygulamalarımızı daha fazla kişi tarafından indirilmesini sağlamak için kullanmış olduğumuz bir kampanya türüdür.…"/>
          <p:cNvSpPr txBox="1">
            <a:spLocks noGrp="1"/>
          </p:cNvSpPr>
          <p:nvPr>
            <p:ph type="body" idx="1"/>
          </p:nvPr>
        </p:nvSpPr>
        <p:spPr>
          <a:prstGeom prst="rect">
            <a:avLst/>
          </a:prstGeom>
        </p:spPr>
        <p:txBody>
          <a:bodyPr/>
          <a:lstStyle/>
          <a:p>
            <a:r>
              <a:t>Uygulamalarımızı daha fazla kişi tarafından indirilmesini sağlamak için kullanmış olduğumuz bir kampanya türüdür.</a:t>
            </a:r>
          </a:p>
          <a:p>
            <a:r>
              <a:t>Uygulama reklamları Google Play ve App Store’daki uygulamalara yönlendirme yaparak Google Arama Ağı, Görüntülü Reklam Ağı ve Youtube’da reklam olarak çıkamamızı sağlar.</a:t>
            </a:r>
          </a:p>
          <a:p>
            <a:r>
              <a:t>Uygulama ağı reklamları ile ilgili ayrıntılı bilgiler, ilgili kısımda verilecektir.</a:t>
            </a:r>
          </a:p>
        </p:txBody>
      </p:sp>
    </p:spTree>
  </p:cSld>
  <p:clrMapOvr>
    <a:masterClrMapping/>
  </p:clrMapOvr>
  <p:transition spd="med"/>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1585</Words>
  <Application>Microsoft Macintosh PowerPoint</Application>
  <PresentationFormat>Özel</PresentationFormat>
  <Paragraphs>144</Paragraphs>
  <Slides>26</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26</vt:i4>
      </vt:variant>
    </vt:vector>
  </HeadingPairs>
  <TitlesOfParts>
    <vt:vector size="29" baseType="lpstr">
      <vt:lpstr>Helvetica Neue</vt:lpstr>
      <vt:lpstr>Helvetica Neue Medium</vt:lpstr>
      <vt:lpstr>21_BasicWhite</vt:lpstr>
      <vt:lpstr>SOSYAL MEDYA REKLAMCILIĞI</vt:lpstr>
      <vt:lpstr>SOSYAL MEDYA REKLAMCILIĞI</vt:lpstr>
      <vt:lpstr>SOSYAL MEDYA REKLAMCILIĞI</vt:lpstr>
      <vt:lpstr>SOSYAL MEDYA REKLAMCILIĞI</vt:lpstr>
      <vt:lpstr>SOSYAL MEDYA REKLAMCILIĞI</vt:lpstr>
      <vt:lpstr>SOSYAL MEDYA REKLAMCILIĞI</vt:lpstr>
      <vt:lpstr>SOSYAL MEDYA REKLAMCILIĞI</vt:lpstr>
      <vt:lpstr>SOSYAL MEDYA REKLAMCILIĞI</vt:lpstr>
      <vt:lpstr>SOSYAL MEDYA REKLAMCILIĞI</vt:lpstr>
      <vt:lpstr>SOSYAL MEDYA REKLAMCILIĞI</vt:lpstr>
      <vt:lpstr>SOSYAL MEDYA REKLAMCILIĞI</vt:lpstr>
      <vt:lpstr>SOSYAL MEDYA REKLAMCILIĞI</vt:lpstr>
      <vt:lpstr>SOSYAL MEDYA REKLAMCILIĞI</vt:lpstr>
      <vt:lpstr>SOSYAL MEDYA REKLAMCILIĞI</vt:lpstr>
      <vt:lpstr>SOSYAL MEDYA REKLAMCILIĞI</vt:lpstr>
      <vt:lpstr>SOSYAL MEDYA REKLAMCILIĞI</vt:lpstr>
      <vt:lpstr>SOSYAL MEDYA REKLAMCILIĞI</vt:lpstr>
      <vt:lpstr>SOSYAL MEDYA REKLAMCILIĞI</vt:lpstr>
      <vt:lpstr>SOSYAL MEDYA REKLAMCILIĞI</vt:lpstr>
      <vt:lpstr>SOSYAL MEDYA REKLAMCILIĞI</vt:lpstr>
      <vt:lpstr>SOSYAL MEDYA REKLAMCILIĞI</vt:lpstr>
      <vt:lpstr>SOSYAL MEDYA REKLAMCILIĞI</vt:lpstr>
      <vt:lpstr>SOSYAL MEDYA REKLAMCILIĞI</vt:lpstr>
      <vt:lpstr>SOSYAL MEDYA REKLAMCILIĞI</vt:lpstr>
      <vt:lpstr>SOSYAL MEDYA REKLAMCILIĞI</vt:lpstr>
      <vt:lpstr>SOSYAL MEDYA REKLAMCILIĞI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SOSYAL MEDYA REKLAMCILIĞI</dc:title>
  <cp:lastModifiedBy>Kemal Gunay</cp:lastModifiedBy>
  <cp:revision>2</cp:revision>
  <dcterms:modified xsi:type="dcterms:W3CDTF">2023-03-11T12:17:55Z</dcterms:modified>
</cp:coreProperties>
</file>