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144"/>
  </p:normalViewPr>
  <p:slideViewPr>
    <p:cSldViewPr snapToGrid="0">
      <p:cViewPr varScale="1">
        <p:scale>
          <a:sx n="95" d="100"/>
          <a:sy n="95" d="100"/>
        </p:scale>
        <p:origin x="6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63FB17-74C8-0BA1-6EB2-D1AF8FBC6997}"/>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C6B8B601-A96E-3177-57F9-FA1D444100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8C5CF32F-AB34-105F-695C-767EA924DEE7}"/>
              </a:ext>
            </a:extLst>
          </p:cNvPr>
          <p:cNvSpPr>
            <a:spLocks noGrp="1"/>
          </p:cNvSpPr>
          <p:nvPr>
            <p:ph type="dt" sz="half" idx="10"/>
          </p:nvPr>
        </p:nvSpPr>
        <p:spPr/>
        <p:txBody>
          <a:bodyPr/>
          <a:lstStyle/>
          <a:p>
            <a:fld id="{5FA32612-EC49-214F-A790-0A1F99FE02A1}" type="datetimeFigureOut">
              <a:rPr lang="tr-TR" smtClean="0"/>
              <a:t>21.03.2023</a:t>
            </a:fld>
            <a:endParaRPr lang="tr-TR"/>
          </a:p>
        </p:txBody>
      </p:sp>
      <p:sp>
        <p:nvSpPr>
          <p:cNvPr id="5" name="Alt Bilgi Yer Tutucusu 4">
            <a:extLst>
              <a:ext uri="{FF2B5EF4-FFF2-40B4-BE49-F238E27FC236}">
                <a16:creationId xmlns:a16="http://schemas.microsoft.com/office/drawing/2014/main" id="{8E11DB38-B5E1-0826-EE3F-B03034EBCE2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9294862-54F1-309B-821F-F597918EC68F}"/>
              </a:ext>
            </a:extLst>
          </p:cNvPr>
          <p:cNvSpPr>
            <a:spLocks noGrp="1"/>
          </p:cNvSpPr>
          <p:nvPr>
            <p:ph type="sldNum" sz="quarter" idx="12"/>
          </p:nvPr>
        </p:nvSpPr>
        <p:spPr/>
        <p:txBody>
          <a:bodyPr/>
          <a:lstStyle/>
          <a:p>
            <a:fld id="{95FB2209-46B8-6B45-A4DB-093FCF341F20}" type="slidenum">
              <a:rPr lang="tr-TR" smtClean="0"/>
              <a:t>‹#›</a:t>
            </a:fld>
            <a:endParaRPr lang="tr-TR"/>
          </a:p>
        </p:txBody>
      </p:sp>
    </p:spTree>
    <p:extLst>
      <p:ext uri="{BB962C8B-B14F-4D97-AF65-F5344CB8AC3E}">
        <p14:creationId xmlns:p14="http://schemas.microsoft.com/office/powerpoint/2010/main" val="242237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CC017F-C70C-6BDF-E737-9496492C89F6}"/>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33CB5737-818F-E935-DF38-1D0A9579D505}"/>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855E222-635F-6E1F-C27E-0C0E4AC465CF}"/>
              </a:ext>
            </a:extLst>
          </p:cNvPr>
          <p:cNvSpPr>
            <a:spLocks noGrp="1"/>
          </p:cNvSpPr>
          <p:nvPr>
            <p:ph type="dt" sz="half" idx="10"/>
          </p:nvPr>
        </p:nvSpPr>
        <p:spPr/>
        <p:txBody>
          <a:bodyPr/>
          <a:lstStyle/>
          <a:p>
            <a:fld id="{5FA32612-EC49-214F-A790-0A1F99FE02A1}" type="datetimeFigureOut">
              <a:rPr lang="tr-TR" smtClean="0"/>
              <a:t>21.03.2023</a:t>
            </a:fld>
            <a:endParaRPr lang="tr-TR"/>
          </a:p>
        </p:txBody>
      </p:sp>
      <p:sp>
        <p:nvSpPr>
          <p:cNvPr id="5" name="Alt Bilgi Yer Tutucusu 4">
            <a:extLst>
              <a:ext uri="{FF2B5EF4-FFF2-40B4-BE49-F238E27FC236}">
                <a16:creationId xmlns:a16="http://schemas.microsoft.com/office/drawing/2014/main" id="{A8227F96-D30A-EA45-B7F4-78FAEAF48BF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39978E7-8AA1-C577-4E8D-6C3F0B2E90CF}"/>
              </a:ext>
            </a:extLst>
          </p:cNvPr>
          <p:cNvSpPr>
            <a:spLocks noGrp="1"/>
          </p:cNvSpPr>
          <p:nvPr>
            <p:ph type="sldNum" sz="quarter" idx="12"/>
          </p:nvPr>
        </p:nvSpPr>
        <p:spPr/>
        <p:txBody>
          <a:bodyPr/>
          <a:lstStyle/>
          <a:p>
            <a:fld id="{95FB2209-46B8-6B45-A4DB-093FCF341F20}" type="slidenum">
              <a:rPr lang="tr-TR" smtClean="0"/>
              <a:t>‹#›</a:t>
            </a:fld>
            <a:endParaRPr lang="tr-TR"/>
          </a:p>
        </p:txBody>
      </p:sp>
    </p:spTree>
    <p:extLst>
      <p:ext uri="{BB962C8B-B14F-4D97-AF65-F5344CB8AC3E}">
        <p14:creationId xmlns:p14="http://schemas.microsoft.com/office/powerpoint/2010/main" val="3563159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643F8C9F-C3B4-49D7-C5F8-F6B8EA393831}"/>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45FFBD0D-C795-05EA-7E00-788C9E27843E}"/>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5F23D88-3CAB-0408-F367-B096CA9EECD0}"/>
              </a:ext>
            </a:extLst>
          </p:cNvPr>
          <p:cNvSpPr>
            <a:spLocks noGrp="1"/>
          </p:cNvSpPr>
          <p:nvPr>
            <p:ph type="dt" sz="half" idx="10"/>
          </p:nvPr>
        </p:nvSpPr>
        <p:spPr/>
        <p:txBody>
          <a:bodyPr/>
          <a:lstStyle/>
          <a:p>
            <a:fld id="{5FA32612-EC49-214F-A790-0A1F99FE02A1}" type="datetimeFigureOut">
              <a:rPr lang="tr-TR" smtClean="0"/>
              <a:t>21.03.2023</a:t>
            </a:fld>
            <a:endParaRPr lang="tr-TR"/>
          </a:p>
        </p:txBody>
      </p:sp>
      <p:sp>
        <p:nvSpPr>
          <p:cNvPr id="5" name="Alt Bilgi Yer Tutucusu 4">
            <a:extLst>
              <a:ext uri="{FF2B5EF4-FFF2-40B4-BE49-F238E27FC236}">
                <a16:creationId xmlns:a16="http://schemas.microsoft.com/office/drawing/2014/main" id="{708FB0FD-09DA-8642-3A74-397041A0897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AEFF308-5436-948A-DA02-9BD3F7D1CB4F}"/>
              </a:ext>
            </a:extLst>
          </p:cNvPr>
          <p:cNvSpPr>
            <a:spLocks noGrp="1"/>
          </p:cNvSpPr>
          <p:nvPr>
            <p:ph type="sldNum" sz="quarter" idx="12"/>
          </p:nvPr>
        </p:nvSpPr>
        <p:spPr/>
        <p:txBody>
          <a:bodyPr/>
          <a:lstStyle/>
          <a:p>
            <a:fld id="{95FB2209-46B8-6B45-A4DB-093FCF341F20}" type="slidenum">
              <a:rPr lang="tr-TR" smtClean="0"/>
              <a:t>‹#›</a:t>
            </a:fld>
            <a:endParaRPr lang="tr-TR"/>
          </a:p>
        </p:txBody>
      </p:sp>
    </p:spTree>
    <p:extLst>
      <p:ext uri="{BB962C8B-B14F-4D97-AF65-F5344CB8AC3E}">
        <p14:creationId xmlns:p14="http://schemas.microsoft.com/office/powerpoint/2010/main" val="134356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7F2E122-9361-A456-284E-A7A3AFAD12A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7F58D28E-CCBC-0549-A5EC-F183011F124E}"/>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E485484-0E78-8F2C-3BE7-8C00290CDF22}"/>
              </a:ext>
            </a:extLst>
          </p:cNvPr>
          <p:cNvSpPr>
            <a:spLocks noGrp="1"/>
          </p:cNvSpPr>
          <p:nvPr>
            <p:ph type="dt" sz="half" idx="10"/>
          </p:nvPr>
        </p:nvSpPr>
        <p:spPr/>
        <p:txBody>
          <a:bodyPr/>
          <a:lstStyle/>
          <a:p>
            <a:fld id="{5FA32612-EC49-214F-A790-0A1F99FE02A1}" type="datetimeFigureOut">
              <a:rPr lang="tr-TR" smtClean="0"/>
              <a:t>21.03.2023</a:t>
            </a:fld>
            <a:endParaRPr lang="tr-TR"/>
          </a:p>
        </p:txBody>
      </p:sp>
      <p:sp>
        <p:nvSpPr>
          <p:cNvPr id="5" name="Alt Bilgi Yer Tutucusu 4">
            <a:extLst>
              <a:ext uri="{FF2B5EF4-FFF2-40B4-BE49-F238E27FC236}">
                <a16:creationId xmlns:a16="http://schemas.microsoft.com/office/drawing/2014/main" id="{15E4AFFD-0F70-FB1C-42D6-9F9B01F1FA7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A005E75-23C6-74B2-6461-F6D6C4063B51}"/>
              </a:ext>
            </a:extLst>
          </p:cNvPr>
          <p:cNvSpPr>
            <a:spLocks noGrp="1"/>
          </p:cNvSpPr>
          <p:nvPr>
            <p:ph type="sldNum" sz="quarter" idx="12"/>
          </p:nvPr>
        </p:nvSpPr>
        <p:spPr/>
        <p:txBody>
          <a:bodyPr/>
          <a:lstStyle/>
          <a:p>
            <a:fld id="{95FB2209-46B8-6B45-A4DB-093FCF341F20}" type="slidenum">
              <a:rPr lang="tr-TR" smtClean="0"/>
              <a:t>‹#›</a:t>
            </a:fld>
            <a:endParaRPr lang="tr-TR"/>
          </a:p>
        </p:txBody>
      </p:sp>
    </p:spTree>
    <p:extLst>
      <p:ext uri="{BB962C8B-B14F-4D97-AF65-F5344CB8AC3E}">
        <p14:creationId xmlns:p14="http://schemas.microsoft.com/office/powerpoint/2010/main" val="2887044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588DF2-7E43-E8E4-976D-5972DD4C8513}"/>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DAAD01AA-7FD7-62A6-E3D3-72C8F812FD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68B1C645-93E5-C117-62FA-3E9A374E514E}"/>
              </a:ext>
            </a:extLst>
          </p:cNvPr>
          <p:cNvSpPr>
            <a:spLocks noGrp="1"/>
          </p:cNvSpPr>
          <p:nvPr>
            <p:ph type="dt" sz="half" idx="10"/>
          </p:nvPr>
        </p:nvSpPr>
        <p:spPr/>
        <p:txBody>
          <a:bodyPr/>
          <a:lstStyle/>
          <a:p>
            <a:fld id="{5FA32612-EC49-214F-A790-0A1F99FE02A1}" type="datetimeFigureOut">
              <a:rPr lang="tr-TR" smtClean="0"/>
              <a:t>21.03.2023</a:t>
            </a:fld>
            <a:endParaRPr lang="tr-TR"/>
          </a:p>
        </p:txBody>
      </p:sp>
      <p:sp>
        <p:nvSpPr>
          <p:cNvPr id="5" name="Alt Bilgi Yer Tutucusu 4">
            <a:extLst>
              <a:ext uri="{FF2B5EF4-FFF2-40B4-BE49-F238E27FC236}">
                <a16:creationId xmlns:a16="http://schemas.microsoft.com/office/drawing/2014/main" id="{640DF014-6E88-B3D4-64E8-E3ED972B12E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7E0B4F6-B6F9-1E77-6433-CD33357FE3FC}"/>
              </a:ext>
            </a:extLst>
          </p:cNvPr>
          <p:cNvSpPr>
            <a:spLocks noGrp="1"/>
          </p:cNvSpPr>
          <p:nvPr>
            <p:ph type="sldNum" sz="quarter" idx="12"/>
          </p:nvPr>
        </p:nvSpPr>
        <p:spPr/>
        <p:txBody>
          <a:bodyPr/>
          <a:lstStyle/>
          <a:p>
            <a:fld id="{95FB2209-46B8-6B45-A4DB-093FCF341F20}" type="slidenum">
              <a:rPr lang="tr-TR" smtClean="0"/>
              <a:t>‹#›</a:t>
            </a:fld>
            <a:endParaRPr lang="tr-TR"/>
          </a:p>
        </p:txBody>
      </p:sp>
    </p:spTree>
    <p:extLst>
      <p:ext uri="{BB962C8B-B14F-4D97-AF65-F5344CB8AC3E}">
        <p14:creationId xmlns:p14="http://schemas.microsoft.com/office/powerpoint/2010/main" val="2918849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22FD72-11C4-DCAD-DEDA-F0612F33EF0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1E758ED-E3FE-1435-D064-1DA321A09A98}"/>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B4BEEEC8-8DC1-EC48-0FE1-A054B112BECC}"/>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EF92463D-F4DC-F23F-ADF5-B07ED088DD08}"/>
              </a:ext>
            </a:extLst>
          </p:cNvPr>
          <p:cNvSpPr>
            <a:spLocks noGrp="1"/>
          </p:cNvSpPr>
          <p:nvPr>
            <p:ph type="dt" sz="half" idx="10"/>
          </p:nvPr>
        </p:nvSpPr>
        <p:spPr/>
        <p:txBody>
          <a:bodyPr/>
          <a:lstStyle/>
          <a:p>
            <a:fld id="{5FA32612-EC49-214F-A790-0A1F99FE02A1}" type="datetimeFigureOut">
              <a:rPr lang="tr-TR" smtClean="0"/>
              <a:t>21.03.2023</a:t>
            </a:fld>
            <a:endParaRPr lang="tr-TR"/>
          </a:p>
        </p:txBody>
      </p:sp>
      <p:sp>
        <p:nvSpPr>
          <p:cNvPr id="6" name="Alt Bilgi Yer Tutucusu 5">
            <a:extLst>
              <a:ext uri="{FF2B5EF4-FFF2-40B4-BE49-F238E27FC236}">
                <a16:creationId xmlns:a16="http://schemas.microsoft.com/office/drawing/2014/main" id="{32D80EF4-55B0-DB85-52E9-D8F9A9F7F1B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2E1F1E6-E58E-845E-4476-2ED73FE6F305}"/>
              </a:ext>
            </a:extLst>
          </p:cNvPr>
          <p:cNvSpPr>
            <a:spLocks noGrp="1"/>
          </p:cNvSpPr>
          <p:nvPr>
            <p:ph type="sldNum" sz="quarter" idx="12"/>
          </p:nvPr>
        </p:nvSpPr>
        <p:spPr/>
        <p:txBody>
          <a:bodyPr/>
          <a:lstStyle/>
          <a:p>
            <a:fld id="{95FB2209-46B8-6B45-A4DB-093FCF341F20}" type="slidenum">
              <a:rPr lang="tr-TR" smtClean="0"/>
              <a:t>‹#›</a:t>
            </a:fld>
            <a:endParaRPr lang="tr-TR"/>
          </a:p>
        </p:txBody>
      </p:sp>
    </p:spTree>
    <p:extLst>
      <p:ext uri="{BB962C8B-B14F-4D97-AF65-F5344CB8AC3E}">
        <p14:creationId xmlns:p14="http://schemas.microsoft.com/office/powerpoint/2010/main" val="1791715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95C731-CFDD-4F7A-5840-FBFBF27DC745}"/>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152753E-BC72-D9EF-F2D4-311E4FF898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F8BCDD16-D7F6-2F6B-BD44-9AE4250040B2}"/>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E37761B9-D564-AF26-65DE-AF47339C11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0C0B1AC9-4AA9-F5CD-DE14-50AB5B93BBE8}"/>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6991F454-0BD4-5CB7-0450-8C0A5EC22C02}"/>
              </a:ext>
            </a:extLst>
          </p:cNvPr>
          <p:cNvSpPr>
            <a:spLocks noGrp="1"/>
          </p:cNvSpPr>
          <p:nvPr>
            <p:ph type="dt" sz="half" idx="10"/>
          </p:nvPr>
        </p:nvSpPr>
        <p:spPr/>
        <p:txBody>
          <a:bodyPr/>
          <a:lstStyle/>
          <a:p>
            <a:fld id="{5FA32612-EC49-214F-A790-0A1F99FE02A1}" type="datetimeFigureOut">
              <a:rPr lang="tr-TR" smtClean="0"/>
              <a:t>21.03.2023</a:t>
            </a:fld>
            <a:endParaRPr lang="tr-TR"/>
          </a:p>
        </p:txBody>
      </p:sp>
      <p:sp>
        <p:nvSpPr>
          <p:cNvPr id="8" name="Alt Bilgi Yer Tutucusu 7">
            <a:extLst>
              <a:ext uri="{FF2B5EF4-FFF2-40B4-BE49-F238E27FC236}">
                <a16:creationId xmlns:a16="http://schemas.microsoft.com/office/drawing/2014/main" id="{666370AA-E6BE-4CCE-D7EA-063CB677E2A2}"/>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F6D26148-E8CD-7967-9690-7372EEE21D4E}"/>
              </a:ext>
            </a:extLst>
          </p:cNvPr>
          <p:cNvSpPr>
            <a:spLocks noGrp="1"/>
          </p:cNvSpPr>
          <p:nvPr>
            <p:ph type="sldNum" sz="quarter" idx="12"/>
          </p:nvPr>
        </p:nvSpPr>
        <p:spPr/>
        <p:txBody>
          <a:bodyPr/>
          <a:lstStyle/>
          <a:p>
            <a:fld id="{95FB2209-46B8-6B45-A4DB-093FCF341F20}" type="slidenum">
              <a:rPr lang="tr-TR" smtClean="0"/>
              <a:t>‹#›</a:t>
            </a:fld>
            <a:endParaRPr lang="tr-TR"/>
          </a:p>
        </p:txBody>
      </p:sp>
    </p:spTree>
    <p:extLst>
      <p:ext uri="{BB962C8B-B14F-4D97-AF65-F5344CB8AC3E}">
        <p14:creationId xmlns:p14="http://schemas.microsoft.com/office/powerpoint/2010/main" val="2076433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333CE4-0B79-5ADC-A0D7-38424CD2305A}"/>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E6154FAB-4A84-0EFB-00DD-6FA7338B6E0E}"/>
              </a:ext>
            </a:extLst>
          </p:cNvPr>
          <p:cNvSpPr>
            <a:spLocks noGrp="1"/>
          </p:cNvSpPr>
          <p:nvPr>
            <p:ph type="dt" sz="half" idx="10"/>
          </p:nvPr>
        </p:nvSpPr>
        <p:spPr/>
        <p:txBody>
          <a:bodyPr/>
          <a:lstStyle/>
          <a:p>
            <a:fld id="{5FA32612-EC49-214F-A790-0A1F99FE02A1}" type="datetimeFigureOut">
              <a:rPr lang="tr-TR" smtClean="0"/>
              <a:t>21.03.2023</a:t>
            </a:fld>
            <a:endParaRPr lang="tr-TR"/>
          </a:p>
        </p:txBody>
      </p:sp>
      <p:sp>
        <p:nvSpPr>
          <p:cNvPr id="4" name="Alt Bilgi Yer Tutucusu 3">
            <a:extLst>
              <a:ext uri="{FF2B5EF4-FFF2-40B4-BE49-F238E27FC236}">
                <a16:creationId xmlns:a16="http://schemas.microsoft.com/office/drawing/2014/main" id="{D3DD8EDC-EB57-15BE-9993-456F680D51C4}"/>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C2BF5BDD-E6DC-3758-C7F8-65B64B46832C}"/>
              </a:ext>
            </a:extLst>
          </p:cNvPr>
          <p:cNvSpPr>
            <a:spLocks noGrp="1"/>
          </p:cNvSpPr>
          <p:nvPr>
            <p:ph type="sldNum" sz="quarter" idx="12"/>
          </p:nvPr>
        </p:nvSpPr>
        <p:spPr/>
        <p:txBody>
          <a:bodyPr/>
          <a:lstStyle/>
          <a:p>
            <a:fld id="{95FB2209-46B8-6B45-A4DB-093FCF341F20}" type="slidenum">
              <a:rPr lang="tr-TR" smtClean="0"/>
              <a:t>‹#›</a:t>
            </a:fld>
            <a:endParaRPr lang="tr-TR"/>
          </a:p>
        </p:txBody>
      </p:sp>
    </p:spTree>
    <p:extLst>
      <p:ext uri="{BB962C8B-B14F-4D97-AF65-F5344CB8AC3E}">
        <p14:creationId xmlns:p14="http://schemas.microsoft.com/office/powerpoint/2010/main" val="1273164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5A2DA479-F7C4-71C4-4735-0EF7B3B83AA0}"/>
              </a:ext>
            </a:extLst>
          </p:cNvPr>
          <p:cNvSpPr>
            <a:spLocks noGrp="1"/>
          </p:cNvSpPr>
          <p:nvPr>
            <p:ph type="dt" sz="half" idx="10"/>
          </p:nvPr>
        </p:nvSpPr>
        <p:spPr/>
        <p:txBody>
          <a:bodyPr/>
          <a:lstStyle/>
          <a:p>
            <a:fld id="{5FA32612-EC49-214F-A790-0A1F99FE02A1}" type="datetimeFigureOut">
              <a:rPr lang="tr-TR" smtClean="0"/>
              <a:t>21.03.2023</a:t>
            </a:fld>
            <a:endParaRPr lang="tr-TR"/>
          </a:p>
        </p:txBody>
      </p:sp>
      <p:sp>
        <p:nvSpPr>
          <p:cNvPr id="3" name="Alt Bilgi Yer Tutucusu 2">
            <a:extLst>
              <a:ext uri="{FF2B5EF4-FFF2-40B4-BE49-F238E27FC236}">
                <a16:creationId xmlns:a16="http://schemas.microsoft.com/office/drawing/2014/main" id="{DE730329-B4DB-3EA7-2560-8E979EC82A5E}"/>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6ADAC3DE-DC23-87FA-40FC-6BF6A473005F}"/>
              </a:ext>
            </a:extLst>
          </p:cNvPr>
          <p:cNvSpPr>
            <a:spLocks noGrp="1"/>
          </p:cNvSpPr>
          <p:nvPr>
            <p:ph type="sldNum" sz="quarter" idx="12"/>
          </p:nvPr>
        </p:nvSpPr>
        <p:spPr/>
        <p:txBody>
          <a:bodyPr/>
          <a:lstStyle/>
          <a:p>
            <a:fld id="{95FB2209-46B8-6B45-A4DB-093FCF341F20}" type="slidenum">
              <a:rPr lang="tr-TR" smtClean="0"/>
              <a:t>‹#›</a:t>
            </a:fld>
            <a:endParaRPr lang="tr-TR"/>
          </a:p>
        </p:txBody>
      </p:sp>
    </p:spTree>
    <p:extLst>
      <p:ext uri="{BB962C8B-B14F-4D97-AF65-F5344CB8AC3E}">
        <p14:creationId xmlns:p14="http://schemas.microsoft.com/office/powerpoint/2010/main" val="3511015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0E957C-A1BB-00C2-F2F0-63947153DB2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5A2F49CB-24A9-2571-2AF5-AEC2CF1C63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83C335F8-AAEF-A084-E5C3-7A9C9493F9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36F8F8B-D9EE-51E6-9574-F5273506DAF1}"/>
              </a:ext>
            </a:extLst>
          </p:cNvPr>
          <p:cNvSpPr>
            <a:spLocks noGrp="1"/>
          </p:cNvSpPr>
          <p:nvPr>
            <p:ph type="dt" sz="half" idx="10"/>
          </p:nvPr>
        </p:nvSpPr>
        <p:spPr/>
        <p:txBody>
          <a:bodyPr/>
          <a:lstStyle/>
          <a:p>
            <a:fld id="{5FA32612-EC49-214F-A790-0A1F99FE02A1}" type="datetimeFigureOut">
              <a:rPr lang="tr-TR" smtClean="0"/>
              <a:t>21.03.2023</a:t>
            </a:fld>
            <a:endParaRPr lang="tr-TR"/>
          </a:p>
        </p:txBody>
      </p:sp>
      <p:sp>
        <p:nvSpPr>
          <p:cNvPr id="6" name="Alt Bilgi Yer Tutucusu 5">
            <a:extLst>
              <a:ext uri="{FF2B5EF4-FFF2-40B4-BE49-F238E27FC236}">
                <a16:creationId xmlns:a16="http://schemas.microsoft.com/office/drawing/2014/main" id="{1A24BD61-8552-48F9-3942-D06D278FE9D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41E6EC0-5FFC-87EE-A147-9E6B32C81985}"/>
              </a:ext>
            </a:extLst>
          </p:cNvPr>
          <p:cNvSpPr>
            <a:spLocks noGrp="1"/>
          </p:cNvSpPr>
          <p:nvPr>
            <p:ph type="sldNum" sz="quarter" idx="12"/>
          </p:nvPr>
        </p:nvSpPr>
        <p:spPr/>
        <p:txBody>
          <a:bodyPr/>
          <a:lstStyle/>
          <a:p>
            <a:fld id="{95FB2209-46B8-6B45-A4DB-093FCF341F20}" type="slidenum">
              <a:rPr lang="tr-TR" smtClean="0"/>
              <a:t>‹#›</a:t>
            </a:fld>
            <a:endParaRPr lang="tr-TR"/>
          </a:p>
        </p:txBody>
      </p:sp>
    </p:spTree>
    <p:extLst>
      <p:ext uri="{BB962C8B-B14F-4D97-AF65-F5344CB8AC3E}">
        <p14:creationId xmlns:p14="http://schemas.microsoft.com/office/powerpoint/2010/main" val="2613225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7759295-55C1-1DFB-232E-E6B30467593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FA4E269B-AB50-81A3-9CC7-73CAFE1337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F3289A61-4F8B-6406-465C-8CCACB96AE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96E7651-B40A-06C2-3320-22E6F6797EB9}"/>
              </a:ext>
            </a:extLst>
          </p:cNvPr>
          <p:cNvSpPr>
            <a:spLocks noGrp="1"/>
          </p:cNvSpPr>
          <p:nvPr>
            <p:ph type="dt" sz="half" idx="10"/>
          </p:nvPr>
        </p:nvSpPr>
        <p:spPr/>
        <p:txBody>
          <a:bodyPr/>
          <a:lstStyle/>
          <a:p>
            <a:fld id="{5FA32612-EC49-214F-A790-0A1F99FE02A1}" type="datetimeFigureOut">
              <a:rPr lang="tr-TR" smtClean="0"/>
              <a:t>21.03.2023</a:t>
            </a:fld>
            <a:endParaRPr lang="tr-TR"/>
          </a:p>
        </p:txBody>
      </p:sp>
      <p:sp>
        <p:nvSpPr>
          <p:cNvPr id="6" name="Alt Bilgi Yer Tutucusu 5">
            <a:extLst>
              <a:ext uri="{FF2B5EF4-FFF2-40B4-BE49-F238E27FC236}">
                <a16:creationId xmlns:a16="http://schemas.microsoft.com/office/drawing/2014/main" id="{8985F595-E707-C396-E122-8AE992103A2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64B2DCE-4161-7F8E-F780-2BB36A6284DC}"/>
              </a:ext>
            </a:extLst>
          </p:cNvPr>
          <p:cNvSpPr>
            <a:spLocks noGrp="1"/>
          </p:cNvSpPr>
          <p:nvPr>
            <p:ph type="sldNum" sz="quarter" idx="12"/>
          </p:nvPr>
        </p:nvSpPr>
        <p:spPr/>
        <p:txBody>
          <a:bodyPr/>
          <a:lstStyle/>
          <a:p>
            <a:fld id="{95FB2209-46B8-6B45-A4DB-093FCF341F20}" type="slidenum">
              <a:rPr lang="tr-TR" smtClean="0"/>
              <a:t>‹#›</a:t>
            </a:fld>
            <a:endParaRPr lang="tr-TR"/>
          </a:p>
        </p:txBody>
      </p:sp>
    </p:spTree>
    <p:extLst>
      <p:ext uri="{BB962C8B-B14F-4D97-AF65-F5344CB8AC3E}">
        <p14:creationId xmlns:p14="http://schemas.microsoft.com/office/powerpoint/2010/main" val="677265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E0098815-AE7B-5415-0715-079173782A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0E9771C-A684-7C3A-11DA-F5AC7F6D9C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1BEB5CE-51C9-6421-56B1-534408E4F5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A32612-EC49-214F-A790-0A1F99FE02A1}" type="datetimeFigureOut">
              <a:rPr lang="tr-TR" smtClean="0"/>
              <a:t>21.03.2023</a:t>
            </a:fld>
            <a:endParaRPr lang="tr-TR"/>
          </a:p>
        </p:txBody>
      </p:sp>
      <p:sp>
        <p:nvSpPr>
          <p:cNvPr id="5" name="Alt Bilgi Yer Tutucusu 4">
            <a:extLst>
              <a:ext uri="{FF2B5EF4-FFF2-40B4-BE49-F238E27FC236}">
                <a16:creationId xmlns:a16="http://schemas.microsoft.com/office/drawing/2014/main" id="{C95FB06B-D7B9-FB1A-E158-5984628D1B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F4E192B6-685A-E208-E43C-346A876729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FB2209-46B8-6B45-A4DB-093FCF341F20}" type="slidenum">
              <a:rPr lang="tr-TR" smtClean="0"/>
              <a:t>‹#›</a:t>
            </a:fld>
            <a:endParaRPr lang="tr-TR"/>
          </a:p>
        </p:txBody>
      </p:sp>
    </p:spTree>
    <p:extLst>
      <p:ext uri="{BB962C8B-B14F-4D97-AF65-F5344CB8AC3E}">
        <p14:creationId xmlns:p14="http://schemas.microsoft.com/office/powerpoint/2010/main" val="3622154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2286BE-43AC-83AE-E22E-1EC8B9F3DAB5}"/>
              </a:ext>
            </a:extLst>
          </p:cNvPr>
          <p:cNvSpPr>
            <a:spLocks noGrp="1"/>
          </p:cNvSpPr>
          <p:nvPr>
            <p:ph type="ctrTitle"/>
          </p:nvPr>
        </p:nvSpPr>
        <p:spPr/>
        <p:txBody>
          <a:bodyPr/>
          <a:lstStyle/>
          <a:p>
            <a:r>
              <a:rPr lang="tr-TR" dirty="0"/>
              <a:t>Sosyal Medya Reklamcılığı</a:t>
            </a:r>
          </a:p>
        </p:txBody>
      </p:sp>
      <p:sp>
        <p:nvSpPr>
          <p:cNvPr id="3" name="Alt Başlık 2">
            <a:extLst>
              <a:ext uri="{FF2B5EF4-FFF2-40B4-BE49-F238E27FC236}">
                <a16:creationId xmlns:a16="http://schemas.microsoft.com/office/drawing/2014/main" id="{4A25308D-E988-F5DB-D9C0-158654792B6A}"/>
              </a:ext>
            </a:extLst>
          </p:cNvPr>
          <p:cNvSpPr>
            <a:spLocks noGrp="1"/>
          </p:cNvSpPr>
          <p:nvPr>
            <p:ph type="subTitle" idx="1"/>
          </p:nvPr>
        </p:nvSpPr>
        <p:spPr/>
        <p:txBody>
          <a:bodyPr/>
          <a:lstStyle/>
          <a:p>
            <a:endParaRPr lang="tr-TR" dirty="0"/>
          </a:p>
        </p:txBody>
      </p:sp>
    </p:spTree>
    <p:extLst>
      <p:ext uri="{BB962C8B-B14F-4D97-AF65-F5344CB8AC3E}">
        <p14:creationId xmlns:p14="http://schemas.microsoft.com/office/powerpoint/2010/main" val="1067312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F2AE3A-C2C4-C844-639D-D20FB0741918}"/>
              </a:ext>
            </a:extLst>
          </p:cNvPr>
          <p:cNvSpPr>
            <a:spLocks noGrp="1"/>
          </p:cNvSpPr>
          <p:nvPr>
            <p:ph type="title"/>
          </p:nvPr>
        </p:nvSpPr>
        <p:spPr/>
        <p:txBody>
          <a:bodyPr/>
          <a:lstStyle/>
          <a:p>
            <a:r>
              <a:rPr lang="tr-TR" dirty="0"/>
              <a:t>Google </a:t>
            </a:r>
            <a:r>
              <a:rPr lang="tr-TR" dirty="0" err="1"/>
              <a:t>Search</a:t>
            </a:r>
            <a:r>
              <a:rPr lang="tr-TR" dirty="0"/>
              <a:t> Console Nedir?</a:t>
            </a:r>
          </a:p>
        </p:txBody>
      </p:sp>
      <p:sp>
        <p:nvSpPr>
          <p:cNvPr id="3" name="İçerik Yer Tutucusu 2">
            <a:extLst>
              <a:ext uri="{FF2B5EF4-FFF2-40B4-BE49-F238E27FC236}">
                <a16:creationId xmlns:a16="http://schemas.microsoft.com/office/drawing/2014/main" id="{6164F834-2D12-AFFB-B17C-4811BEA2E8DC}"/>
              </a:ext>
            </a:extLst>
          </p:cNvPr>
          <p:cNvSpPr>
            <a:spLocks noGrp="1"/>
          </p:cNvSpPr>
          <p:nvPr>
            <p:ph idx="1"/>
          </p:nvPr>
        </p:nvSpPr>
        <p:spPr/>
        <p:txBody>
          <a:bodyPr>
            <a:normAutofit fontScale="92500" lnSpcReduction="20000"/>
          </a:bodyPr>
          <a:lstStyle/>
          <a:p>
            <a:r>
              <a:rPr lang="tr-TR" dirty="0"/>
              <a:t>Google’ın bizim sitemizin SEO anlamında incelemeler ve analizler yapabilme imkanı verdiği özel bir paneldir.</a:t>
            </a:r>
          </a:p>
          <a:p>
            <a:r>
              <a:rPr lang="tr-TR" dirty="0" err="1"/>
              <a:t>Search</a:t>
            </a:r>
            <a:r>
              <a:rPr lang="tr-TR" dirty="0"/>
              <a:t> </a:t>
            </a:r>
            <a:r>
              <a:rPr lang="tr-TR" dirty="0" err="1"/>
              <a:t>console</a:t>
            </a:r>
            <a:r>
              <a:rPr lang="tr-TR" dirty="0"/>
              <a:t> sitemizin arama trafiğini ve performansını ölçmemize hem de sorunları çözmemize yardımcı olur.</a:t>
            </a:r>
          </a:p>
          <a:p>
            <a:r>
              <a:rPr lang="tr-TR" dirty="0"/>
              <a:t>Google’dan hangi sorgularla kullanıcıların sitemize geldiğini gösterir.</a:t>
            </a:r>
          </a:p>
          <a:p>
            <a:r>
              <a:rPr lang="tr-TR" dirty="0"/>
              <a:t>Google aramalardaki konumu, gösterimlerini ve tıklamaları gösterir.</a:t>
            </a:r>
          </a:p>
          <a:p>
            <a:r>
              <a:rPr lang="tr-TR" dirty="0"/>
              <a:t>Sitemizde sorunlar olduğunda e-posta uyarıları almamızı sağlar.</a:t>
            </a:r>
          </a:p>
          <a:p>
            <a:r>
              <a:rPr lang="tr-TR" dirty="0"/>
              <a:t>Sitenin mobil uyumu, sitenin hızı ve sitemizin Google aramalarda nasıl göründüğüyle ilgili analizler sunarak iyileştirmeler yapmamızı sağlar.</a:t>
            </a:r>
          </a:p>
          <a:p>
            <a:r>
              <a:rPr lang="tr-TR" dirty="0"/>
              <a:t>Aktifleştirmek için herhangi bir kod yüklemesine ihtiyaç duyulmamaktadır. Sadece sitenin size ait olduğunu kanıtlamak için gereken yönlendirmeleri yapmanız gerekmektedir.</a:t>
            </a:r>
          </a:p>
        </p:txBody>
      </p:sp>
    </p:spTree>
    <p:extLst>
      <p:ext uri="{BB962C8B-B14F-4D97-AF65-F5344CB8AC3E}">
        <p14:creationId xmlns:p14="http://schemas.microsoft.com/office/powerpoint/2010/main" val="751123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E2A124-4780-2335-08AC-39E195519B5D}"/>
              </a:ext>
            </a:extLst>
          </p:cNvPr>
          <p:cNvSpPr>
            <a:spLocks noGrp="1"/>
          </p:cNvSpPr>
          <p:nvPr>
            <p:ph type="title"/>
          </p:nvPr>
        </p:nvSpPr>
        <p:spPr/>
        <p:txBody>
          <a:bodyPr/>
          <a:lstStyle/>
          <a:p>
            <a:r>
              <a:rPr lang="tr-TR" dirty="0"/>
              <a:t>GOOGLE </a:t>
            </a:r>
            <a:r>
              <a:rPr lang="tr-TR" dirty="0" err="1"/>
              <a:t>Tag</a:t>
            </a:r>
            <a:r>
              <a:rPr lang="tr-TR" dirty="0"/>
              <a:t> Manager (Etiket Yöneticisi) Nedir? Hesabımıza nasıl bağlarız?</a:t>
            </a:r>
          </a:p>
        </p:txBody>
      </p:sp>
      <p:sp>
        <p:nvSpPr>
          <p:cNvPr id="3" name="İçerik Yer Tutucusu 2">
            <a:extLst>
              <a:ext uri="{FF2B5EF4-FFF2-40B4-BE49-F238E27FC236}">
                <a16:creationId xmlns:a16="http://schemas.microsoft.com/office/drawing/2014/main" id="{FE093DC0-6D8A-56B0-E4C0-28B0384F3771}"/>
              </a:ext>
            </a:extLst>
          </p:cNvPr>
          <p:cNvSpPr>
            <a:spLocks noGrp="1"/>
          </p:cNvSpPr>
          <p:nvPr>
            <p:ph idx="1"/>
          </p:nvPr>
        </p:nvSpPr>
        <p:spPr/>
        <p:txBody>
          <a:bodyPr>
            <a:normAutofit lnSpcReduction="10000"/>
          </a:bodyPr>
          <a:lstStyle/>
          <a:p>
            <a:r>
              <a:rPr lang="tr-TR" dirty="0"/>
              <a:t>Google </a:t>
            </a:r>
            <a:r>
              <a:rPr lang="tr-TR" dirty="0" err="1"/>
              <a:t>Tag</a:t>
            </a:r>
            <a:r>
              <a:rPr lang="tr-TR" dirty="0"/>
              <a:t> Manager, Google </a:t>
            </a:r>
            <a:r>
              <a:rPr lang="tr-TR" dirty="0" err="1"/>
              <a:t>Analytics</a:t>
            </a:r>
            <a:r>
              <a:rPr lang="tr-TR" dirty="0"/>
              <a:t> gibi detaylı bir analiz aracıdır.</a:t>
            </a:r>
          </a:p>
          <a:p>
            <a:r>
              <a:rPr lang="tr-TR" dirty="0" err="1"/>
              <a:t>Analytics’ten</a:t>
            </a:r>
            <a:r>
              <a:rPr lang="tr-TR" dirty="0"/>
              <a:t> daha detaylı analiz imkanı sunar. </a:t>
            </a:r>
          </a:p>
          <a:p>
            <a:r>
              <a:rPr lang="tr-TR" dirty="0"/>
              <a:t>Sayfalarımızda olan bir çok aksiyonu takip edebiliriz. Kim hangi sayfaya girmiş, hangi buton kaç kez tıklanmış, sayfayı aşağı doğru kaç kişi kaydırmış. Hangi sayfadan hangi sayfaya geçişler yapılmış (davranış akışı), sayfadaki kod hataları nelerdir.</a:t>
            </a:r>
          </a:p>
          <a:p>
            <a:r>
              <a:rPr lang="tr-TR" dirty="0"/>
              <a:t>Özetle; Google </a:t>
            </a:r>
            <a:r>
              <a:rPr lang="tr-TR" dirty="0" err="1"/>
              <a:t>Tag</a:t>
            </a:r>
            <a:r>
              <a:rPr lang="tr-TR" dirty="0"/>
              <a:t> Manager sitemize kaç kişi girmiş sorusundan ziyade sitemizde kaç kişi ne yapmış sorusuna cevap verir.</a:t>
            </a:r>
          </a:p>
          <a:p>
            <a:r>
              <a:rPr lang="tr-TR" dirty="0"/>
              <a:t>Ayrıca sitemize ekleyip takip gerçekleştirebileceğimiz bir çok kod Google </a:t>
            </a:r>
            <a:r>
              <a:rPr lang="tr-TR" dirty="0" err="1"/>
              <a:t>Tag</a:t>
            </a:r>
            <a:r>
              <a:rPr lang="tr-TR" dirty="0"/>
              <a:t> Manager sayesinde tek bir yerden eklenir ve yönetilir.</a:t>
            </a:r>
          </a:p>
        </p:txBody>
      </p:sp>
    </p:spTree>
    <p:extLst>
      <p:ext uri="{BB962C8B-B14F-4D97-AF65-F5344CB8AC3E}">
        <p14:creationId xmlns:p14="http://schemas.microsoft.com/office/powerpoint/2010/main" val="50108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75916E-9579-64D7-03A1-8D979B9F6532}"/>
              </a:ext>
            </a:extLst>
          </p:cNvPr>
          <p:cNvSpPr>
            <a:spLocks noGrp="1"/>
          </p:cNvSpPr>
          <p:nvPr>
            <p:ph type="title"/>
          </p:nvPr>
        </p:nvSpPr>
        <p:spPr/>
        <p:txBody>
          <a:bodyPr/>
          <a:lstStyle/>
          <a:p>
            <a:r>
              <a:rPr lang="tr-TR" dirty="0"/>
              <a:t>Anahtar Kelimeler – Anahtar Kelime Mantığı – TBM Ücretlendirmesi Nasıl Çalışır?</a:t>
            </a:r>
          </a:p>
        </p:txBody>
      </p:sp>
      <p:sp>
        <p:nvSpPr>
          <p:cNvPr id="3" name="İçerik Yer Tutucusu 2">
            <a:extLst>
              <a:ext uri="{FF2B5EF4-FFF2-40B4-BE49-F238E27FC236}">
                <a16:creationId xmlns:a16="http://schemas.microsoft.com/office/drawing/2014/main" id="{1072B4ED-FC35-9A47-5247-F06597ADF56E}"/>
              </a:ext>
            </a:extLst>
          </p:cNvPr>
          <p:cNvSpPr>
            <a:spLocks noGrp="1"/>
          </p:cNvSpPr>
          <p:nvPr>
            <p:ph idx="1"/>
          </p:nvPr>
        </p:nvSpPr>
        <p:spPr/>
        <p:txBody>
          <a:bodyPr/>
          <a:lstStyle/>
          <a:p>
            <a:r>
              <a:rPr lang="tr-TR" dirty="0"/>
              <a:t>Uzun kuyruk kelimeler (</a:t>
            </a:r>
            <a:r>
              <a:rPr lang="tr-TR" dirty="0" err="1"/>
              <a:t>Long</a:t>
            </a:r>
            <a:r>
              <a:rPr lang="tr-TR" dirty="0"/>
              <a:t> </a:t>
            </a:r>
            <a:r>
              <a:rPr lang="tr-TR" dirty="0" err="1"/>
              <a:t>tails</a:t>
            </a:r>
            <a:r>
              <a:rPr lang="tr-TR" dirty="0"/>
              <a:t>) ve kısa kuyruk kelimeler (</a:t>
            </a:r>
            <a:r>
              <a:rPr lang="tr-TR" dirty="0" err="1"/>
              <a:t>short</a:t>
            </a:r>
            <a:r>
              <a:rPr lang="tr-TR" dirty="0"/>
              <a:t> </a:t>
            </a:r>
            <a:r>
              <a:rPr lang="tr-TR" dirty="0" err="1"/>
              <a:t>tails</a:t>
            </a:r>
            <a:r>
              <a:rPr lang="tr-TR" dirty="0"/>
              <a:t>)</a:t>
            </a:r>
          </a:p>
          <a:p>
            <a:r>
              <a:rPr lang="tr-TR" dirty="0"/>
              <a:t>Anahtar kelime rekabetleri ve açık arttırma mantığı nasıl çalışır?</a:t>
            </a:r>
          </a:p>
          <a:p>
            <a:r>
              <a:rPr lang="tr-TR" dirty="0"/>
              <a:t>Google </a:t>
            </a:r>
            <a:r>
              <a:rPr lang="tr-TR" dirty="0" err="1"/>
              <a:t>Ads’te</a:t>
            </a:r>
            <a:r>
              <a:rPr lang="tr-TR" dirty="0"/>
              <a:t> </a:t>
            </a:r>
            <a:r>
              <a:rPr lang="tr-TR" dirty="0" err="1"/>
              <a:t>tkıklama</a:t>
            </a:r>
            <a:r>
              <a:rPr lang="tr-TR" dirty="0"/>
              <a:t> başı ücretlendirme nasıl yapılır?</a:t>
            </a:r>
          </a:p>
        </p:txBody>
      </p:sp>
    </p:spTree>
    <p:extLst>
      <p:ext uri="{BB962C8B-B14F-4D97-AF65-F5344CB8AC3E}">
        <p14:creationId xmlns:p14="http://schemas.microsoft.com/office/powerpoint/2010/main" val="1635160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43F9F2-FCB7-9654-2C24-8A1D4F5E2170}"/>
              </a:ext>
            </a:extLst>
          </p:cNvPr>
          <p:cNvSpPr>
            <a:spLocks noGrp="1"/>
          </p:cNvSpPr>
          <p:nvPr>
            <p:ph type="title"/>
          </p:nvPr>
        </p:nvSpPr>
        <p:spPr/>
        <p:txBody>
          <a:bodyPr/>
          <a:lstStyle/>
          <a:p>
            <a:r>
              <a:rPr lang="tr-TR" dirty="0"/>
              <a:t>Uzun kuyruk ve kısa kuyruk anahtar kelimeler</a:t>
            </a:r>
          </a:p>
        </p:txBody>
      </p:sp>
      <p:sp>
        <p:nvSpPr>
          <p:cNvPr id="3" name="İçerik Yer Tutucusu 2">
            <a:extLst>
              <a:ext uri="{FF2B5EF4-FFF2-40B4-BE49-F238E27FC236}">
                <a16:creationId xmlns:a16="http://schemas.microsoft.com/office/drawing/2014/main" id="{97F6D78C-28D8-3D6D-B3A9-B481505B5B63}"/>
              </a:ext>
            </a:extLst>
          </p:cNvPr>
          <p:cNvSpPr>
            <a:spLocks noGrp="1"/>
          </p:cNvSpPr>
          <p:nvPr>
            <p:ph idx="1"/>
          </p:nvPr>
        </p:nvSpPr>
        <p:spPr/>
        <p:txBody>
          <a:bodyPr/>
          <a:lstStyle/>
          <a:p>
            <a:r>
              <a:rPr lang="tr-TR" dirty="0"/>
              <a:t>Kısa kuyruk kelimelerde rekabet fazladır ve uygun hedef kitleye ulaşılması çok zordur.</a:t>
            </a:r>
          </a:p>
          <a:p>
            <a:r>
              <a:rPr lang="tr-TR" dirty="0"/>
              <a:t>Kısa kuyruk kelimelerde «marka </a:t>
            </a:r>
            <a:r>
              <a:rPr lang="tr-TR" dirty="0" err="1"/>
              <a:t>dominasyonu</a:t>
            </a:r>
            <a:r>
              <a:rPr lang="tr-TR" dirty="0"/>
              <a:t>» sağlamamış işletmelerin dönüşüm sağlaması daha zordur. (eğer bir </a:t>
            </a:r>
            <a:r>
              <a:rPr lang="tr-TR" dirty="0" err="1"/>
              <a:t>Nike</a:t>
            </a:r>
            <a:r>
              <a:rPr lang="tr-TR" dirty="0"/>
              <a:t>, Adidas, Puma, </a:t>
            </a:r>
            <a:r>
              <a:rPr lang="tr-TR" dirty="0" err="1"/>
              <a:t>Skecher</a:t>
            </a:r>
            <a:r>
              <a:rPr lang="tr-TR" dirty="0"/>
              <a:t> değilseniz, «spor ayakkabısı» hedeflemeniz doğru bir strateji olmayabilir.</a:t>
            </a:r>
          </a:p>
          <a:p>
            <a:r>
              <a:rPr lang="tr-TR" dirty="0"/>
              <a:t>Uzun kuyruk (</a:t>
            </a:r>
            <a:r>
              <a:rPr lang="tr-TR" dirty="0" err="1"/>
              <a:t>long</a:t>
            </a:r>
            <a:r>
              <a:rPr lang="tr-TR" dirty="0"/>
              <a:t> </a:t>
            </a:r>
            <a:r>
              <a:rPr lang="tr-TR" dirty="0" err="1"/>
              <a:t>tails</a:t>
            </a:r>
            <a:r>
              <a:rPr lang="tr-TR" dirty="0"/>
              <a:t>) kelimelerde rekabet daha azdır.</a:t>
            </a:r>
          </a:p>
          <a:p>
            <a:r>
              <a:rPr lang="tr-TR" dirty="0"/>
              <a:t>Aranma hacmi ve dönüşüm arasındaki farkı anlamak. (Daha çok aranma sayısı olması daha çok satış getirir anlamına gelmez) </a:t>
            </a:r>
          </a:p>
        </p:txBody>
      </p:sp>
    </p:spTree>
    <p:extLst>
      <p:ext uri="{BB962C8B-B14F-4D97-AF65-F5344CB8AC3E}">
        <p14:creationId xmlns:p14="http://schemas.microsoft.com/office/powerpoint/2010/main" val="4275187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91208F-B8B9-39A5-AD92-AC553158A99E}"/>
              </a:ext>
            </a:extLst>
          </p:cNvPr>
          <p:cNvSpPr>
            <a:spLocks noGrp="1"/>
          </p:cNvSpPr>
          <p:nvPr>
            <p:ph type="title"/>
          </p:nvPr>
        </p:nvSpPr>
        <p:spPr/>
        <p:txBody>
          <a:bodyPr/>
          <a:lstStyle/>
          <a:p>
            <a:r>
              <a:rPr lang="tr-TR" dirty="0"/>
              <a:t>Anahtar kelime rekabetleri</a:t>
            </a:r>
          </a:p>
        </p:txBody>
      </p:sp>
      <p:sp>
        <p:nvSpPr>
          <p:cNvPr id="3" name="İçerik Yer Tutucusu 2">
            <a:extLst>
              <a:ext uri="{FF2B5EF4-FFF2-40B4-BE49-F238E27FC236}">
                <a16:creationId xmlns:a16="http://schemas.microsoft.com/office/drawing/2014/main" id="{190C42D5-3D09-C1F8-4ED2-0E9F8A69CB38}"/>
              </a:ext>
            </a:extLst>
          </p:cNvPr>
          <p:cNvSpPr>
            <a:spLocks noGrp="1"/>
          </p:cNvSpPr>
          <p:nvPr>
            <p:ph idx="1"/>
          </p:nvPr>
        </p:nvSpPr>
        <p:spPr/>
        <p:txBody>
          <a:bodyPr/>
          <a:lstStyle/>
          <a:p>
            <a:r>
              <a:rPr lang="tr-TR" dirty="0"/>
              <a:t>Anahtar kelime rekabetini sağlayan iki temel etken vardır.</a:t>
            </a:r>
          </a:p>
          <a:p>
            <a:r>
              <a:rPr lang="tr-TR" dirty="0"/>
              <a:t>1. Anahtar kelimenin «kalite puanı»</a:t>
            </a:r>
          </a:p>
          <a:p>
            <a:r>
              <a:rPr lang="tr-TR" dirty="0"/>
              <a:t>2. Anahtar başı vermiş olduğunuz TBM(Tıklama Başı Maliyet)</a:t>
            </a:r>
          </a:p>
          <a:p>
            <a:r>
              <a:rPr lang="tr-TR" dirty="0"/>
              <a:t>3. Bu iki verinin çarpımı sonucu bir puan elde edilir ve açık arttırmada puanı önde olanın reklam sıralamasında daha önde olması sağlanır.</a:t>
            </a:r>
          </a:p>
          <a:p>
            <a:r>
              <a:rPr lang="tr-TR" dirty="0"/>
              <a:t>4. Puanın eşit olması durumunda hesabın reklam geçmişi ve genel bütçesi değerlendirilir.</a:t>
            </a:r>
          </a:p>
        </p:txBody>
      </p:sp>
    </p:spTree>
    <p:extLst>
      <p:ext uri="{BB962C8B-B14F-4D97-AF65-F5344CB8AC3E}">
        <p14:creationId xmlns:p14="http://schemas.microsoft.com/office/powerpoint/2010/main" val="670279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5F643C-2271-BDE3-5F8B-4D6928E98DFC}"/>
              </a:ext>
            </a:extLst>
          </p:cNvPr>
          <p:cNvSpPr>
            <a:spLocks noGrp="1"/>
          </p:cNvSpPr>
          <p:nvPr>
            <p:ph type="title"/>
          </p:nvPr>
        </p:nvSpPr>
        <p:spPr/>
        <p:txBody>
          <a:bodyPr/>
          <a:lstStyle/>
          <a:p>
            <a:r>
              <a:rPr lang="tr-TR" dirty="0"/>
              <a:t>Tıklama Başına Maliyet (TBM) Nasıl Hesaplanır?</a:t>
            </a:r>
          </a:p>
        </p:txBody>
      </p:sp>
      <p:sp>
        <p:nvSpPr>
          <p:cNvPr id="3" name="İçerik Yer Tutucusu 2">
            <a:extLst>
              <a:ext uri="{FF2B5EF4-FFF2-40B4-BE49-F238E27FC236}">
                <a16:creationId xmlns:a16="http://schemas.microsoft.com/office/drawing/2014/main" id="{590D34EE-A082-BBF6-71F5-802CD22E4037}"/>
              </a:ext>
            </a:extLst>
          </p:cNvPr>
          <p:cNvSpPr>
            <a:spLocks noGrp="1"/>
          </p:cNvSpPr>
          <p:nvPr>
            <p:ph idx="1"/>
          </p:nvPr>
        </p:nvSpPr>
        <p:spPr/>
        <p:txBody>
          <a:bodyPr/>
          <a:lstStyle/>
          <a:p>
            <a:r>
              <a:rPr lang="tr-TR" dirty="0"/>
              <a:t>1. Vermiş olduğumuz tıklama başı ücret teklifi Google tarafından rekabete dahil edilirse o kelime için bizden kesilecek tutar vermiş olduğumuz tekliften fazla olamaz.</a:t>
            </a:r>
          </a:p>
          <a:p>
            <a:r>
              <a:rPr lang="tr-TR" dirty="0"/>
              <a:t>2. Teklifimiz açık artırmaya girdiği takdirde eğer en yüksek teklifi biz verdiysek ve reklamımız tıklama aldıysa, bizlerden kesilecek ücret bir önceki teklif sahibinin teklif tutarının 1 kuruş </a:t>
            </a:r>
            <a:r>
              <a:rPr lang="tr-TR"/>
              <a:t>fazlası kadardır.</a:t>
            </a:r>
          </a:p>
        </p:txBody>
      </p:sp>
    </p:spTree>
    <p:extLst>
      <p:ext uri="{BB962C8B-B14F-4D97-AF65-F5344CB8AC3E}">
        <p14:creationId xmlns:p14="http://schemas.microsoft.com/office/powerpoint/2010/main" val="304770413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1025</TotalTime>
  <Words>484</Words>
  <Application>Microsoft Macintosh PowerPoint</Application>
  <PresentationFormat>Geniş ekran</PresentationFormat>
  <Paragraphs>33</Paragraphs>
  <Slides>7</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7</vt:i4>
      </vt:variant>
    </vt:vector>
  </HeadingPairs>
  <TitlesOfParts>
    <vt:vector size="11" baseType="lpstr">
      <vt:lpstr>Arial</vt:lpstr>
      <vt:lpstr>Calibri</vt:lpstr>
      <vt:lpstr>Calibri Light</vt:lpstr>
      <vt:lpstr>Office Teması</vt:lpstr>
      <vt:lpstr>Sosyal Medya Reklamcılığı</vt:lpstr>
      <vt:lpstr>Google Search Console Nedir?</vt:lpstr>
      <vt:lpstr>GOOGLE Tag Manager (Etiket Yöneticisi) Nedir? Hesabımıza nasıl bağlarız?</vt:lpstr>
      <vt:lpstr>Anahtar Kelimeler – Anahtar Kelime Mantığı – TBM Ücretlendirmesi Nasıl Çalışır?</vt:lpstr>
      <vt:lpstr>Uzun kuyruk ve kısa kuyruk anahtar kelimeler</vt:lpstr>
      <vt:lpstr>Anahtar kelime rekabetleri</vt:lpstr>
      <vt:lpstr>Tıklama Başına Maliyet (TBM) Nasıl Hesaplanır?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Sosyal Medya Reklamcılığı</dc:title>
  <dc:creator>Kemal Gunay</dc:creator>
  <cp:lastModifiedBy>Kemal Gunay</cp:lastModifiedBy>
  <cp:revision>2</cp:revision>
  <dcterms:created xsi:type="dcterms:W3CDTF">2023-03-21T13:06:34Z</dcterms:created>
  <dcterms:modified xsi:type="dcterms:W3CDTF">2023-03-22T06:12:02Z</dcterms:modified>
</cp:coreProperties>
</file>