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81CF023E-6C06-4BAE-2BDA-2359F858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1A28B57-ECC9-4D05-FB2A-2890F67D8A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0D7D9-5A74-42B9-8B1C-C504060E56E2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516BC64-F9E1-0870-B7CE-2468F9CF2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58FC038-33F2-73EA-E8AC-B160ACB694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5494B-7DC9-41F7-8541-D877C8EB9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4128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B0759-CC70-43E2-B868-B2846B9E9CAC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A9198-8874-4945-BC40-FE4DD69436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451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D8BB14-83D0-EAEC-D7B8-8E359E788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FC9978-3421-DC22-FB47-48B7317F3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C9C878-31BE-CC22-31FB-8835D910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34F6-35F4-4E54-961B-C96F2A25E7BD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43615F-1D03-20C5-765E-184AFC9B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6FCC0C-CCCC-65DF-031B-B0D8E925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F71C-7200-4951-AC48-4300D88E9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55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015EEA-26EB-4150-2281-8B840F0F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DE387F-7F04-6E86-DEF5-FB892FEA1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68822C-D178-15B5-C035-99A62646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34F6-35F4-4E54-961B-C96F2A25E7BD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D51455-0345-359A-5F43-F9C84E67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612FA3-5FB3-730E-503A-D7E877BA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F71C-7200-4951-AC48-4300D88E9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479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F5D104B-ED5C-AE10-3C82-2E080B343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0041AD2-2B99-F3E4-7D23-E3DF6E969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267BAD-08D7-4A4D-FDB5-37D0AAD4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34F6-35F4-4E54-961B-C96F2A25E7BD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BF102C-4226-F59E-2236-D9B34C33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32F2B0-0710-F496-7F8C-45029FA5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F71C-7200-4951-AC48-4300D88E9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13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67C06F-02DE-9367-2353-5AEC3AE7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E60F78-8CDA-CE33-8F35-9A3A383F6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46678A-2EDE-9869-820C-943EDAF5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34F6-35F4-4E54-961B-C96F2A25E7BD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54CFC3-57FA-960C-A112-B7C12A42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A93C2D-2289-FA64-7FEC-441207D5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F71C-7200-4951-AC48-4300D88E9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62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09220A-2B94-A0C4-1721-9AC65CF5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232D503-2C6D-A6EB-D8CF-7FFB7DCA5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3FDC610-D1DB-C3CB-0772-5B99B9FD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34F6-35F4-4E54-961B-C96F2A25E7BD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E09CC2-B582-C413-9491-A42168F4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788CD6-F141-C858-8D04-9D1DD170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F71C-7200-4951-AC48-4300D88E9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77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96641F-0D64-BFD8-EC32-3A04048E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204A2E-5718-2815-2169-ACA299448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F6B3BF5-E39D-DDAD-0105-CDF5CDA88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1831CBC-0BB3-892E-BF62-83390888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34F6-35F4-4E54-961B-C96F2A25E7BD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8DDB10-A28C-4FE1-5228-2015C851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CED12CC-5EEC-0B76-22D3-41C257A7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F71C-7200-4951-AC48-4300D88E9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02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85F742-92D5-3468-72D7-EC0992AB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551E1BB-4519-EE29-6394-E6520EA57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E0EA23D-C179-8972-2ADB-EEC32BE15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8DB1B08-B378-52F4-C315-FC96F237F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BE49C7-A0E0-1773-E9A5-1A9C648A0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1CE9155-FE14-A748-4779-14B6295D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34F6-35F4-4E54-961B-C96F2A25E7BD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3ECD59E-BC91-D25B-088F-8F7485EE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211A8E6-1A63-2B26-1FD3-25DCBD67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F71C-7200-4951-AC48-4300D88E9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063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86969C-0D8D-B9FE-EEA3-65F506AA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53D8D3F-6E32-1A9C-647C-1AB48A54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34F6-35F4-4E54-961B-C96F2A25E7BD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CC3C705-C574-C92C-67D8-3399FC92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B7504EC-5071-07F3-3BEB-4B08BCA9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F71C-7200-4951-AC48-4300D88E9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53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E658835-AAA4-4453-DC0B-23FB6451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34F6-35F4-4E54-961B-C96F2A25E7BD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5F55FA5-4BA7-3E35-3D42-69AE1A91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AB50C42-44C7-BB6B-7486-347CB718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F71C-7200-4951-AC48-4300D88E9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336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8D02BD-CB66-79A4-7B57-C01275FA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D73561-CBE2-8C1C-41E6-CC2955F7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380E756-3D34-8558-6BD9-8A5867A06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4558B3-6706-4B76-222C-59A64B51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34F6-35F4-4E54-961B-C96F2A25E7BD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438699B-1E8C-C2D2-55DF-BD2FF2DE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62E83FD-BCA9-E430-6F35-7DEA95D3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F71C-7200-4951-AC48-4300D88E9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64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D2F9A7-4C08-7DBC-D0A0-CDD5D599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803BF69-0D8D-83A6-7427-3B2432FCB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C7AD371-8E3A-259F-7D9F-A760B156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11440F-8B6F-E58A-D50E-35D851CD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34F6-35F4-4E54-961B-C96F2A25E7BD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DF99E4-403D-2BD1-EB55-F53AE52A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57DFFC5-6E9E-E049-539C-192BABB4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F71C-7200-4951-AC48-4300D88E9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02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4180838-C6BA-4DFB-810E-A401231F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C6BFF6-50F0-2414-C3AA-24C753EC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13CC98-83F0-F5C2-849D-8D1C44FD1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E034F6-35F4-4E54-961B-C96F2A25E7BD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53D3D0-84D7-0F63-FA03-B144B798B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6CE619-ADAE-95E5-C02E-6A4A4E980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3F71C-7200-4951-AC48-4300D88E9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285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71E8FD-00B2-C3A2-3C82-BD62A9D51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AIN 420 </a:t>
            </a:r>
            <a:br>
              <a:rPr lang="tr-TR" dirty="0"/>
            </a:b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Deep</a:t>
            </a:r>
            <a:r>
              <a:rPr lang="tr-TR" dirty="0"/>
              <a:t> Learning</a:t>
            </a:r>
            <a:br>
              <a:rPr lang="tr-TR" dirty="0"/>
            </a:br>
            <a:r>
              <a:rPr lang="tr-TR" dirty="0"/>
              <a:t>Course Project Presentation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9DC9A96-5C3D-3F24-14E5-F07DCD755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416" y="4004374"/>
            <a:ext cx="9144000" cy="1655762"/>
          </a:xfrm>
        </p:spPr>
        <p:txBody>
          <a:bodyPr/>
          <a:lstStyle/>
          <a:p>
            <a:r>
              <a:rPr lang="tr-TR" dirty="0"/>
              <a:t>Kemal Şahin – 2200765021</a:t>
            </a:r>
          </a:p>
          <a:p>
            <a:r>
              <a:rPr lang="tr-TR" dirty="0"/>
              <a:t>Burak Kurt - 2200765010</a:t>
            </a:r>
          </a:p>
        </p:txBody>
      </p:sp>
    </p:spTree>
    <p:extLst>
      <p:ext uri="{BB962C8B-B14F-4D97-AF65-F5344CB8AC3E}">
        <p14:creationId xmlns:p14="http://schemas.microsoft.com/office/powerpoint/2010/main" val="44990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EE339A-78CA-996C-6915-6CDB63A8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4A0691-6563-019C-86BF-A53EF22D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Loss</a:t>
            </a:r>
            <a:r>
              <a:rPr lang="tr-TR" b="1" dirty="0"/>
              <a:t> : </a:t>
            </a:r>
            <a:r>
              <a:rPr lang="tr-TR" dirty="0"/>
              <a:t>0.2089</a:t>
            </a:r>
          </a:p>
          <a:p>
            <a:r>
              <a:rPr lang="tr-TR" b="1" dirty="0" err="1"/>
              <a:t>Accuracy</a:t>
            </a:r>
            <a:r>
              <a:rPr lang="tr-TR" b="1" dirty="0"/>
              <a:t> : </a:t>
            </a:r>
            <a:r>
              <a:rPr lang="tr-TR" dirty="0"/>
              <a:t>0.9375</a:t>
            </a:r>
          </a:p>
          <a:p>
            <a:r>
              <a:rPr lang="tr-TR" b="1" dirty="0"/>
              <a:t>F1 </a:t>
            </a:r>
            <a:r>
              <a:rPr lang="tr-TR" b="1" dirty="0" err="1"/>
              <a:t>Score</a:t>
            </a:r>
            <a:r>
              <a:rPr lang="tr-TR" b="1" dirty="0"/>
              <a:t> : </a:t>
            </a:r>
            <a:r>
              <a:rPr lang="tr-TR" dirty="0"/>
              <a:t>0.9373</a:t>
            </a:r>
          </a:p>
          <a:p>
            <a:r>
              <a:rPr lang="tr-TR" b="1" dirty="0"/>
              <a:t>MCC </a:t>
            </a:r>
            <a:r>
              <a:rPr lang="tr-TR" b="1" dirty="0" err="1"/>
              <a:t>Score</a:t>
            </a:r>
            <a:r>
              <a:rPr lang="tr-TR" b="1" dirty="0"/>
              <a:t> : </a:t>
            </a:r>
            <a:r>
              <a:rPr lang="tr-TR" dirty="0"/>
              <a:t>0.8475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DD5F5F2-2A07-8052-0AD0-09D40BBC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362" y="2195146"/>
            <a:ext cx="4953691" cy="384863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421F195-EC12-C0AC-C392-EFB95D2C02F0}"/>
              </a:ext>
            </a:extLst>
          </p:cNvPr>
          <p:cNvSpPr txBox="1"/>
          <p:nvPr/>
        </p:nvSpPr>
        <p:spPr>
          <a:xfrm>
            <a:off x="7231224" y="1536989"/>
            <a:ext cx="3825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/>
              <a:t>Confusion</a:t>
            </a:r>
            <a:r>
              <a:rPr lang="tr-TR" sz="2800" b="1" dirty="0"/>
              <a:t> </a:t>
            </a:r>
            <a:r>
              <a:rPr lang="tr-TR" sz="2800" b="1" dirty="0" err="1"/>
              <a:t>Matrix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361979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F04DA3-5C79-C7FF-2B2F-15FBC35C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Offensive</a:t>
            </a:r>
            <a:r>
              <a:rPr lang="tr-TR" dirty="0"/>
              <a:t> </a:t>
            </a:r>
            <a:r>
              <a:rPr lang="tr-TR" dirty="0" err="1"/>
              <a:t>Predictor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D46D03-527D-AEFB-17FE-6B361EC4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Fine-tuning</a:t>
            </a:r>
            <a:r>
              <a:rPr lang="tr-TR" dirty="0"/>
              <a:t> is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model as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Offensive</a:t>
            </a:r>
            <a:r>
              <a:rPr lang="tr-TR" dirty="0"/>
              <a:t> / Not </a:t>
            </a:r>
            <a:r>
              <a:rPr lang="tr-TR" dirty="0" err="1"/>
              <a:t>Offensive</a:t>
            </a:r>
            <a:r>
              <a:rPr lang="tr-TR" dirty="0"/>
              <a:t> </a:t>
            </a:r>
            <a:r>
              <a:rPr lang="tr-TR" dirty="0" err="1"/>
              <a:t>Predictor</a:t>
            </a:r>
            <a:endParaRPr lang="tr-TR" dirty="0"/>
          </a:p>
          <a:p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is </a:t>
            </a:r>
            <a:r>
              <a:rPr lang="tr-TR" dirty="0" err="1"/>
              <a:t>changed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sigmoid </a:t>
            </a:r>
            <a:r>
              <a:rPr lang="tr-TR" dirty="0" err="1"/>
              <a:t>activation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at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since it is a </a:t>
            </a:r>
            <a:r>
              <a:rPr lang="tr-TR" dirty="0" err="1"/>
              <a:t>multi-label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problem.</a:t>
            </a:r>
          </a:p>
          <a:p>
            <a:r>
              <a:rPr lang="tr-TR" dirty="0"/>
              <a:t>Training </a:t>
            </a:r>
            <a:r>
              <a:rPr lang="tr-TR" dirty="0" err="1"/>
              <a:t>Settings</a:t>
            </a:r>
            <a:r>
              <a:rPr lang="tr-TR" dirty="0"/>
              <a:t>:</a:t>
            </a:r>
          </a:p>
          <a:p>
            <a:pPr>
              <a:buFontTx/>
              <a:buChar char="-"/>
            </a:pPr>
            <a:r>
              <a:rPr lang="tr-TR" sz="2800" dirty="0" err="1"/>
              <a:t>Epoch</a:t>
            </a:r>
            <a:r>
              <a:rPr lang="tr-TR" sz="2800" dirty="0"/>
              <a:t> </a:t>
            </a:r>
            <a:r>
              <a:rPr lang="tr-TR" sz="2800" dirty="0" err="1"/>
              <a:t>Number</a:t>
            </a:r>
            <a:r>
              <a:rPr lang="tr-TR" sz="2800" dirty="0"/>
              <a:t> : 3</a:t>
            </a:r>
          </a:p>
          <a:p>
            <a:pPr>
              <a:buFontTx/>
              <a:buChar char="-"/>
            </a:pPr>
            <a:r>
              <a:rPr lang="tr-TR" sz="2800" dirty="0" err="1"/>
              <a:t>Batch</a:t>
            </a:r>
            <a:r>
              <a:rPr lang="tr-TR" sz="2800" dirty="0"/>
              <a:t> Size : 16</a:t>
            </a:r>
          </a:p>
          <a:p>
            <a:pPr>
              <a:buFontTx/>
              <a:buChar char="-"/>
            </a:pPr>
            <a:r>
              <a:rPr lang="tr-TR" sz="2800" dirty="0" err="1"/>
              <a:t>Optimizer</a:t>
            </a:r>
            <a:r>
              <a:rPr lang="tr-TR" sz="2800" dirty="0"/>
              <a:t> : </a:t>
            </a:r>
            <a:r>
              <a:rPr lang="tr-TR" sz="2800" dirty="0" err="1"/>
              <a:t>AdamW</a:t>
            </a:r>
            <a:endParaRPr lang="tr-TR" sz="2800" dirty="0"/>
          </a:p>
          <a:p>
            <a:pPr>
              <a:buFontTx/>
              <a:buChar char="-"/>
            </a:pPr>
            <a:r>
              <a:rPr lang="tr-TR" sz="2800" dirty="0"/>
              <a:t>Learning Rate : 2e-5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019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3E2CCC-FE33-8B8F-956B-D23C1727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Training </a:t>
            </a:r>
            <a:r>
              <a:rPr lang="tr-TR" dirty="0" err="1"/>
              <a:t>Results</a:t>
            </a:r>
            <a:endParaRPr lang="tr-TR" dirty="0"/>
          </a:p>
        </p:txBody>
      </p:sp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D5394BAA-651D-EF52-736E-BD1CA5CEA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25353"/>
              </p:ext>
            </p:extLst>
          </p:nvPr>
        </p:nvGraphicFramePr>
        <p:xfrm>
          <a:off x="514097" y="3353002"/>
          <a:ext cx="51689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2129840187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763802728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803655939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1346719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Epoch</a:t>
                      </a:r>
                      <a:endParaRPr lang="tr-TR" dirty="0"/>
                    </a:p>
                    <a:p>
                      <a:r>
                        <a:rPr lang="tr-TR" dirty="0"/>
                        <a:t>/</a:t>
                      </a:r>
                    </a:p>
                    <a:p>
                      <a:r>
                        <a:rPr lang="tr-TR" dirty="0" err="1"/>
                        <a:t>Metric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7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Loss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49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20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F1 </a:t>
                      </a:r>
                      <a:r>
                        <a:rPr lang="tr-TR" dirty="0" err="1"/>
                        <a:t>Score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89420"/>
                  </a:ext>
                </a:extLst>
              </a:tr>
            </a:tbl>
          </a:graphicData>
        </a:graphic>
      </p:graphicFrame>
      <p:graphicFrame>
        <p:nvGraphicFramePr>
          <p:cNvPr id="11" name="Tablo 10">
            <a:extLst>
              <a:ext uri="{FF2B5EF4-FFF2-40B4-BE49-F238E27FC236}">
                <a16:creationId xmlns:a16="http://schemas.microsoft.com/office/drawing/2014/main" id="{1980C25B-8723-5518-19E8-0B33DC431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81442"/>
              </p:ext>
            </p:extLst>
          </p:nvPr>
        </p:nvGraphicFramePr>
        <p:xfrm>
          <a:off x="6509005" y="3353002"/>
          <a:ext cx="5168900" cy="2024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2688118499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3871837793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3125928916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1612954849"/>
                    </a:ext>
                  </a:extLst>
                </a:gridCol>
              </a:tblGrid>
              <a:tr h="920422">
                <a:tc>
                  <a:txBody>
                    <a:bodyPr/>
                    <a:lstStyle/>
                    <a:p>
                      <a:r>
                        <a:rPr lang="tr-TR" dirty="0" err="1"/>
                        <a:t>Epoch</a:t>
                      </a:r>
                      <a:endParaRPr lang="tr-TR" dirty="0"/>
                    </a:p>
                    <a:p>
                      <a:r>
                        <a:rPr lang="tr-TR" dirty="0"/>
                        <a:t>/</a:t>
                      </a:r>
                    </a:p>
                    <a:p>
                      <a:r>
                        <a:rPr lang="tr-TR" dirty="0" err="1"/>
                        <a:t>Metric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345380"/>
                  </a:ext>
                </a:extLst>
              </a:tr>
              <a:tr h="368169">
                <a:tc>
                  <a:txBody>
                    <a:bodyPr/>
                    <a:lstStyle/>
                    <a:p>
                      <a:r>
                        <a:rPr lang="tr-TR" dirty="0" err="1"/>
                        <a:t>Loss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0.0586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80590"/>
                  </a:ext>
                </a:extLst>
              </a:tr>
              <a:tr h="368169">
                <a:tc>
                  <a:txBody>
                    <a:bodyPr/>
                    <a:lstStyle/>
                    <a:p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0.9227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461814"/>
                  </a:ext>
                </a:extLst>
              </a:tr>
              <a:tr h="368169">
                <a:tc>
                  <a:txBody>
                    <a:bodyPr/>
                    <a:lstStyle/>
                    <a:p>
                      <a:r>
                        <a:rPr lang="tr-TR" dirty="0"/>
                        <a:t>F1 </a:t>
                      </a:r>
                      <a:r>
                        <a:rPr lang="tr-TR" dirty="0" err="1"/>
                        <a:t>Score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356915"/>
                  </a:ext>
                </a:extLst>
              </a:tr>
            </a:tbl>
          </a:graphicData>
        </a:graphic>
      </p:graphicFrame>
      <p:sp>
        <p:nvSpPr>
          <p:cNvPr id="12" name="Metin kutusu 11">
            <a:extLst>
              <a:ext uri="{FF2B5EF4-FFF2-40B4-BE49-F238E27FC236}">
                <a16:creationId xmlns:a16="http://schemas.microsoft.com/office/drawing/2014/main" id="{3596D928-7387-AE53-A33F-8D741316F2D8}"/>
              </a:ext>
            </a:extLst>
          </p:cNvPr>
          <p:cNvSpPr txBox="1"/>
          <p:nvPr/>
        </p:nvSpPr>
        <p:spPr>
          <a:xfrm>
            <a:off x="1825752" y="2550604"/>
            <a:ext cx="442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/>
              <a:t>Training Set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FB62A7A-5E9A-8994-741C-CBA3C29FFB58}"/>
              </a:ext>
            </a:extLst>
          </p:cNvPr>
          <p:cNvSpPr txBox="1"/>
          <p:nvPr/>
        </p:nvSpPr>
        <p:spPr>
          <a:xfrm>
            <a:off x="7897368" y="2550604"/>
            <a:ext cx="334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/>
              <a:t>Validation</a:t>
            </a:r>
            <a:r>
              <a:rPr lang="tr-TR" sz="2800" b="1" dirty="0"/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355420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C16121-FE01-1981-6CC7-8B9A580D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41C0BB-E655-77B2-3080-9CD92B9A9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Loss</a:t>
            </a:r>
            <a:r>
              <a:rPr lang="tr-TR" b="1" dirty="0"/>
              <a:t> : </a:t>
            </a:r>
            <a:r>
              <a:rPr lang="tr-TR" dirty="0"/>
              <a:t>0.0640</a:t>
            </a:r>
          </a:p>
          <a:p>
            <a:r>
              <a:rPr lang="tr-TR" b="1" dirty="0" err="1"/>
              <a:t>Accuracy</a:t>
            </a:r>
            <a:r>
              <a:rPr lang="tr-TR" b="1" dirty="0"/>
              <a:t> : </a:t>
            </a:r>
            <a:r>
              <a:rPr lang="tr-TR" dirty="0"/>
              <a:t>0.9227</a:t>
            </a:r>
          </a:p>
          <a:p>
            <a:r>
              <a:rPr lang="tr-TR" b="1" dirty="0"/>
              <a:t>F1 </a:t>
            </a:r>
            <a:r>
              <a:rPr lang="tr-TR" b="1" dirty="0" err="1"/>
              <a:t>Score</a:t>
            </a:r>
            <a:r>
              <a:rPr lang="tr-TR" b="1" dirty="0"/>
              <a:t> : </a:t>
            </a:r>
            <a:r>
              <a:rPr lang="tr-TR" dirty="0"/>
              <a:t>0.8381</a:t>
            </a:r>
          </a:p>
          <a:p>
            <a:r>
              <a:rPr lang="tr-TR" b="1" dirty="0"/>
              <a:t>MCC </a:t>
            </a:r>
            <a:r>
              <a:rPr lang="tr-TR" b="1" dirty="0" err="1"/>
              <a:t>Score</a:t>
            </a:r>
            <a:r>
              <a:rPr lang="tr-TR" b="1" dirty="0"/>
              <a:t> : </a:t>
            </a:r>
            <a:r>
              <a:rPr lang="tr-TR" dirty="0"/>
              <a:t>0.8352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D68A84E-2A3C-A8C5-41E5-3D041DAD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674" y="1933685"/>
            <a:ext cx="4953691" cy="388674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035C27E-A348-CD02-B05B-4A371BB5ABE1}"/>
              </a:ext>
            </a:extLst>
          </p:cNvPr>
          <p:cNvSpPr txBox="1"/>
          <p:nvPr/>
        </p:nvSpPr>
        <p:spPr>
          <a:xfrm>
            <a:off x="7481596" y="1315539"/>
            <a:ext cx="387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/>
              <a:t>Confusion</a:t>
            </a:r>
            <a:r>
              <a:rPr lang="tr-TR" sz="2800" b="1" dirty="0"/>
              <a:t> </a:t>
            </a:r>
            <a:r>
              <a:rPr lang="tr-TR" sz="2800" b="1" dirty="0" err="1"/>
              <a:t>Matrix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242406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E1A5C0-4481-551A-6618-C350312A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6" y="392557"/>
            <a:ext cx="10515600" cy="1325563"/>
          </a:xfrm>
        </p:spPr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Overview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823061-717C-40D2-4E61-40356084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56" y="1816481"/>
            <a:ext cx="57912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This project proposes the development of a hierarchical encoder transformer model for the purpose of multi-label text classification, specifically designed to identify and categorize offensive content within textual data.</a:t>
            </a: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r>
              <a:rPr lang="en-US" sz="2000" dirty="0"/>
              <a:t>Our model aims to first determine the presence of offensive content</a:t>
            </a:r>
            <a:r>
              <a:rPr lang="tr-TR" sz="2000" dirty="0"/>
              <a:t> </a:t>
            </a:r>
            <a:r>
              <a:rPr lang="en-US" sz="2000" dirty="0"/>
              <a:t>and then classify such content into four distinct categories: Sexist, Racist, Profanity, and Insult.</a:t>
            </a:r>
            <a:endParaRPr lang="tr-TR" sz="2000" dirty="0"/>
          </a:p>
          <a:p>
            <a:endParaRPr lang="tr-TR" sz="2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D68A6DC-5223-2896-DFE2-B7DD6DAB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440" y="2436578"/>
            <a:ext cx="1905000" cy="170497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63EEB85-D9AF-98A9-821C-42F6E24F4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940" y="1217378"/>
            <a:ext cx="1219200" cy="12192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73FFA6A-D526-00B8-7100-B4BAB00A6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761" y="2879490"/>
            <a:ext cx="2324383" cy="8191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AE91C77-7638-EC54-B353-1D1F78131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9041" y="2563732"/>
            <a:ext cx="1577821" cy="157782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EE2ED45-BD11-AE74-959F-5AD686E10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7310" y="3019425"/>
            <a:ext cx="888449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7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9A19A0-2F96-E145-C89B-CC3ACC03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Collection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688159-1198-0D70-5F1A-A41DEE197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1048" cy="4351338"/>
          </a:xfrm>
        </p:spPr>
        <p:txBody>
          <a:bodyPr/>
          <a:lstStyle/>
          <a:p>
            <a:r>
              <a:rPr lang="en-US" dirty="0"/>
              <a:t>The dataset for this project was compiled from a variety of sources, including publicly available datasets on Kaggle</a:t>
            </a:r>
            <a:r>
              <a:rPr lang="tr-TR" dirty="0"/>
              <a:t>, </a:t>
            </a:r>
            <a:r>
              <a:rPr lang="en-US" dirty="0"/>
              <a:t>a collection of tweets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comments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Reddit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Since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exact</a:t>
            </a:r>
            <a:r>
              <a:rPr lang="tr-TR" dirty="0"/>
              <a:t> </a:t>
            </a:r>
            <a:r>
              <a:rPr lang="tr-TR" dirty="0" err="1"/>
              <a:t>labels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manually</a:t>
            </a:r>
            <a:r>
              <a:rPr lang="tr-TR" dirty="0"/>
              <a:t> </a:t>
            </a:r>
            <a:r>
              <a:rPr lang="tr-TR" dirty="0" err="1"/>
              <a:t>labeled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.</a:t>
            </a:r>
          </a:p>
          <a:p>
            <a:r>
              <a:rPr lang="en-US" dirty="0"/>
              <a:t>A total of 81,800 rows of text data were collected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E6A55EF-79FD-8E52-0475-CC04369AA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7208">
            <a:off x="8178546" y="1465199"/>
            <a:ext cx="2903982" cy="11049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087B815-1876-6819-6383-2B9F0914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5437">
            <a:off x="10440946" y="3051782"/>
            <a:ext cx="1463561" cy="146356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682D7C2-1743-7408-8367-C5C4407F2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58790">
            <a:off x="7433382" y="4148699"/>
            <a:ext cx="3084382" cy="205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2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871ACD-B0B4-8B78-67A0-DEE16C68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4789"/>
            <a:ext cx="10515600" cy="1325563"/>
          </a:xfrm>
        </p:spPr>
        <p:txBody>
          <a:bodyPr/>
          <a:lstStyle/>
          <a:p>
            <a:r>
              <a:rPr lang="tr-TR" dirty="0" err="1"/>
              <a:t>Challenges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Data - 1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60F908-950A-C960-A168-581C3B1B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20352"/>
            <a:ext cx="5919216" cy="4351338"/>
          </a:xfrm>
        </p:spPr>
        <p:txBody>
          <a:bodyPr>
            <a:normAutofit lnSpcReduction="10000"/>
          </a:bodyPr>
          <a:lstStyle/>
          <a:p>
            <a:r>
              <a:rPr lang="tr-TR" b="1" dirty="0" err="1"/>
              <a:t>Duplicate</a:t>
            </a:r>
            <a:r>
              <a:rPr lang="tr-TR" b="1" dirty="0"/>
              <a:t> Data</a:t>
            </a:r>
          </a:p>
          <a:p>
            <a:pPr marL="0" indent="0">
              <a:buNone/>
            </a:pPr>
            <a:r>
              <a:rPr lang="tr-TR" b="1" dirty="0"/>
              <a:t>- </a:t>
            </a:r>
            <a:r>
              <a:rPr lang="tr-TR" sz="2400" dirty="0"/>
              <a:t>Since data </a:t>
            </a:r>
            <a:r>
              <a:rPr lang="tr-TR" sz="2400" dirty="0" err="1"/>
              <a:t>comes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</a:t>
            </a:r>
            <a:r>
              <a:rPr lang="tr-TR" sz="2400" dirty="0" err="1"/>
              <a:t>different</a:t>
            </a:r>
            <a:r>
              <a:rPr lang="tr-TR" sz="2400" dirty="0"/>
              <a:t> </a:t>
            </a:r>
            <a:r>
              <a:rPr lang="tr-TR" sz="2400" dirty="0" err="1"/>
              <a:t>sources</a:t>
            </a:r>
            <a:r>
              <a:rPr lang="tr-TR" sz="2400" dirty="0"/>
              <a:t>, </a:t>
            </a:r>
            <a:r>
              <a:rPr lang="tr-TR" sz="2400" dirty="0" err="1"/>
              <a:t>same</a:t>
            </a:r>
            <a:r>
              <a:rPr lang="tr-TR" sz="2400" dirty="0"/>
              <a:t> </a:t>
            </a:r>
            <a:r>
              <a:rPr lang="tr-TR" sz="2400" dirty="0" err="1"/>
              <a:t>text</a:t>
            </a:r>
            <a:r>
              <a:rPr lang="tr-TR" sz="2400" dirty="0"/>
              <a:t> is </a:t>
            </a:r>
            <a:r>
              <a:rPr lang="tr-TR" sz="2400" dirty="0" err="1"/>
              <a:t>occured</a:t>
            </a:r>
            <a:r>
              <a:rPr lang="tr-TR" sz="2400" dirty="0"/>
              <a:t> </a:t>
            </a:r>
            <a:r>
              <a:rPr lang="tr-TR" sz="2400" dirty="0" err="1"/>
              <a:t>twice</a:t>
            </a:r>
            <a:r>
              <a:rPr lang="tr-TR" sz="2400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more</a:t>
            </a:r>
            <a:r>
              <a:rPr lang="tr-TR" sz="2400" dirty="0"/>
              <a:t> in </a:t>
            </a:r>
            <a:r>
              <a:rPr lang="tr-TR" sz="2400" dirty="0" err="1"/>
              <a:t>some</a:t>
            </a:r>
            <a:r>
              <a:rPr lang="tr-TR" sz="2400" dirty="0"/>
              <a:t> </a:t>
            </a:r>
            <a:r>
              <a:rPr lang="tr-TR" sz="2400" dirty="0" err="1"/>
              <a:t>cases</a:t>
            </a:r>
            <a:r>
              <a:rPr lang="tr-TR" sz="2400" dirty="0"/>
              <a:t>.</a:t>
            </a:r>
          </a:p>
          <a:p>
            <a:endParaRPr lang="tr-TR" b="1" dirty="0"/>
          </a:p>
          <a:p>
            <a:r>
              <a:rPr lang="tr-TR" b="1" dirty="0" err="1"/>
              <a:t>Inconsistent</a:t>
            </a:r>
            <a:r>
              <a:rPr lang="tr-TR" b="1" dirty="0"/>
              <a:t> </a:t>
            </a:r>
            <a:r>
              <a:rPr lang="tr-TR" b="1" dirty="0" err="1"/>
              <a:t>Labels</a:t>
            </a:r>
            <a:endParaRPr lang="tr-TR" b="1" dirty="0"/>
          </a:p>
          <a:p>
            <a:pPr marL="0" indent="0">
              <a:buNone/>
            </a:pPr>
            <a:r>
              <a:rPr lang="tr-TR" b="1" dirty="0"/>
              <a:t>- </a:t>
            </a:r>
            <a:r>
              <a:rPr lang="tr-TR" sz="2400" dirty="0" err="1"/>
              <a:t>Due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manuel </a:t>
            </a:r>
            <a:r>
              <a:rPr lang="tr-TR" sz="2400" dirty="0" err="1"/>
              <a:t>labeling</a:t>
            </a:r>
            <a:r>
              <a:rPr lang="tr-TR" sz="2400" dirty="0"/>
              <a:t>, </a:t>
            </a:r>
            <a:r>
              <a:rPr lang="tr-TR" sz="2400" dirty="0" err="1"/>
              <a:t>typos</a:t>
            </a:r>
            <a:r>
              <a:rPr lang="tr-TR" sz="2400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wrong</a:t>
            </a:r>
            <a:r>
              <a:rPr lang="tr-TR" sz="2400" dirty="0"/>
              <a:t> </a:t>
            </a:r>
            <a:r>
              <a:rPr lang="tr-TR" sz="2400" dirty="0" err="1"/>
              <a:t>labeling</a:t>
            </a:r>
            <a:r>
              <a:rPr lang="tr-TR" sz="2400" dirty="0"/>
              <a:t> </a:t>
            </a:r>
            <a:r>
              <a:rPr lang="tr-TR" sz="2400" dirty="0" err="1"/>
              <a:t>appeared</a:t>
            </a:r>
            <a:r>
              <a:rPr lang="tr-TR" sz="2400" dirty="0"/>
              <a:t>.</a:t>
            </a:r>
          </a:p>
          <a:p>
            <a:endParaRPr lang="tr-TR" b="1" dirty="0"/>
          </a:p>
          <a:p>
            <a:r>
              <a:rPr lang="tr-TR" b="1" dirty="0"/>
              <a:t>Class </a:t>
            </a:r>
            <a:r>
              <a:rPr lang="tr-TR" b="1" dirty="0" err="1"/>
              <a:t>imbalance</a:t>
            </a:r>
            <a:endParaRPr lang="tr-TR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D25E0C4-41DE-75E7-6079-015004AC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094" y="758495"/>
            <a:ext cx="4913625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0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30850E-4A09-8E91-2CB4-AAFCB22B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337133"/>
            <a:ext cx="10515600" cy="1325563"/>
          </a:xfrm>
        </p:spPr>
        <p:txBody>
          <a:bodyPr/>
          <a:lstStyle/>
          <a:p>
            <a:r>
              <a:rPr lang="tr-TR" dirty="0" err="1"/>
              <a:t>Challenges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Data - 2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305C1F-6983-241C-BC54-EC2059B52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59147" cy="4351338"/>
          </a:xfrm>
        </p:spPr>
        <p:txBody>
          <a:bodyPr/>
          <a:lstStyle/>
          <a:p>
            <a:r>
              <a:rPr lang="tr-TR" b="1" dirty="0" err="1"/>
              <a:t>Unnecessary</a:t>
            </a:r>
            <a:r>
              <a:rPr lang="tr-TR" b="1" dirty="0"/>
              <a:t> Information</a:t>
            </a:r>
          </a:p>
          <a:p>
            <a:pPr>
              <a:buFontTx/>
              <a:buChar char="-"/>
            </a:pPr>
            <a:r>
              <a:rPr lang="tr-TR" sz="2400" dirty="0" err="1"/>
              <a:t>Some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text</a:t>
            </a:r>
            <a:r>
              <a:rPr lang="tr-TR" sz="2400" dirty="0"/>
              <a:t> (</a:t>
            </a:r>
            <a:r>
              <a:rPr lang="tr-TR" sz="2400" dirty="0" err="1"/>
              <a:t>especially</a:t>
            </a:r>
            <a:r>
              <a:rPr lang="tr-TR" sz="2400" dirty="0"/>
              <a:t> in </a:t>
            </a:r>
            <a:r>
              <a:rPr lang="tr-TR" sz="2400" dirty="0" err="1"/>
              <a:t>tweets</a:t>
            </a:r>
            <a:r>
              <a:rPr lang="tr-TR" sz="2400" dirty="0"/>
              <a:t>) </a:t>
            </a:r>
            <a:r>
              <a:rPr lang="tr-TR" sz="2400" dirty="0" err="1"/>
              <a:t>have</a:t>
            </a:r>
            <a:r>
              <a:rPr lang="tr-TR" sz="2400" dirty="0"/>
              <a:t> </a:t>
            </a:r>
            <a:r>
              <a:rPr lang="tr-TR" sz="2400" dirty="0" err="1"/>
              <a:t>useless</a:t>
            </a:r>
            <a:r>
              <a:rPr lang="tr-TR" sz="2400" dirty="0"/>
              <a:t> </a:t>
            </a:r>
            <a:r>
              <a:rPr lang="tr-TR" sz="2400" dirty="0" err="1"/>
              <a:t>informations</a:t>
            </a:r>
            <a:r>
              <a:rPr lang="tr-TR" sz="2400" dirty="0"/>
              <a:t> </a:t>
            </a:r>
            <a:r>
              <a:rPr lang="tr-TR" sz="2400" dirty="0" err="1"/>
              <a:t>like</a:t>
            </a:r>
            <a:r>
              <a:rPr lang="tr-TR" sz="2400" dirty="0"/>
              <a:t> </a:t>
            </a:r>
            <a:r>
              <a:rPr lang="tr-TR" sz="2400" dirty="0" err="1"/>
              <a:t>hashtags</a:t>
            </a:r>
            <a:r>
              <a:rPr lang="tr-TR" sz="2400" dirty="0"/>
              <a:t>, </a:t>
            </a:r>
            <a:r>
              <a:rPr lang="tr-TR" sz="2400" dirty="0" err="1"/>
              <a:t>mentions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usernames</a:t>
            </a:r>
            <a:r>
              <a:rPr lang="tr-TR" sz="2400" dirty="0"/>
              <a:t>.</a:t>
            </a:r>
          </a:p>
          <a:p>
            <a:pPr>
              <a:buFontTx/>
              <a:buChar char="-"/>
            </a:pPr>
            <a:endParaRPr lang="tr-TR" sz="2400" dirty="0"/>
          </a:p>
          <a:p>
            <a:pPr>
              <a:buFontTx/>
              <a:buChar char="-"/>
            </a:pPr>
            <a:endParaRPr lang="tr-TR" sz="2400" dirty="0"/>
          </a:p>
          <a:p>
            <a:r>
              <a:rPr lang="tr-TR" b="1" dirty="0" err="1"/>
              <a:t>Meaningless</a:t>
            </a:r>
            <a:r>
              <a:rPr lang="tr-TR" b="1" dirty="0"/>
              <a:t> </a:t>
            </a:r>
            <a:r>
              <a:rPr lang="tr-TR" b="1" dirty="0" err="1"/>
              <a:t>sentences</a:t>
            </a:r>
            <a:r>
              <a:rPr lang="tr-TR" b="1" dirty="0"/>
              <a:t> </a:t>
            </a:r>
          </a:p>
          <a:p>
            <a:pPr marL="0" indent="0">
              <a:buNone/>
            </a:pPr>
            <a:r>
              <a:rPr lang="tr-TR" b="1" dirty="0"/>
              <a:t>- </a:t>
            </a:r>
            <a:r>
              <a:rPr lang="tr-TR" sz="2400" dirty="0" err="1"/>
              <a:t>Some</a:t>
            </a:r>
            <a:r>
              <a:rPr lang="tr-TR" sz="2400" dirty="0"/>
              <a:t> </a:t>
            </a:r>
            <a:r>
              <a:rPr lang="tr-TR" sz="2400" dirty="0" err="1"/>
              <a:t>sentences</a:t>
            </a:r>
            <a:r>
              <a:rPr lang="tr-TR" sz="2400" dirty="0"/>
              <a:t> </a:t>
            </a:r>
            <a:r>
              <a:rPr lang="tr-TR" sz="2400" dirty="0" err="1"/>
              <a:t>only</a:t>
            </a:r>
            <a:r>
              <a:rPr lang="tr-TR" sz="2400" dirty="0"/>
              <a:t> </a:t>
            </a:r>
            <a:r>
              <a:rPr lang="tr-TR" sz="2400" dirty="0" err="1"/>
              <a:t>consist</a:t>
            </a:r>
            <a:r>
              <a:rPr lang="tr-TR" sz="2400" dirty="0"/>
              <a:t> of </a:t>
            </a:r>
            <a:r>
              <a:rPr lang="tr-TR" sz="2400" dirty="0" err="1"/>
              <a:t>punctutation</a:t>
            </a:r>
            <a:r>
              <a:rPr lang="tr-TR" sz="2400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numbers</a:t>
            </a:r>
            <a:r>
              <a:rPr lang="tr-T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763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E388B5-EEA5-E372-076A-7FF6C283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3" y="327803"/>
            <a:ext cx="10515600" cy="1325563"/>
          </a:xfrm>
        </p:spPr>
        <p:txBody>
          <a:bodyPr/>
          <a:lstStyle/>
          <a:p>
            <a:r>
              <a:rPr lang="tr-TR" dirty="0" err="1"/>
              <a:t>Challenges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Data - 3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359EC8-2FE0-3554-2BE1-FB954FD6B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Misspelled</a:t>
            </a:r>
            <a:r>
              <a:rPr lang="tr-TR" b="1" dirty="0"/>
              <a:t> </a:t>
            </a:r>
            <a:r>
              <a:rPr lang="tr-TR" b="1" dirty="0" err="1"/>
              <a:t>words</a:t>
            </a:r>
            <a:endParaRPr lang="tr-TR" b="1" dirty="0"/>
          </a:p>
          <a:p>
            <a:pPr>
              <a:buFontTx/>
              <a:buChar char="-"/>
            </a:pPr>
            <a:r>
              <a:rPr lang="tr-TR" sz="2400" dirty="0" err="1"/>
              <a:t>Some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words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misspelled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needed</a:t>
            </a:r>
            <a:r>
              <a:rPr lang="tr-TR" sz="2400" dirty="0"/>
              <a:t> a </a:t>
            </a:r>
            <a:r>
              <a:rPr lang="tr-TR" sz="2400" dirty="0" err="1"/>
              <a:t>correction</a:t>
            </a:r>
            <a:r>
              <a:rPr lang="tr-TR" sz="2400" dirty="0"/>
              <a:t> </a:t>
            </a:r>
            <a:r>
              <a:rPr lang="tr-TR" sz="2400" dirty="0" err="1"/>
              <a:t>before</a:t>
            </a:r>
            <a:r>
              <a:rPr lang="tr-TR" sz="2400" dirty="0"/>
              <a:t> fed </a:t>
            </a:r>
            <a:r>
              <a:rPr lang="tr-TR" sz="2400" dirty="0" err="1"/>
              <a:t>into</a:t>
            </a:r>
            <a:r>
              <a:rPr lang="tr-TR" sz="2400" dirty="0"/>
              <a:t> model.</a:t>
            </a:r>
          </a:p>
          <a:p>
            <a:pPr marL="0" indent="0">
              <a:buNone/>
            </a:pPr>
            <a:endParaRPr lang="tr-TR" sz="2400" dirty="0"/>
          </a:p>
          <a:p>
            <a:r>
              <a:rPr lang="tr-TR" b="1" dirty="0" err="1"/>
              <a:t>Emojis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Special </a:t>
            </a:r>
            <a:r>
              <a:rPr lang="tr-TR" b="1" dirty="0" err="1"/>
              <a:t>Characters</a:t>
            </a:r>
            <a:endParaRPr lang="tr-TR" b="1" dirty="0"/>
          </a:p>
          <a:p>
            <a:pPr marL="0" indent="0">
              <a:buNone/>
            </a:pPr>
            <a:r>
              <a:rPr lang="tr-TR" b="1" dirty="0"/>
              <a:t>- </a:t>
            </a:r>
            <a:r>
              <a:rPr lang="tr-TR" sz="2400" dirty="0" err="1"/>
              <a:t>Emojis</a:t>
            </a:r>
            <a:r>
              <a:rPr lang="tr-TR" sz="2400" dirty="0"/>
              <a:t>, </a:t>
            </a:r>
            <a:r>
              <a:rPr lang="tr-TR" sz="2400" dirty="0" err="1"/>
              <a:t>punctutations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other</a:t>
            </a:r>
            <a:r>
              <a:rPr lang="tr-TR" sz="2400" dirty="0"/>
              <a:t> </a:t>
            </a:r>
            <a:r>
              <a:rPr lang="tr-TR" sz="2400" dirty="0" err="1"/>
              <a:t>special</a:t>
            </a:r>
            <a:r>
              <a:rPr lang="tr-TR" sz="2400" dirty="0"/>
              <a:t> </a:t>
            </a:r>
            <a:r>
              <a:rPr lang="tr-TR" sz="2400" dirty="0" err="1"/>
              <a:t>characters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removed</a:t>
            </a:r>
            <a:r>
              <a:rPr lang="tr-TR" sz="2400" dirty="0"/>
              <a:t> in </a:t>
            </a:r>
            <a:r>
              <a:rPr lang="tr-TR" sz="2400" dirty="0" err="1"/>
              <a:t>order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    </a:t>
            </a:r>
            <a:r>
              <a:rPr lang="tr-TR" sz="2400" dirty="0" err="1"/>
              <a:t>improve</a:t>
            </a:r>
            <a:r>
              <a:rPr lang="tr-TR" sz="2400" dirty="0"/>
              <a:t> </a:t>
            </a:r>
            <a:r>
              <a:rPr lang="tr-TR" sz="2400" dirty="0" err="1"/>
              <a:t>model’s</a:t>
            </a:r>
            <a:r>
              <a:rPr lang="tr-TR" sz="2400" dirty="0"/>
              <a:t> </a:t>
            </a:r>
            <a:r>
              <a:rPr lang="tr-TR" sz="2400" dirty="0" err="1"/>
              <a:t>performance</a:t>
            </a:r>
            <a:r>
              <a:rPr lang="tr-TR" sz="2400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308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04C933-FE07-7606-C85F-03E9D649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319405"/>
            <a:ext cx="10515600" cy="1325563"/>
          </a:xfrm>
        </p:spPr>
        <p:txBody>
          <a:bodyPr/>
          <a:lstStyle/>
          <a:p>
            <a:r>
              <a:rPr lang="tr-TR" dirty="0"/>
              <a:t>Model </a:t>
            </a:r>
            <a:r>
              <a:rPr lang="tr-TR" dirty="0" err="1"/>
              <a:t>Hierarchy</a:t>
            </a:r>
            <a:endParaRPr lang="tr-TR" dirty="0"/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45299064-DA41-904D-9FDC-E1F6AA5D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807337"/>
            <a:ext cx="8781288" cy="2179447"/>
          </a:xfrm>
        </p:spPr>
        <p:txBody>
          <a:bodyPr>
            <a:normAutofit/>
          </a:bodyPr>
          <a:lstStyle/>
          <a:p>
            <a:r>
              <a:rPr lang="tr-TR" sz="2000" dirty="0" err="1"/>
              <a:t>Task</a:t>
            </a:r>
            <a:r>
              <a:rPr lang="tr-TR" sz="2000" dirty="0"/>
              <a:t> is </a:t>
            </a:r>
            <a:r>
              <a:rPr lang="tr-TR" sz="2000" dirty="0" err="1"/>
              <a:t>divided</a:t>
            </a:r>
            <a:r>
              <a:rPr lang="tr-TR" sz="2000" dirty="0"/>
              <a:t> </a:t>
            </a:r>
            <a:r>
              <a:rPr lang="tr-TR" sz="2000" dirty="0" err="1"/>
              <a:t>into</a:t>
            </a:r>
            <a:r>
              <a:rPr lang="tr-TR" sz="2000" dirty="0"/>
              <a:t> 2 </a:t>
            </a:r>
            <a:r>
              <a:rPr lang="tr-TR" sz="2000" dirty="0" err="1"/>
              <a:t>subtasks</a:t>
            </a:r>
            <a:r>
              <a:rPr lang="tr-TR" sz="2000" dirty="0"/>
              <a:t>.</a:t>
            </a:r>
          </a:p>
          <a:p>
            <a:pPr>
              <a:buFontTx/>
              <a:buChar char="-"/>
            </a:pPr>
            <a:r>
              <a:rPr lang="tr-TR" sz="2000" dirty="0"/>
              <a:t>First </a:t>
            </a:r>
            <a:r>
              <a:rPr lang="tr-TR" sz="2000" dirty="0" err="1"/>
              <a:t>task</a:t>
            </a:r>
            <a:r>
              <a:rPr lang="tr-TR" sz="2000" dirty="0"/>
              <a:t> is </a:t>
            </a:r>
            <a:r>
              <a:rPr lang="tr-TR" sz="2000" dirty="0" err="1"/>
              <a:t>predicting</a:t>
            </a:r>
            <a:r>
              <a:rPr lang="tr-TR" sz="2000" dirty="0"/>
              <a:t>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text</a:t>
            </a:r>
            <a:r>
              <a:rPr lang="tr-TR" sz="2000" dirty="0"/>
              <a:t> has </a:t>
            </a:r>
            <a:r>
              <a:rPr lang="tr-TR" sz="2000" dirty="0" err="1"/>
              <a:t>offensive</a:t>
            </a:r>
            <a:r>
              <a:rPr lang="tr-TR" sz="2000" dirty="0"/>
              <a:t> </a:t>
            </a:r>
            <a:r>
              <a:rPr lang="tr-TR" sz="2000" dirty="0" err="1"/>
              <a:t>meaning</a:t>
            </a:r>
            <a:r>
              <a:rPr lang="tr-TR" sz="2000" dirty="0"/>
              <a:t> </a:t>
            </a:r>
            <a:r>
              <a:rPr lang="tr-TR" sz="2000" dirty="0" err="1"/>
              <a:t>or</a:t>
            </a:r>
            <a:r>
              <a:rPr lang="tr-TR" sz="2000" dirty="0"/>
              <a:t> not. </a:t>
            </a:r>
            <a:r>
              <a:rPr lang="tr-TR" sz="2000" dirty="0" err="1"/>
              <a:t>Offensive</a:t>
            </a:r>
            <a:r>
              <a:rPr lang="tr-TR" sz="2000" dirty="0"/>
              <a:t> / Not </a:t>
            </a:r>
            <a:r>
              <a:rPr lang="tr-TR" sz="2000" dirty="0" err="1"/>
              <a:t>Offensive</a:t>
            </a:r>
            <a:r>
              <a:rPr lang="tr-TR" sz="2000" dirty="0"/>
              <a:t> </a:t>
            </a:r>
            <a:r>
              <a:rPr lang="tr-TR" sz="2000" dirty="0" err="1"/>
              <a:t>predictor</a:t>
            </a:r>
            <a:r>
              <a:rPr lang="tr-TR" sz="2000" dirty="0"/>
              <a:t> model is </a:t>
            </a:r>
            <a:r>
              <a:rPr lang="tr-TR" sz="2000" dirty="0" err="1"/>
              <a:t>used</a:t>
            </a:r>
            <a:r>
              <a:rPr lang="tr-TR" sz="2000" dirty="0"/>
              <a:t> in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stage</a:t>
            </a:r>
            <a:r>
              <a:rPr lang="tr-TR" sz="2000" dirty="0"/>
              <a:t>.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prediction</a:t>
            </a:r>
            <a:r>
              <a:rPr lang="tr-TR" sz="2000" dirty="0"/>
              <a:t> is ‘Not </a:t>
            </a:r>
            <a:r>
              <a:rPr lang="tr-TR" sz="2000" dirty="0" err="1"/>
              <a:t>Offensive</a:t>
            </a:r>
            <a:r>
              <a:rPr lang="tr-TR" sz="2000" dirty="0"/>
              <a:t>’ </a:t>
            </a:r>
            <a:r>
              <a:rPr lang="tr-TR" sz="2000" dirty="0" err="1"/>
              <a:t>then</a:t>
            </a:r>
            <a:r>
              <a:rPr lang="tr-TR" sz="2000" dirty="0"/>
              <a:t> </a:t>
            </a:r>
            <a:r>
              <a:rPr lang="tr-TR" sz="2000" dirty="0" err="1"/>
              <a:t>text</a:t>
            </a:r>
            <a:r>
              <a:rPr lang="tr-TR" sz="2000" dirty="0"/>
              <a:t> is </a:t>
            </a:r>
            <a:r>
              <a:rPr lang="tr-TR" sz="2000" dirty="0" err="1"/>
              <a:t>labeled</a:t>
            </a:r>
            <a:r>
              <a:rPr lang="tr-TR" sz="2000" dirty="0"/>
              <a:t> as it.</a:t>
            </a:r>
          </a:p>
          <a:p>
            <a:pPr>
              <a:buFontTx/>
              <a:buChar char="-"/>
            </a:pPr>
            <a:r>
              <a:rPr lang="tr-TR" sz="2000" dirty="0"/>
              <a:t>Second </a:t>
            </a:r>
            <a:r>
              <a:rPr lang="tr-TR" sz="2000" dirty="0" err="1"/>
              <a:t>task</a:t>
            </a:r>
            <a:r>
              <a:rPr lang="tr-TR" sz="2000" dirty="0"/>
              <a:t> </a:t>
            </a:r>
            <a:r>
              <a:rPr lang="tr-TR" sz="2000" dirty="0" err="1"/>
              <a:t>aims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find</a:t>
            </a:r>
            <a:r>
              <a:rPr lang="tr-TR" sz="2000" dirty="0"/>
              <a:t> </a:t>
            </a:r>
            <a:r>
              <a:rPr lang="tr-TR" sz="2000" dirty="0" err="1"/>
              <a:t>category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offensive</a:t>
            </a:r>
            <a:r>
              <a:rPr lang="tr-TR" sz="2000" dirty="0"/>
              <a:t> </a:t>
            </a:r>
            <a:r>
              <a:rPr lang="tr-TR" sz="2000" dirty="0" err="1"/>
              <a:t>text</a:t>
            </a:r>
            <a:r>
              <a:rPr lang="tr-TR" sz="2000" dirty="0"/>
              <a:t>. </a:t>
            </a:r>
            <a:r>
              <a:rPr lang="tr-TR" sz="2000" dirty="0" err="1"/>
              <a:t>Offensive</a:t>
            </a:r>
            <a:r>
              <a:rPr lang="tr-TR" sz="2000" dirty="0"/>
              <a:t> </a:t>
            </a:r>
            <a:r>
              <a:rPr lang="tr-TR" sz="2000" dirty="0" err="1"/>
              <a:t>Predictor</a:t>
            </a:r>
            <a:r>
              <a:rPr lang="tr-TR" sz="2000" dirty="0"/>
              <a:t> model is </a:t>
            </a:r>
            <a:r>
              <a:rPr lang="tr-TR" sz="2000" dirty="0" err="1"/>
              <a:t>used</a:t>
            </a:r>
            <a:r>
              <a:rPr lang="tr-TR" sz="2000" dirty="0"/>
              <a:t> in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stage</a:t>
            </a:r>
            <a:r>
              <a:rPr lang="tr-TR" sz="2000" dirty="0"/>
              <a:t>.</a:t>
            </a:r>
          </a:p>
        </p:txBody>
      </p:sp>
      <p:pic>
        <p:nvPicPr>
          <p:cNvPr id="4" name="Resim 3" descr="ekran görüntüsü, metin, dikdörtgen, kare içeren bir resim&#10;&#10;Açıklama otomatik olarak oluşturuldu">
            <a:extLst>
              <a:ext uri="{FF2B5EF4-FFF2-40B4-BE49-F238E27FC236}">
                <a16:creationId xmlns:a16="http://schemas.microsoft.com/office/drawing/2014/main" id="{1D4C4528-EF70-1735-4B6C-7E38BF7EF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40" y="3844212"/>
            <a:ext cx="9042864" cy="28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7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BEAA5D-0616-516E-0968-50134DD5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Offensive</a:t>
            </a:r>
            <a:r>
              <a:rPr lang="tr-TR" dirty="0"/>
              <a:t> / Not </a:t>
            </a:r>
            <a:r>
              <a:rPr lang="tr-TR" dirty="0" err="1"/>
              <a:t>Offensive</a:t>
            </a:r>
            <a:r>
              <a:rPr lang="tr-TR" dirty="0"/>
              <a:t> </a:t>
            </a:r>
            <a:r>
              <a:rPr lang="tr-TR" dirty="0" err="1"/>
              <a:t>Predictor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54E4D0-125A-E8CF-D9A7-19E6A220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905"/>
            <a:ext cx="10515600" cy="4351338"/>
          </a:xfrm>
        </p:spPr>
        <p:txBody>
          <a:bodyPr>
            <a:normAutofit/>
          </a:bodyPr>
          <a:lstStyle/>
          <a:p>
            <a:r>
              <a:rPr lang="tr-TR" sz="2400" dirty="0" err="1"/>
              <a:t>Fine-tuning</a:t>
            </a:r>
            <a:r>
              <a:rPr lang="tr-TR" sz="2400" dirty="0"/>
              <a:t> is </a:t>
            </a:r>
            <a:r>
              <a:rPr lang="tr-TR" sz="2400" dirty="0" err="1"/>
              <a:t>applied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pretrained</a:t>
            </a:r>
            <a:r>
              <a:rPr lang="tr-TR" sz="2400" dirty="0"/>
              <a:t> BERT model on </a:t>
            </a:r>
            <a:r>
              <a:rPr lang="tr-TR" sz="2400" dirty="0" err="1"/>
              <a:t>Turkish</a:t>
            </a:r>
            <a:r>
              <a:rPr lang="tr-TR" sz="2400" dirty="0"/>
              <a:t> </a:t>
            </a:r>
            <a:r>
              <a:rPr lang="tr-TR" sz="2400" dirty="0" err="1"/>
              <a:t>language</a:t>
            </a:r>
            <a:r>
              <a:rPr lang="tr-TR" sz="2400" dirty="0"/>
              <a:t> [1].</a:t>
            </a:r>
          </a:p>
          <a:p>
            <a:r>
              <a:rPr lang="tr-TR" sz="2400" dirty="0" err="1"/>
              <a:t>Last</a:t>
            </a:r>
            <a:r>
              <a:rPr lang="tr-TR" sz="2400" dirty="0"/>
              <a:t> </a:t>
            </a:r>
            <a:r>
              <a:rPr lang="tr-TR" sz="2400" dirty="0" err="1"/>
              <a:t>layer</a:t>
            </a:r>
            <a:r>
              <a:rPr lang="tr-TR" sz="2400" dirty="0"/>
              <a:t> is </a:t>
            </a:r>
            <a:r>
              <a:rPr lang="tr-TR" sz="2400" dirty="0" err="1"/>
              <a:t>changed</a:t>
            </a:r>
            <a:r>
              <a:rPr lang="tr-TR" sz="2400" dirty="0"/>
              <a:t> </a:t>
            </a:r>
            <a:r>
              <a:rPr lang="tr-TR" sz="2400" dirty="0" err="1"/>
              <a:t>according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our</a:t>
            </a:r>
            <a:r>
              <a:rPr lang="tr-TR" sz="2400" dirty="0"/>
              <a:t> </a:t>
            </a:r>
            <a:r>
              <a:rPr lang="tr-TR" sz="2400" dirty="0" err="1"/>
              <a:t>task</a:t>
            </a:r>
            <a:r>
              <a:rPr lang="tr-TR" sz="2400" dirty="0"/>
              <a:t>.</a:t>
            </a:r>
          </a:p>
          <a:p>
            <a:r>
              <a:rPr lang="tr-TR" sz="2400" dirty="0"/>
              <a:t>Sigmoid </a:t>
            </a:r>
            <a:r>
              <a:rPr lang="tr-TR" sz="2400" dirty="0" err="1"/>
              <a:t>activation</a:t>
            </a:r>
            <a:r>
              <a:rPr lang="tr-TR" sz="2400" dirty="0"/>
              <a:t> </a:t>
            </a:r>
            <a:r>
              <a:rPr lang="tr-TR" sz="2400" dirty="0" err="1"/>
              <a:t>function</a:t>
            </a:r>
            <a:r>
              <a:rPr lang="tr-TR" sz="2400" dirty="0"/>
              <a:t> is </a:t>
            </a:r>
            <a:r>
              <a:rPr lang="tr-TR" sz="2400" dirty="0" err="1"/>
              <a:t>used</a:t>
            </a:r>
            <a:r>
              <a:rPr lang="tr-TR" sz="2400" dirty="0"/>
              <a:t> </a:t>
            </a:r>
            <a:r>
              <a:rPr lang="tr-TR" sz="2400" dirty="0" err="1"/>
              <a:t>because</a:t>
            </a:r>
            <a:r>
              <a:rPr lang="tr-TR" sz="2400" dirty="0"/>
              <a:t> it is a </a:t>
            </a:r>
            <a:r>
              <a:rPr lang="tr-TR" sz="2400" dirty="0" err="1"/>
              <a:t>binary</a:t>
            </a:r>
            <a:r>
              <a:rPr lang="tr-TR" sz="2400" dirty="0"/>
              <a:t> </a:t>
            </a:r>
            <a:r>
              <a:rPr lang="tr-TR" sz="2400" dirty="0" err="1"/>
              <a:t>classification</a:t>
            </a:r>
            <a:r>
              <a:rPr lang="tr-TR" sz="2400" dirty="0"/>
              <a:t> problem.</a:t>
            </a:r>
          </a:p>
          <a:p>
            <a:r>
              <a:rPr lang="tr-TR" sz="2400" dirty="0"/>
              <a:t>Training </a:t>
            </a:r>
            <a:r>
              <a:rPr lang="tr-TR" sz="2400" dirty="0" err="1"/>
              <a:t>Settings</a:t>
            </a:r>
            <a:r>
              <a:rPr lang="tr-TR" sz="2400" dirty="0"/>
              <a:t>:</a:t>
            </a:r>
          </a:p>
          <a:p>
            <a:pPr>
              <a:buFontTx/>
              <a:buChar char="-"/>
            </a:pPr>
            <a:r>
              <a:rPr lang="tr-TR" sz="2400" dirty="0" err="1"/>
              <a:t>Epoch</a:t>
            </a:r>
            <a:r>
              <a:rPr lang="tr-TR" sz="2400" dirty="0"/>
              <a:t> </a:t>
            </a:r>
            <a:r>
              <a:rPr lang="tr-TR" sz="2400" dirty="0" err="1"/>
              <a:t>Number</a:t>
            </a:r>
            <a:r>
              <a:rPr lang="tr-TR" sz="2400" dirty="0"/>
              <a:t> : 3</a:t>
            </a:r>
          </a:p>
          <a:p>
            <a:pPr>
              <a:buFontTx/>
              <a:buChar char="-"/>
            </a:pPr>
            <a:r>
              <a:rPr lang="tr-TR" sz="2400" dirty="0" err="1"/>
              <a:t>Batch</a:t>
            </a:r>
            <a:r>
              <a:rPr lang="tr-TR" sz="2400" dirty="0"/>
              <a:t> Size : 16</a:t>
            </a:r>
          </a:p>
          <a:p>
            <a:pPr>
              <a:buFontTx/>
              <a:buChar char="-"/>
            </a:pPr>
            <a:r>
              <a:rPr lang="tr-TR" sz="2400" dirty="0" err="1"/>
              <a:t>Optimizer</a:t>
            </a:r>
            <a:r>
              <a:rPr lang="tr-TR" sz="2400" dirty="0"/>
              <a:t> : </a:t>
            </a:r>
            <a:r>
              <a:rPr lang="tr-TR" sz="2400" dirty="0" err="1"/>
              <a:t>AdamW</a:t>
            </a:r>
            <a:endParaRPr lang="tr-TR" sz="2400" dirty="0"/>
          </a:p>
          <a:p>
            <a:pPr>
              <a:buFontTx/>
              <a:buChar char="-"/>
            </a:pPr>
            <a:r>
              <a:rPr lang="tr-TR" sz="2400" dirty="0"/>
              <a:t>Learning Rate : 2e-5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38D727C-B717-3B9D-052B-38D7DD890200}"/>
              </a:ext>
            </a:extLst>
          </p:cNvPr>
          <p:cNvSpPr txBox="1"/>
          <p:nvPr/>
        </p:nvSpPr>
        <p:spPr>
          <a:xfrm>
            <a:off x="838200" y="6373368"/>
            <a:ext cx="938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[1]  https://huggingface.co/dbmdz/bert-base-turkish-cased</a:t>
            </a:r>
          </a:p>
        </p:txBody>
      </p:sp>
    </p:spTree>
    <p:extLst>
      <p:ext uri="{BB962C8B-B14F-4D97-AF65-F5344CB8AC3E}">
        <p14:creationId xmlns:p14="http://schemas.microsoft.com/office/powerpoint/2010/main" val="97955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EA929D-B3AA-9154-9427-68458E10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Training </a:t>
            </a:r>
            <a:r>
              <a:rPr lang="tr-TR" dirty="0" err="1"/>
              <a:t>Results</a:t>
            </a:r>
            <a:endParaRPr lang="tr-TR" dirty="0"/>
          </a:p>
        </p:txBody>
      </p:sp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9590142E-6A45-5FEE-B7DF-0313AE67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69030"/>
              </p:ext>
            </p:extLst>
          </p:nvPr>
        </p:nvGraphicFramePr>
        <p:xfrm>
          <a:off x="475488" y="3337560"/>
          <a:ext cx="543458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646">
                  <a:extLst>
                    <a:ext uri="{9D8B030D-6E8A-4147-A177-3AD203B41FA5}">
                      <a16:colId xmlns:a16="http://schemas.microsoft.com/office/drawing/2014/main" val="1813422332"/>
                    </a:ext>
                  </a:extLst>
                </a:gridCol>
                <a:gridCol w="1358646">
                  <a:extLst>
                    <a:ext uri="{9D8B030D-6E8A-4147-A177-3AD203B41FA5}">
                      <a16:colId xmlns:a16="http://schemas.microsoft.com/office/drawing/2014/main" val="2588071642"/>
                    </a:ext>
                  </a:extLst>
                </a:gridCol>
                <a:gridCol w="1358646">
                  <a:extLst>
                    <a:ext uri="{9D8B030D-6E8A-4147-A177-3AD203B41FA5}">
                      <a16:colId xmlns:a16="http://schemas.microsoft.com/office/drawing/2014/main" val="66421962"/>
                    </a:ext>
                  </a:extLst>
                </a:gridCol>
                <a:gridCol w="1358646">
                  <a:extLst>
                    <a:ext uri="{9D8B030D-6E8A-4147-A177-3AD203B41FA5}">
                      <a16:colId xmlns:a16="http://schemas.microsoft.com/office/drawing/2014/main" val="3560895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dirty="0" err="1"/>
                        <a:t>Epoch</a:t>
                      </a:r>
                      <a:endParaRPr lang="tr-TR" dirty="0"/>
                    </a:p>
                    <a:p>
                      <a:r>
                        <a:rPr lang="tr-TR" dirty="0"/>
                        <a:t>/</a:t>
                      </a:r>
                    </a:p>
                    <a:p>
                      <a:r>
                        <a:rPr lang="tr-TR" dirty="0" err="1"/>
                        <a:t>Metric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2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Loss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0.1273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4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83865"/>
                  </a:ext>
                </a:extLst>
              </a:tr>
            </a:tbl>
          </a:graphicData>
        </a:graphic>
      </p:graphicFrame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462F0A83-9ACA-CA7E-ADB8-BD5FA39B0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61292"/>
              </p:ext>
            </p:extLst>
          </p:nvPr>
        </p:nvGraphicFramePr>
        <p:xfrm>
          <a:off x="6431280" y="3337560"/>
          <a:ext cx="543458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646">
                  <a:extLst>
                    <a:ext uri="{9D8B030D-6E8A-4147-A177-3AD203B41FA5}">
                      <a16:colId xmlns:a16="http://schemas.microsoft.com/office/drawing/2014/main" val="1813422332"/>
                    </a:ext>
                  </a:extLst>
                </a:gridCol>
                <a:gridCol w="1358646">
                  <a:extLst>
                    <a:ext uri="{9D8B030D-6E8A-4147-A177-3AD203B41FA5}">
                      <a16:colId xmlns:a16="http://schemas.microsoft.com/office/drawing/2014/main" val="2588071642"/>
                    </a:ext>
                  </a:extLst>
                </a:gridCol>
                <a:gridCol w="1358646">
                  <a:extLst>
                    <a:ext uri="{9D8B030D-6E8A-4147-A177-3AD203B41FA5}">
                      <a16:colId xmlns:a16="http://schemas.microsoft.com/office/drawing/2014/main" val="66421962"/>
                    </a:ext>
                  </a:extLst>
                </a:gridCol>
                <a:gridCol w="1358646">
                  <a:extLst>
                    <a:ext uri="{9D8B030D-6E8A-4147-A177-3AD203B41FA5}">
                      <a16:colId xmlns:a16="http://schemas.microsoft.com/office/drawing/2014/main" val="3560895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dirty="0" err="1"/>
                        <a:t>Epoch</a:t>
                      </a:r>
                      <a:endParaRPr lang="tr-TR" dirty="0"/>
                    </a:p>
                    <a:p>
                      <a:r>
                        <a:rPr lang="tr-TR" dirty="0"/>
                        <a:t>/</a:t>
                      </a:r>
                    </a:p>
                    <a:p>
                      <a:r>
                        <a:rPr lang="tr-TR" dirty="0" err="1"/>
                        <a:t>Metric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2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Loss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0.1583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0.1630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4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83865"/>
                  </a:ext>
                </a:extLst>
              </a:tr>
            </a:tbl>
          </a:graphicData>
        </a:graphic>
      </p:graphicFrame>
      <p:sp>
        <p:nvSpPr>
          <p:cNvPr id="10" name="Metin kutusu 9">
            <a:extLst>
              <a:ext uri="{FF2B5EF4-FFF2-40B4-BE49-F238E27FC236}">
                <a16:creationId xmlns:a16="http://schemas.microsoft.com/office/drawing/2014/main" id="{8C7BFE81-CC6A-9C9F-F1D9-D02D4CA98754}"/>
              </a:ext>
            </a:extLst>
          </p:cNvPr>
          <p:cNvSpPr txBox="1"/>
          <p:nvPr/>
        </p:nvSpPr>
        <p:spPr>
          <a:xfrm>
            <a:off x="2023872" y="263252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/>
              <a:t>Training Set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66AC6E6-A148-761B-FBBD-7522D78250D7}"/>
              </a:ext>
            </a:extLst>
          </p:cNvPr>
          <p:cNvSpPr txBox="1"/>
          <p:nvPr/>
        </p:nvSpPr>
        <p:spPr>
          <a:xfrm>
            <a:off x="7876794" y="263252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1" dirty="0" err="1"/>
              <a:t>Validation</a:t>
            </a:r>
            <a:r>
              <a:rPr lang="tr-TR" sz="2800" b="1" dirty="0"/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408942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570</Words>
  <Application>Microsoft Office PowerPoint</Application>
  <PresentationFormat>Geniş ekran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Teması</vt:lpstr>
      <vt:lpstr>AIN 420  Introduction to Deep Learning Course Project Presentation</vt:lpstr>
      <vt:lpstr>Project Overview</vt:lpstr>
      <vt:lpstr>Data Collection</vt:lpstr>
      <vt:lpstr>Challenges with Data - 1</vt:lpstr>
      <vt:lpstr>Challenges with Data - 2 </vt:lpstr>
      <vt:lpstr>Challenges With Data - 3</vt:lpstr>
      <vt:lpstr>Model Hierarchy</vt:lpstr>
      <vt:lpstr>Offensive / Not Offensive Predictor</vt:lpstr>
      <vt:lpstr>Training Results</vt:lpstr>
      <vt:lpstr>Test Results</vt:lpstr>
      <vt:lpstr>Offensive Predictor</vt:lpstr>
      <vt:lpstr>Training Results</vt:lpstr>
      <vt:lpstr>Test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AIN 420  Introduction to Deep Learning Course Project Presentation</dc:title>
  <dc:creator>BURAK KURT</dc:creator>
  <cp:lastModifiedBy>BURAK KURT</cp:lastModifiedBy>
  <cp:revision>5</cp:revision>
  <dcterms:created xsi:type="dcterms:W3CDTF">2024-05-14T08:47:56Z</dcterms:created>
  <dcterms:modified xsi:type="dcterms:W3CDTF">2024-05-20T16:50:42Z</dcterms:modified>
</cp:coreProperties>
</file>