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1" r:id="rId2"/>
    <p:sldId id="288" r:id="rId3"/>
    <p:sldId id="257" r:id="rId4"/>
    <p:sldId id="273" r:id="rId5"/>
    <p:sldId id="272" r:id="rId6"/>
    <p:sldId id="274" r:id="rId7"/>
    <p:sldId id="276" r:id="rId8"/>
    <p:sldId id="278" r:id="rId9"/>
    <p:sldId id="279" r:id="rId10"/>
    <p:sldId id="280" r:id="rId11"/>
    <p:sldId id="277" r:id="rId12"/>
    <p:sldId id="281" r:id="rId13"/>
    <p:sldId id="290" r:id="rId14"/>
    <p:sldId id="282" r:id="rId15"/>
    <p:sldId id="289" r:id="rId16"/>
    <p:sldId id="283" r:id="rId17"/>
    <p:sldId id="284" r:id="rId18"/>
    <p:sldId id="285" r:id="rId19"/>
    <p:sldId id="291" r:id="rId20"/>
    <p:sldId id="286" r:id="rId21"/>
    <p:sldId id="287" r:id="rId22"/>
    <p:sldId id="292" r:id="rId23"/>
    <p:sldId id="293" r:id="rId24"/>
    <p:sldId id="294" r:id="rId2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84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EA92F-E0DF-4A8A-A343-10CFDABE1059}" type="datetimeFigureOut">
              <a:rPr lang="en-US" smtClean="0"/>
              <a:t>6/29/2022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067F6-B2F4-40DC-B8CD-FF20A20A7953}" type="slidenum">
              <a:rPr lang="en-US" smtClean="0"/>
              <a:t>‹#›</a:t>
            </a:fld>
            <a:endParaRPr lang="en-US"/>
          </a:p>
        </p:txBody>
      </p:sp>
    </p:spTree>
    <p:extLst>
      <p:ext uri="{BB962C8B-B14F-4D97-AF65-F5344CB8AC3E}">
        <p14:creationId xmlns:p14="http://schemas.microsoft.com/office/powerpoint/2010/main" val="408118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8BF857-7228-4AB4-AFBF-C8FF64C84B5B}" type="slidenum">
              <a:rPr lang="en-GB" smtClean="0"/>
              <a:t>2</a:t>
            </a:fld>
            <a:endParaRPr lang="en-GB"/>
          </a:p>
        </p:txBody>
      </p:sp>
    </p:spTree>
    <p:extLst>
      <p:ext uri="{BB962C8B-B14F-4D97-AF65-F5344CB8AC3E}">
        <p14:creationId xmlns:p14="http://schemas.microsoft.com/office/powerpoint/2010/main" val="149707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8D75-132F-4E6F-8116-1A8DF30890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A73DF295-83AC-40EC-A535-3DFFA4B61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62CAFDE4-C031-4505-884F-63C291E51AAC}"/>
              </a:ext>
            </a:extLst>
          </p:cNvPr>
          <p:cNvSpPr>
            <a:spLocks noGrp="1"/>
          </p:cNvSpPr>
          <p:nvPr>
            <p:ph type="dt" sz="half" idx="10"/>
          </p:nvPr>
        </p:nvSpPr>
        <p:spPr/>
        <p:txBody>
          <a:bodyPr/>
          <a:lstStyle/>
          <a:p>
            <a:fld id="{65338289-4E8E-4891-87A0-E282CF848AE7}" type="datetime1">
              <a:rPr lang="en-US" smtClean="0"/>
              <a:t>6/29/2022</a:t>
            </a:fld>
            <a:endParaRPr lang="x-none"/>
          </a:p>
        </p:txBody>
      </p:sp>
      <p:sp>
        <p:nvSpPr>
          <p:cNvPr id="5" name="Footer Placeholder 4">
            <a:extLst>
              <a:ext uri="{FF2B5EF4-FFF2-40B4-BE49-F238E27FC236}">
                <a16:creationId xmlns:a16="http://schemas.microsoft.com/office/drawing/2014/main" id="{268AD59B-83D9-49CB-81D8-C88E7FCB90C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70C6AE1-5EAA-4C2E-B912-AB9787EA32F4}"/>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215019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F4F1-FD0D-4A34-904A-7C4C065F4170}"/>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C6C65187-19E8-4165-A010-9D964F1168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FF50925-C970-4CC5-9AE3-EEB175AEF833}"/>
              </a:ext>
            </a:extLst>
          </p:cNvPr>
          <p:cNvSpPr>
            <a:spLocks noGrp="1"/>
          </p:cNvSpPr>
          <p:nvPr>
            <p:ph type="dt" sz="half" idx="10"/>
          </p:nvPr>
        </p:nvSpPr>
        <p:spPr/>
        <p:txBody>
          <a:bodyPr/>
          <a:lstStyle/>
          <a:p>
            <a:fld id="{2401082E-774D-4961-9CC8-1CBAF004E251}" type="datetime1">
              <a:rPr lang="en-US" smtClean="0"/>
              <a:t>6/29/2022</a:t>
            </a:fld>
            <a:endParaRPr lang="x-none"/>
          </a:p>
        </p:txBody>
      </p:sp>
      <p:sp>
        <p:nvSpPr>
          <p:cNvPr id="5" name="Footer Placeholder 4">
            <a:extLst>
              <a:ext uri="{FF2B5EF4-FFF2-40B4-BE49-F238E27FC236}">
                <a16:creationId xmlns:a16="http://schemas.microsoft.com/office/drawing/2014/main" id="{75D98E27-08E6-49E0-B673-04C8C375A0A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D0032E1-8CC4-4083-9AC9-0CDCA3084F0A}"/>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62066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1E982-0B7F-4041-96A9-7F40CA7901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3BAED1A-C66C-4BA8-AADE-F1724CDD85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F477701-352D-4954-BBFA-4585A9758527}"/>
              </a:ext>
            </a:extLst>
          </p:cNvPr>
          <p:cNvSpPr>
            <a:spLocks noGrp="1"/>
          </p:cNvSpPr>
          <p:nvPr>
            <p:ph type="dt" sz="half" idx="10"/>
          </p:nvPr>
        </p:nvSpPr>
        <p:spPr/>
        <p:txBody>
          <a:bodyPr/>
          <a:lstStyle/>
          <a:p>
            <a:fld id="{8FA63942-E1A5-43D5-8354-6790D9CE4C40}" type="datetime1">
              <a:rPr lang="en-US" smtClean="0"/>
              <a:t>6/29/2022</a:t>
            </a:fld>
            <a:endParaRPr lang="x-none"/>
          </a:p>
        </p:txBody>
      </p:sp>
      <p:sp>
        <p:nvSpPr>
          <p:cNvPr id="5" name="Footer Placeholder 4">
            <a:extLst>
              <a:ext uri="{FF2B5EF4-FFF2-40B4-BE49-F238E27FC236}">
                <a16:creationId xmlns:a16="http://schemas.microsoft.com/office/drawing/2014/main" id="{1E8098F9-AEEB-43A6-8295-90D73A7938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4096CD4-9F21-414E-8BC9-481032CBB66A}"/>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240478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FB50-D2E3-4A28-BD4A-E86165A74339}"/>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E8B08B3-CE7D-4176-BEFB-C46939AB8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2064C212-E806-4350-8416-263D1ADEA7B4}"/>
              </a:ext>
            </a:extLst>
          </p:cNvPr>
          <p:cNvSpPr>
            <a:spLocks noGrp="1"/>
          </p:cNvSpPr>
          <p:nvPr>
            <p:ph type="dt" sz="half" idx="10"/>
          </p:nvPr>
        </p:nvSpPr>
        <p:spPr/>
        <p:txBody>
          <a:bodyPr/>
          <a:lstStyle/>
          <a:p>
            <a:fld id="{5018C6D2-BCCB-410A-AD73-396C67D97697}" type="datetime1">
              <a:rPr lang="en-US" smtClean="0"/>
              <a:t>6/29/2022</a:t>
            </a:fld>
            <a:endParaRPr lang="x-none"/>
          </a:p>
        </p:txBody>
      </p:sp>
      <p:sp>
        <p:nvSpPr>
          <p:cNvPr id="5" name="Footer Placeholder 4">
            <a:extLst>
              <a:ext uri="{FF2B5EF4-FFF2-40B4-BE49-F238E27FC236}">
                <a16:creationId xmlns:a16="http://schemas.microsoft.com/office/drawing/2014/main" id="{02BE6D1F-0BA2-4747-8F9E-491E8476848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929B5E6-FD05-4850-A84E-E5F98377F32E}"/>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342211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400B-0F51-46FD-BA6E-D683380F6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FCF77848-DC82-459B-AA8B-DC2EBC201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CCF166-3C45-43E1-99A6-811CF5808497}"/>
              </a:ext>
            </a:extLst>
          </p:cNvPr>
          <p:cNvSpPr>
            <a:spLocks noGrp="1"/>
          </p:cNvSpPr>
          <p:nvPr>
            <p:ph type="dt" sz="half" idx="10"/>
          </p:nvPr>
        </p:nvSpPr>
        <p:spPr/>
        <p:txBody>
          <a:bodyPr/>
          <a:lstStyle/>
          <a:p>
            <a:fld id="{95C01F64-043C-49F6-A52E-BAE3A214A543}" type="datetime1">
              <a:rPr lang="en-US" smtClean="0"/>
              <a:t>6/29/2022</a:t>
            </a:fld>
            <a:endParaRPr lang="x-none"/>
          </a:p>
        </p:txBody>
      </p:sp>
      <p:sp>
        <p:nvSpPr>
          <p:cNvPr id="5" name="Footer Placeholder 4">
            <a:extLst>
              <a:ext uri="{FF2B5EF4-FFF2-40B4-BE49-F238E27FC236}">
                <a16:creationId xmlns:a16="http://schemas.microsoft.com/office/drawing/2014/main" id="{14BE7F8F-EED8-462C-B582-B6E979A0757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C6C68A8-CE28-41C5-82A6-F3AFD3AB7277}"/>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270950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5516-A6DF-4FDD-A75C-613C6BC13108}"/>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30453EF6-7B44-44DD-B989-F3BAFA66F6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DE59293F-BB60-43D6-9AA5-C781F44DA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183C9283-D58A-4246-BF99-FDD9AA7656C0}"/>
              </a:ext>
            </a:extLst>
          </p:cNvPr>
          <p:cNvSpPr>
            <a:spLocks noGrp="1"/>
          </p:cNvSpPr>
          <p:nvPr>
            <p:ph type="dt" sz="half" idx="10"/>
          </p:nvPr>
        </p:nvSpPr>
        <p:spPr/>
        <p:txBody>
          <a:bodyPr/>
          <a:lstStyle/>
          <a:p>
            <a:fld id="{BF3F062B-E84A-4EFC-9910-4D4F450D809F}" type="datetime1">
              <a:rPr lang="en-US" smtClean="0"/>
              <a:t>6/29/2022</a:t>
            </a:fld>
            <a:endParaRPr lang="x-none"/>
          </a:p>
        </p:txBody>
      </p:sp>
      <p:sp>
        <p:nvSpPr>
          <p:cNvPr id="6" name="Footer Placeholder 5">
            <a:extLst>
              <a:ext uri="{FF2B5EF4-FFF2-40B4-BE49-F238E27FC236}">
                <a16:creationId xmlns:a16="http://schemas.microsoft.com/office/drawing/2014/main" id="{5425185C-A808-42BA-8AAC-E02D3F38D228}"/>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476D5EB-F72E-4A0C-9714-25247D58489F}"/>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252748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CE9B-992D-4B28-A057-F8558C5A45D9}"/>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42AF0CEC-C6A4-4542-978B-0CADA57419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EEC692-B0B0-4D98-89B1-2997A3D957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25E0FE87-3268-4215-BFC3-A406C7E1F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5E4955-2175-4DBD-8D54-E1EA6C97E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D870D5F6-FF90-4929-A46D-84413FCA2054}"/>
              </a:ext>
            </a:extLst>
          </p:cNvPr>
          <p:cNvSpPr>
            <a:spLocks noGrp="1"/>
          </p:cNvSpPr>
          <p:nvPr>
            <p:ph type="dt" sz="half" idx="10"/>
          </p:nvPr>
        </p:nvSpPr>
        <p:spPr/>
        <p:txBody>
          <a:bodyPr/>
          <a:lstStyle/>
          <a:p>
            <a:fld id="{737FB78A-10AA-4E1E-AB3C-EE78D6E4EDB9}" type="datetime1">
              <a:rPr lang="en-US" smtClean="0"/>
              <a:t>6/29/2022</a:t>
            </a:fld>
            <a:endParaRPr lang="x-none"/>
          </a:p>
        </p:txBody>
      </p:sp>
      <p:sp>
        <p:nvSpPr>
          <p:cNvPr id="8" name="Footer Placeholder 7">
            <a:extLst>
              <a:ext uri="{FF2B5EF4-FFF2-40B4-BE49-F238E27FC236}">
                <a16:creationId xmlns:a16="http://schemas.microsoft.com/office/drawing/2014/main" id="{DA0D37AD-427A-4625-A2EC-9855FC74B4B2}"/>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343DF479-4D78-4F33-9EB7-BBDC5DE69106}"/>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117876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AD43-FE52-4E41-8BC5-E4917EE29E81}"/>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ECADB8C1-AEB1-42A7-911C-A0DC6C968EDE}"/>
              </a:ext>
            </a:extLst>
          </p:cNvPr>
          <p:cNvSpPr>
            <a:spLocks noGrp="1"/>
          </p:cNvSpPr>
          <p:nvPr>
            <p:ph type="dt" sz="half" idx="10"/>
          </p:nvPr>
        </p:nvSpPr>
        <p:spPr/>
        <p:txBody>
          <a:bodyPr/>
          <a:lstStyle/>
          <a:p>
            <a:fld id="{B3D61505-66FD-4213-87A9-2DD51DF7D8B7}" type="datetime1">
              <a:rPr lang="en-US" smtClean="0"/>
              <a:t>6/29/2022</a:t>
            </a:fld>
            <a:endParaRPr lang="x-none"/>
          </a:p>
        </p:txBody>
      </p:sp>
      <p:sp>
        <p:nvSpPr>
          <p:cNvPr id="4" name="Footer Placeholder 3">
            <a:extLst>
              <a:ext uri="{FF2B5EF4-FFF2-40B4-BE49-F238E27FC236}">
                <a16:creationId xmlns:a16="http://schemas.microsoft.com/office/drawing/2014/main" id="{542CCB0F-0C91-4C07-BE07-8C6E8CF171B3}"/>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620758D8-B0B3-43F5-9CCB-A9C67780305B}"/>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226501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B3F3F-BC7D-4D6E-9EF7-95B9A0458ADE}"/>
              </a:ext>
            </a:extLst>
          </p:cNvPr>
          <p:cNvSpPr>
            <a:spLocks noGrp="1"/>
          </p:cNvSpPr>
          <p:nvPr>
            <p:ph type="dt" sz="half" idx="10"/>
          </p:nvPr>
        </p:nvSpPr>
        <p:spPr/>
        <p:txBody>
          <a:bodyPr/>
          <a:lstStyle/>
          <a:p>
            <a:fld id="{EF921AB4-7E61-4B5A-B79B-4FE663D43FAD}" type="datetime1">
              <a:rPr lang="en-US" smtClean="0"/>
              <a:t>6/29/2022</a:t>
            </a:fld>
            <a:endParaRPr lang="x-none"/>
          </a:p>
        </p:txBody>
      </p:sp>
      <p:sp>
        <p:nvSpPr>
          <p:cNvPr id="3" name="Footer Placeholder 2">
            <a:extLst>
              <a:ext uri="{FF2B5EF4-FFF2-40B4-BE49-F238E27FC236}">
                <a16:creationId xmlns:a16="http://schemas.microsoft.com/office/drawing/2014/main" id="{4D15A7E5-7DA9-43D0-81C3-30804F4EABF6}"/>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EB877707-2531-4973-9187-36E199695684}"/>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212496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FAA-596B-4624-873B-7D4A32A99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4F2562DE-ACED-4A8C-8D80-955BB6F6E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B0887B22-C696-4130-BE41-7FFBB57BC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8D6CE-5ECE-44E2-83C4-82CD05F82A17}"/>
              </a:ext>
            </a:extLst>
          </p:cNvPr>
          <p:cNvSpPr>
            <a:spLocks noGrp="1"/>
          </p:cNvSpPr>
          <p:nvPr>
            <p:ph type="dt" sz="half" idx="10"/>
          </p:nvPr>
        </p:nvSpPr>
        <p:spPr/>
        <p:txBody>
          <a:bodyPr/>
          <a:lstStyle/>
          <a:p>
            <a:fld id="{162E6861-616C-4131-A0B9-1B3A826CC28E}" type="datetime1">
              <a:rPr lang="en-US" smtClean="0"/>
              <a:t>6/29/2022</a:t>
            </a:fld>
            <a:endParaRPr lang="x-none"/>
          </a:p>
        </p:txBody>
      </p:sp>
      <p:sp>
        <p:nvSpPr>
          <p:cNvPr id="6" name="Footer Placeholder 5">
            <a:extLst>
              <a:ext uri="{FF2B5EF4-FFF2-40B4-BE49-F238E27FC236}">
                <a16:creationId xmlns:a16="http://schemas.microsoft.com/office/drawing/2014/main" id="{7BA42F0E-F998-4F7C-B538-7D313018F85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C52D3507-91E7-4826-8C26-88255A506F6A}"/>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245517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0B5F-728A-4607-9230-FB78174FB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A748D750-4119-4D5E-AD77-709E25DD3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1A92142B-B984-4EEF-A109-A5B0A55FC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D14A4-18AF-479D-B909-9EA2D08D5FDA}"/>
              </a:ext>
            </a:extLst>
          </p:cNvPr>
          <p:cNvSpPr>
            <a:spLocks noGrp="1"/>
          </p:cNvSpPr>
          <p:nvPr>
            <p:ph type="dt" sz="half" idx="10"/>
          </p:nvPr>
        </p:nvSpPr>
        <p:spPr/>
        <p:txBody>
          <a:bodyPr/>
          <a:lstStyle/>
          <a:p>
            <a:fld id="{38163A72-9A51-4E75-9247-F78F2B63D8E1}" type="datetime1">
              <a:rPr lang="en-US" smtClean="0"/>
              <a:t>6/29/2022</a:t>
            </a:fld>
            <a:endParaRPr lang="x-none"/>
          </a:p>
        </p:txBody>
      </p:sp>
      <p:sp>
        <p:nvSpPr>
          <p:cNvPr id="6" name="Footer Placeholder 5">
            <a:extLst>
              <a:ext uri="{FF2B5EF4-FFF2-40B4-BE49-F238E27FC236}">
                <a16:creationId xmlns:a16="http://schemas.microsoft.com/office/drawing/2014/main" id="{862F8AAE-464A-4F9E-8D33-5CAB55332ED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6627C27-79C2-453B-BFEF-62FA3FC9FFD7}"/>
              </a:ext>
            </a:extLst>
          </p:cNvPr>
          <p:cNvSpPr>
            <a:spLocks noGrp="1"/>
          </p:cNvSpPr>
          <p:nvPr>
            <p:ph type="sldNum" sz="quarter" idx="12"/>
          </p:nvPr>
        </p:nvSpPr>
        <p:spPr/>
        <p:txBody>
          <a:bodyPr/>
          <a:lstStyle/>
          <a:p>
            <a:fld id="{894A2486-68C6-48E8-996C-17324CCC8CEE}" type="slidenum">
              <a:rPr lang="x-none" smtClean="0"/>
              <a:t>‹#›</a:t>
            </a:fld>
            <a:endParaRPr lang="x-none"/>
          </a:p>
        </p:txBody>
      </p:sp>
    </p:spTree>
    <p:extLst>
      <p:ext uri="{BB962C8B-B14F-4D97-AF65-F5344CB8AC3E}">
        <p14:creationId xmlns:p14="http://schemas.microsoft.com/office/powerpoint/2010/main" val="60704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8997C-4D11-4557-8746-9B1513C86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28CFFD9F-450B-497B-8B8B-A118172FF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6576750-ED46-466F-B6A5-E75D038EB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1C26-E2B4-4521-A4E6-5659E3179893}" type="datetime1">
              <a:rPr lang="en-US" smtClean="0"/>
              <a:t>6/29/2022</a:t>
            </a:fld>
            <a:endParaRPr lang="x-none"/>
          </a:p>
        </p:txBody>
      </p:sp>
      <p:sp>
        <p:nvSpPr>
          <p:cNvPr id="5" name="Footer Placeholder 4">
            <a:extLst>
              <a:ext uri="{FF2B5EF4-FFF2-40B4-BE49-F238E27FC236}">
                <a16:creationId xmlns:a16="http://schemas.microsoft.com/office/drawing/2014/main" id="{F79C37CD-DE3A-4127-9B74-546EE28D8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6D1D3BFD-6462-46B1-B1E7-F82C1577B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A2486-68C6-48E8-996C-17324CCC8CEE}" type="slidenum">
              <a:rPr lang="x-none" smtClean="0"/>
              <a:t>‹#›</a:t>
            </a:fld>
            <a:endParaRPr lang="x-none"/>
          </a:p>
        </p:txBody>
      </p:sp>
    </p:spTree>
    <p:extLst>
      <p:ext uri="{BB962C8B-B14F-4D97-AF65-F5344CB8AC3E}">
        <p14:creationId xmlns:p14="http://schemas.microsoft.com/office/powerpoint/2010/main" val="50238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79BB19-4771-46AA-B063-8C4D9703C94E}"/>
              </a:ext>
            </a:extLst>
          </p:cNvPr>
          <p:cNvSpPr/>
          <p:nvPr/>
        </p:nvSpPr>
        <p:spPr>
          <a:xfrm>
            <a:off x="840491" y="2967335"/>
            <a:ext cx="10511018" cy="830997"/>
          </a:xfrm>
          <a:prstGeom prst="rect">
            <a:avLst/>
          </a:prstGeom>
          <a:noFill/>
        </p:spPr>
        <p:txBody>
          <a:bodyPr wrap="none" lIns="91440" tIns="45720" rIns="91440" bIns="45720">
            <a:spAutoFit/>
          </a:bodyPr>
          <a:lstStyle/>
          <a:p>
            <a:pPr algn="ctr"/>
            <a:r>
              <a:rPr lang="en-GB" sz="4800" b="1" dirty="0">
                <a:ln w="22225">
                  <a:solidFill>
                    <a:schemeClr val="accent2"/>
                  </a:solidFill>
                  <a:prstDash val="solid"/>
                </a:ln>
                <a:solidFill>
                  <a:schemeClr val="accent1">
                    <a:lumMod val="20000"/>
                    <a:lumOff val="80000"/>
                  </a:schemeClr>
                </a:solidFill>
              </a:rPr>
              <a:t>PHY 202- Electric Circuits and Electronics</a:t>
            </a:r>
            <a:endParaRPr lang="x-none" sz="4800" b="1" dirty="0">
              <a:ln w="22225">
                <a:solidFill>
                  <a:schemeClr val="accent2"/>
                </a:solidFill>
                <a:prstDash val="solid"/>
              </a:ln>
              <a:solidFill>
                <a:schemeClr val="accent1">
                  <a:lumMod val="20000"/>
                  <a:lumOff val="80000"/>
                </a:schemeClr>
              </a:solidFill>
            </a:endParaRPr>
          </a:p>
        </p:txBody>
      </p:sp>
      <p:sp>
        <p:nvSpPr>
          <p:cNvPr id="2" name="Slide Number Placeholder 1">
            <a:extLst>
              <a:ext uri="{FF2B5EF4-FFF2-40B4-BE49-F238E27FC236}">
                <a16:creationId xmlns:a16="http://schemas.microsoft.com/office/drawing/2014/main" id="{5650FDB2-0837-93DF-1372-FC26EF73E91F}"/>
              </a:ext>
            </a:extLst>
          </p:cNvPr>
          <p:cNvSpPr>
            <a:spLocks noGrp="1"/>
          </p:cNvSpPr>
          <p:nvPr>
            <p:ph type="sldNum" sz="quarter" idx="12"/>
          </p:nvPr>
        </p:nvSpPr>
        <p:spPr/>
        <p:txBody>
          <a:bodyPr/>
          <a:lstStyle/>
          <a:p>
            <a:fld id="{894A2486-68C6-48E8-996C-17324CCC8CEE}" type="slidenum">
              <a:rPr lang="x-none" smtClean="0"/>
              <a:t>1</a:t>
            </a:fld>
            <a:endParaRPr lang="x-none"/>
          </a:p>
        </p:txBody>
      </p:sp>
    </p:spTree>
    <p:extLst>
      <p:ext uri="{BB962C8B-B14F-4D97-AF65-F5344CB8AC3E}">
        <p14:creationId xmlns:p14="http://schemas.microsoft.com/office/powerpoint/2010/main" val="167514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60B3-BA31-48A6-B150-35A40AD5CB0A}"/>
              </a:ext>
            </a:extLst>
          </p:cNvPr>
          <p:cNvSpPr>
            <a:spLocks noGrp="1"/>
          </p:cNvSpPr>
          <p:nvPr>
            <p:ph type="title"/>
          </p:nvPr>
        </p:nvSpPr>
        <p:spPr>
          <a:xfrm>
            <a:off x="489098" y="300250"/>
            <a:ext cx="11483161" cy="2436939"/>
          </a:xfrm>
        </p:spPr>
        <p:txBody>
          <a:bodyPr>
            <a:noAutofit/>
          </a:bodyPr>
          <a:lstStyle/>
          <a:p>
            <a:br>
              <a:rPr lang="en-US" sz="2600" b="1" i="0" dirty="0">
                <a:solidFill>
                  <a:srgbClr val="4385A7"/>
                </a:solidFill>
                <a:effectLst/>
                <a:latin typeface="+mn-lt"/>
              </a:rPr>
            </a:br>
            <a:br>
              <a:rPr lang="en-US" sz="2600" b="1" i="0" dirty="0">
                <a:solidFill>
                  <a:srgbClr val="4385A7"/>
                </a:solidFill>
                <a:effectLst/>
                <a:latin typeface="+mn-lt"/>
              </a:rPr>
            </a:br>
            <a:br>
              <a:rPr lang="en-US" sz="2600" b="1" i="0" dirty="0">
                <a:solidFill>
                  <a:srgbClr val="4385A7"/>
                </a:solidFill>
                <a:effectLst/>
                <a:latin typeface="+mn-lt"/>
              </a:rPr>
            </a:br>
            <a:r>
              <a:rPr lang="en-US" sz="2600" b="1" i="0" dirty="0">
                <a:solidFill>
                  <a:srgbClr val="FF0000"/>
                </a:solidFill>
                <a:effectLst/>
                <a:latin typeface="+mn-lt"/>
              </a:rPr>
              <a:t>Conduction Electrons and Holes</a:t>
            </a:r>
            <a:br>
              <a:rPr lang="en-US" sz="2600" b="1" i="0" dirty="0">
                <a:solidFill>
                  <a:srgbClr val="FF0000"/>
                </a:solidFill>
                <a:effectLst/>
                <a:latin typeface="+mn-lt"/>
              </a:rPr>
            </a:br>
            <a:r>
              <a:rPr lang="en-US" sz="2600" b="0" i="0" dirty="0">
                <a:solidFill>
                  <a:srgbClr val="231F20"/>
                </a:solidFill>
                <a:effectLst/>
                <a:latin typeface="+mn-lt"/>
              </a:rPr>
              <a:t>When a voltage is applied across the semiconductor, the thermally produced free electrons move toward the positive end and form the current. This is one type of current and is called </a:t>
            </a:r>
            <a:r>
              <a:rPr lang="en-US" sz="2600" b="0" i="0" dirty="0">
                <a:solidFill>
                  <a:schemeClr val="accent2"/>
                </a:solidFill>
                <a:effectLst/>
                <a:latin typeface="+mn-lt"/>
              </a:rPr>
              <a:t>electron current</a:t>
            </a:r>
            <a:r>
              <a:rPr lang="en-US" sz="2600" b="0" i="0" dirty="0">
                <a:solidFill>
                  <a:srgbClr val="231F20"/>
                </a:solidFill>
                <a:effectLst/>
                <a:latin typeface="+mn-lt"/>
              </a:rPr>
              <a:t>.</a:t>
            </a:r>
            <a:r>
              <a:rPr lang="en-US" sz="2600" dirty="0">
                <a:latin typeface="+mn-lt"/>
              </a:rPr>
              <a:t> </a:t>
            </a:r>
            <a:br>
              <a:rPr lang="en-US" sz="2600" dirty="0">
                <a:latin typeface="+mn-lt"/>
              </a:rPr>
            </a:br>
            <a:r>
              <a:rPr lang="en-US" sz="2600" b="0" i="0" dirty="0">
                <a:solidFill>
                  <a:srgbClr val="231F20"/>
                </a:solidFill>
                <a:effectLst/>
                <a:latin typeface="+mn-lt"/>
              </a:rPr>
              <a:t>Another type of current is </a:t>
            </a:r>
            <a:r>
              <a:rPr lang="en-US" sz="2600" b="0" i="0" dirty="0">
                <a:solidFill>
                  <a:schemeClr val="accent2"/>
                </a:solidFill>
                <a:effectLst/>
                <a:latin typeface="+mn-lt"/>
              </a:rPr>
              <a:t>hole current</a:t>
            </a:r>
            <a:r>
              <a:rPr lang="en-US" sz="2600" b="0" i="0" dirty="0">
                <a:solidFill>
                  <a:srgbClr val="231F20"/>
                </a:solidFill>
                <a:effectLst/>
                <a:latin typeface="+mn-lt"/>
              </a:rPr>
              <a:t>. This occurs as valence electrons move from hole to hole creating, in effect, a movement of holes in the opposite direction</a:t>
            </a:r>
            <a:r>
              <a:rPr lang="en-US" sz="2600" dirty="0">
                <a:latin typeface="+mn-lt"/>
              </a:rPr>
              <a:t> </a:t>
            </a:r>
            <a:br>
              <a:rPr lang="en-US" sz="2600" dirty="0">
                <a:latin typeface="+mn-lt"/>
              </a:rPr>
            </a:br>
            <a:br>
              <a:rPr lang="en-US" sz="2600" dirty="0">
                <a:latin typeface="+mn-lt"/>
              </a:rPr>
            </a:br>
            <a:br>
              <a:rPr lang="en-US" sz="2600" dirty="0">
                <a:latin typeface="+mn-lt"/>
              </a:rPr>
            </a:br>
            <a:endParaRPr lang="x-none" sz="2600" dirty="0">
              <a:latin typeface="+mn-lt"/>
            </a:endParaRPr>
          </a:p>
        </p:txBody>
      </p:sp>
      <p:sp>
        <p:nvSpPr>
          <p:cNvPr id="3" name="Content Placeholder 2">
            <a:extLst>
              <a:ext uri="{FF2B5EF4-FFF2-40B4-BE49-F238E27FC236}">
                <a16:creationId xmlns:a16="http://schemas.microsoft.com/office/drawing/2014/main" id="{04E5200B-6210-4B7F-BA6B-5449F157E06D}"/>
              </a:ext>
            </a:extLst>
          </p:cNvPr>
          <p:cNvSpPr>
            <a:spLocks noGrp="1"/>
          </p:cNvSpPr>
          <p:nvPr>
            <p:ph sz="half" idx="1"/>
          </p:nvPr>
        </p:nvSpPr>
        <p:spPr>
          <a:xfrm>
            <a:off x="632207" y="6176960"/>
            <a:ext cx="5181600" cy="498780"/>
          </a:xfrm>
        </p:spPr>
        <p:txBody>
          <a:bodyPr>
            <a:noAutofit/>
          </a:bodyPr>
          <a:lstStyle/>
          <a:p>
            <a:pPr marL="0" indent="0" algn="ctr">
              <a:buNone/>
            </a:pPr>
            <a:r>
              <a:rPr lang="en-US" sz="2400" b="0" i="0" dirty="0">
                <a:solidFill>
                  <a:srgbClr val="231F20"/>
                </a:solidFill>
                <a:effectLst/>
              </a:rPr>
              <a:t>Energy diagram</a:t>
            </a:r>
            <a:r>
              <a:rPr lang="en-US" sz="2400" dirty="0"/>
              <a:t> </a:t>
            </a:r>
            <a:br>
              <a:rPr lang="en-US" sz="2400" dirty="0"/>
            </a:br>
            <a:endParaRPr lang="x-none" sz="2400" dirty="0"/>
          </a:p>
        </p:txBody>
      </p:sp>
      <p:sp>
        <p:nvSpPr>
          <p:cNvPr id="4" name="Content Placeholder 3">
            <a:extLst>
              <a:ext uri="{FF2B5EF4-FFF2-40B4-BE49-F238E27FC236}">
                <a16:creationId xmlns:a16="http://schemas.microsoft.com/office/drawing/2014/main" id="{E1EA5A98-3421-4DD6-B3AC-512F89BF4184}"/>
              </a:ext>
            </a:extLst>
          </p:cNvPr>
          <p:cNvSpPr>
            <a:spLocks noGrp="1"/>
          </p:cNvSpPr>
          <p:nvPr>
            <p:ph sz="half" idx="2"/>
          </p:nvPr>
        </p:nvSpPr>
        <p:spPr>
          <a:xfrm>
            <a:off x="8070112" y="6176961"/>
            <a:ext cx="3049771" cy="498779"/>
          </a:xfrm>
        </p:spPr>
        <p:txBody>
          <a:bodyPr>
            <a:noAutofit/>
          </a:bodyPr>
          <a:lstStyle/>
          <a:p>
            <a:pPr marL="0" indent="0" algn="ctr">
              <a:buNone/>
            </a:pPr>
            <a:r>
              <a:rPr lang="en-US" sz="2400" b="0" i="0" dirty="0">
                <a:solidFill>
                  <a:srgbClr val="231F20"/>
                </a:solidFill>
                <a:effectLst/>
              </a:rPr>
              <a:t>  Bonding diagram</a:t>
            </a:r>
            <a:r>
              <a:rPr lang="en-US" sz="2400" dirty="0"/>
              <a:t> </a:t>
            </a:r>
            <a:br>
              <a:rPr lang="en-US" sz="2400" dirty="0"/>
            </a:br>
            <a:endParaRPr lang="x-none" sz="2400" dirty="0"/>
          </a:p>
        </p:txBody>
      </p:sp>
      <p:pic>
        <p:nvPicPr>
          <p:cNvPr id="8" name="Picture 7">
            <a:extLst>
              <a:ext uri="{FF2B5EF4-FFF2-40B4-BE49-F238E27FC236}">
                <a16:creationId xmlns:a16="http://schemas.microsoft.com/office/drawing/2014/main" id="{E232A2C7-1924-4577-B97A-7DC759EC0219}"/>
              </a:ext>
            </a:extLst>
          </p:cNvPr>
          <p:cNvPicPr>
            <a:picLocks noChangeAspect="1"/>
          </p:cNvPicPr>
          <p:nvPr/>
        </p:nvPicPr>
        <p:blipFill>
          <a:blip r:embed="rId2"/>
          <a:stretch>
            <a:fillRect/>
          </a:stretch>
        </p:blipFill>
        <p:spPr>
          <a:xfrm>
            <a:off x="838200" y="2737189"/>
            <a:ext cx="5722808" cy="3188279"/>
          </a:xfrm>
          <a:prstGeom prst="rect">
            <a:avLst/>
          </a:prstGeom>
        </p:spPr>
      </p:pic>
      <p:pic>
        <p:nvPicPr>
          <p:cNvPr id="10" name="Picture 9">
            <a:extLst>
              <a:ext uri="{FF2B5EF4-FFF2-40B4-BE49-F238E27FC236}">
                <a16:creationId xmlns:a16="http://schemas.microsoft.com/office/drawing/2014/main" id="{8C478744-7435-4365-8A5E-4CFB085CFC6C}"/>
              </a:ext>
            </a:extLst>
          </p:cNvPr>
          <p:cNvPicPr>
            <a:picLocks noChangeAspect="1"/>
          </p:cNvPicPr>
          <p:nvPr/>
        </p:nvPicPr>
        <p:blipFill>
          <a:blip r:embed="rId3"/>
          <a:stretch>
            <a:fillRect/>
          </a:stretch>
        </p:blipFill>
        <p:spPr>
          <a:xfrm>
            <a:off x="8070112" y="2702809"/>
            <a:ext cx="3342111" cy="3508531"/>
          </a:xfrm>
          <a:prstGeom prst="rect">
            <a:avLst/>
          </a:prstGeom>
        </p:spPr>
      </p:pic>
      <p:sp>
        <p:nvSpPr>
          <p:cNvPr id="5" name="Slide Number Placeholder 4">
            <a:extLst>
              <a:ext uri="{FF2B5EF4-FFF2-40B4-BE49-F238E27FC236}">
                <a16:creationId xmlns:a16="http://schemas.microsoft.com/office/drawing/2014/main" id="{B4ECFDCB-AC4A-DD51-4E5D-112F3D4B80E0}"/>
              </a:ext>
            </a:extLst>
          </p:cNvPr>
          <p:cNvSpPr>
            <a:spLocks noGrp="1"/>
          </p:cNvSpPr>
          <p:nvPr>
            <p:ph type="sldNum" sz="quarter" idx="12"/>
          </p:nvPr>
        </p:nvSpPr>
        <p:spPr/>
        <p:txBody>
          <a:bodyPr/>
          <a:lstStyle/>
          <a:p>
            <a:fld id="{894A2486-68C6-48E8-996C-17324CCC8CEE}" type="slidenum">
              <a:rPr lang="x-none" smtClean="0"/>
              <a:t>10</a:t>
            </a:fld>
            <a:endParaRPr lang="x-none"/>
          </a:p>
        </p:txBody>
      </p:sp>
    </p:spTree>
    <p:extLst>
      <p:ext uri="{BB962C8B-B14F-4D97-AF65-F5344CB8AC3E}">
        <p14:creationId xmlns:p14="http://schemas.microsoft.com/office/powerpoint/2010/main" val="105250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3DDB-AA9C-49A2-89ED-3082B314BAF6}"/>
              </a:ext>
            </a:extLst>
          </p:cNvPr>
          <p:cNvSpPr>
            <a:spLocks noGrp="1"/>
          </p:cNvSpPr>
          <p:nvPr>
            <p:ph type="title"/>
          </p:nvPr>
        </p:nvSpPr>
        <p:spPr>
          <a:xfrm>
            <a:off x="838200" y="205637"/>
            <a:ext cx="10515600" cy="549275"/>
          </a:xfrm>
        </p:spPr>
        <p:txBody>
          <a:bodyPr>
            <a:normAutofit/>
          </a:bodyPr>
          <a:lstStyle/>
          <a:p>
            <a:r>
              <a:rPr lang="en-GB" sz="2800" b="1" dirty="0">
                <a:solidFill>
                  <a:srgbClr val="FF0000"/>
                </a:solidFill>
                <a:latin typeface="+mn-lt"/>
              </a:rPr>
              <a:t>Conduction in Semiconductor </a:t>
            </a:r>
            <a:endParaRPr lang="x-none" sz="2800" dirty="0">
              <a:solidFill>
                <a:srgbClr val="FF0000"/>
              </a:solidFill>
              <a:latin typeface="+mn-lt"/>
            </a:endParaRPr>
          </a:p>
        </p:txBody>
      </p:sp>
      <p:sp>
        <p:nvSpPr>
          <p:cNvPr id="3" name="Content Placeholder 2">
            <a:extLst>
              <a:ext uri="{FF2B5EF4-FFF2-40B4-BE49-F238E27FC236}">
                <a16:creationId xmlns:a16="http://schemas.microsoft.com/office/drawing/2014/main" id="{E00BF0A7-402F-4D7E-85E6-BD7E27BBBA86}"/>
              </a:ext>
            </a:extLst>
          </p:cNvPr>
          <p:cNvSpPr>
            <a:spLocks noGrp="1"/>
          </p:cNvSpPr>
          <p:nvPr>
            <p:ph idx="1"/>
          </p:nvPr>
        </p:nvSpPr>
        <p:spPr>
          <a:xfrm>
            <a:off x="710609" y="893134"/>
            <a:ext cx="10995837" cy="5550195"/>
          </a:xfrm>
        </p:spPr>
        <p:txBody>
          <a:bodyPr>
            <a:noAutofit/>
          </a:bodyPr>
          <a:lstStyle/>
          <a:p>
            <a:r>
              <a:rPr lang="en-GB" dirty="0"/>
              <a:t>A pure (intrinsic) silicon crystal that is unexcited (no external energy such as heat) has no electron in the conduction band. This  occurs only at a temperature of absolute 0 Kelvin (-273</a:t>
            </a:r>
            <a:r>
              <a:rPr lang="en-GB" baseline="30000" dirty="0"/>
              <a:t>o</a:t>
            </a:r>
            <a:r>
              <a:rPr lang="en-GB" dirty="0"/>
              <a:t>C).</a:t>
            </a:r>
          </a:p>
          <a:p>
            <a:r>
              <a:rPr lang="en-GB" dirty="0"/>
              <a:t>When heat is applied to an electron, it jumps to the conduction band, a </a:t>
            </a:r>
            <a:r>
              <a:rPr lang="en-GB" b="1" i="1" dirty="0">
                <a:solidFill>
                  <a:schemeClr val="accent2"/>
                </a:solidFill>
              </a:rPr>
              <a:t>vacancy</a:t>
            </a:r>
            <a:r>
              <a:rPr lang="en-GB" b="1" i="1" dirty="0"/>
              <a:t> </a:t>
            </a:r>
            <a:r>
              <a:rPr lang="en-GB" dirty="0"/>
              <a:t>is left in the valence band, this vacancy is called a </a:t>
            </a:r>
            <a:r>
              <a:rPr lang="en-GB" b="1" i="1" dirty="0">
                <a:solidFill>
                  <a:schemeClr val="accent2"/>
                </a:solidFill>
              </a:rPr>
              <a:t>hole</a:t>
            </a:r>
            <a:r>
              <a:rPr lang="en-GB" b="1" i="1" dirty="0"/>
              <a:t> </a:t>
            </a:r>
            <a:r>
              <a:rPr lang="en-GB" dirty="0"/>
              <a:t>and the electron is said to be in an </a:t>
            </a:r>
            <a:r>
              <a:rPr lang="en-GB" b="1" i="1" dirty="0">
                <a:solidFill>
                  <a:schemeClr val="accent2"/>
                </a:solidFill>
              </a:rPr>
              <a:t>excited state</a:t>
            </a:r>
            <a:r>
              <a:rPr lang="en-GB" i="1" dirty="0"/>
              <a:t>.</a:t>
            </a:r>
          </a:p>
          <a:p>
            <a:r>
              <a:rPr lang="en-GB" dirty="0"/>
              <a:t> When a conduction-band electron after a few microseconds of becoming  free, losses its energy and falls back into a hole in the valence band, </a:t>
            </a:r>
            <a:r>
              <a:rPr lang="en-GB" b="1" i="1" dirty="0">
                <a:solidFill>
                  <a:schemeClr val="accent2"/>
                </a:solidFill>
              </a:rPr>
              <a:t>recombination </a:t>
            </a:r>
            <a:r>
              <a:rPr lang="en-GB" dirty="0"/>
              <a:t>has occurred. </a:t>
            </a:r>
          </a:p>
          <a:p>
            <a:r>
              <a:rPr lang="en-GB" dirty="0"/>
              <a:t>Energy given up by the electron in the form of </a:t>
            </a:r>
            <a:r>
              <a:rPr lang="en-GB" b="1" i="1" dirty="0">
                <a:solidFill>
                  <a:schemeClr val="accent2"/>
                </a:solidFill>
              </a:rPr>
              <a:t>light</a:t>
            </a:r>
            <a:r>
              <a:rPr lang="en-GB" b="1" i="1" dirty="0"/>
              <a:t> </a:t>
            </a:r>
            <a:r>
              <a:rPr lang="en-GB" dirty="0"/>
              <a:t>and/or </a:t>
            </a:r>
            <a:r>
              <a:rPr lang="en-GB" b="1" i="1" dirty="0">
                <a:solidFill>
                  <a:schemeClr val="accent2"/>
                </a:solidFill>
              </a:rPr>
              <a:t>heat</a:t>
            </a:r>
            <a:r>
              <a:rPr lang="en-GB" b="1" i="1" dirty="0"/>
              <a:t>.</a:t>
            </a:r>
          </a:p>
          <a:p>
            <a:r>
              <a:rPr lang="en-GB" dirty="0"/>
              <a:t>At temperature room, a number of free electrons that are unattached to any atom drift randomly throughout the material. This condition occurs when no voltage is applied across intrinsic (pure) Silicon.</a:t>
            </a:r>
          </a:p>
          <a:p>
            <a:pPr marL="0" indent="0">
              <a:buNone/>
            </a:pPr>
            <a:r>
              <a:rPr lang="en-GB" dirty="0"/>
              <a:t> </a:t>
            </a:r>
            <a:br>
              <a:rPr lang="en-GB" dirty="0"/>
            </a:br>
            <a:endParaRPr lang="x-none" dirty="0"/>
          </a:p>
        </p:txBody>
      </p:sp>
      <p:sp>
        <p:nvSpPr>
          <p:cNvPr id="4" name="Slide Number Placeholder 3">
            <a:extLst>
              <a:ext uri="{FF2B5EF4-FFF2-40B4-BE49-F238E27FC236}">
                <a16:creationId xmlns:a16="http://schemas.microsoft.com/office/drawing/2014/main" id="{1F63DAF1-52E2-CFBE-116D-B391F3303818}"/>
              </a:ext>
            </a:extLst>
          </p:cNvPr>
          <p:cNvSpPr>
            <a:spLocks noGrp="1"/>
          </p:cNvSpPr>
          <p:nvPr>
            <p:ph type="sldNum" sz="quarter" idx="12"/>
          </p:nvPr>
        </p:nvSpPr>
        <p:spPr/>
        <p:txBody>
          <a:bodyPr/>
          <a:lstStyle/>
          <a:p>
            <a:fld id="{894A2486-68C6-48E8-996C-17324CCC8CEE}" type="slidenum">
              <a:rPr lang="x-none" smtClean="0"/>
              <a:t>11</a:t>
            </a:fld>
            <a:endParaRPr lang="x-none"/>
          </a:p>
        </p:txBody>
      </p:sp>
    </p:spTree>
    <p:extLst>
      <p:ext uri="{BB962C8B-B14F-4D97-AF65-F5344CB8AC3E}">
        <p14:creationId xmlns:p14="http://schemas.microsoft.com/office/powerpoint/2010/main" val="199523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D8AB-76E2-48DF-BC59-1D8A4BF6EFE6}"/>
              </a:ext>
            </a:extLst>
          </p:cNvPr>
          <p:cNvSpPr>
            <a:spLocks noGrp="1"/>
          </p:cNvSpPr>
          <p:nvPr>
            <p:ph type="title"/>
          </p:nvPr>
        </p:nvSpPr>
        <p:spPr>
          <a:xfrm>
            <a:off x="838200" y="365125"/>
            <a:ext cx="10515600" cy="623703"/>
          </a:xfrm>
        </p:spPr>
        <p:txBody>
          <a:bodyPr>
            <a:normAutofit/>
          </a:bodyPr>
          <a:lstStyle/>
          <a:p>
            <a:r>
              <a:rPr lang="en-GB" sz="2800" b="1" dirty="0">
                <a:solidFill>
                  <a:srgbClr val="FF0000"/>
                </a:solidFill>
                <a:latin typeface="+mn-lt"/>
              </a:rPr>
              <a:t>Conduction in Semiconductor </a:t>
            </a:r>
            <a:endParaRPr lang="x-none" sz="2800" dirty="0"/>
          </a:p>
        </p:txBody>
      </p:sp>
      <p:sp>
        <p:nvSpPr>
          <p:cNvPr id="3" name="Content Placeholder 2">
            <a:extLst>
              <a:ext uri="{FF2B5EF4-FFF2-40B4-BE49-F238E27FC236}">
                <a16:creationId xmlns:a16="http://schemas.microsoft.com/office/drawing/2014/main" id="{C7DA4DCF-7E73-4E44-8971-D8D513AE5B06}"/>
              </a:ext>
            </a:extLst>
          </p:cNvPr>
          <p:cNvSpPr>
            <a:spLocks noGrp="1"/>
          </p:cNvSpPr>
          <p:nvPr>
            <p:ph idx="1"/>
          </p:nvPr>
        </p:nvSpPr>
        <p:spPr>
          <a:xfrm>
            <a:off x="689344" y="1091979"/>
            <a:ext cx="11229754" cy="5170598"/>
          </a:xfrm>
        </p:spPr>
        <p:txBody>
          <a:bodyPr>
            <a:noAutofit/>
          </a:bodyPr>
          <a:lstStyle/>
          <a:p>
            <a:r>
              <a:rPr lang="en-GB" dirty="0"/>
              <a:t>When a voltage is applied across the piece of intrinsic Si, the thermally generated free electrons in the conduction band, which are free to move, are now easily attracted toward the positive end. The movement of free electrons in a semiconductor material is called </a:t>
            </a:r>
            <a:r>
              <a:rPr lang="en-GB" b="1" i="1" dirty="0"/>
              <a:t>electron current</a:t>
            </a:r>
            <a:r>
              <a:rPr lang="en-GB" i="1" dirty="0"/>
              <a:t>.</a:t>
            </a:r>
            <a:r>
              <a:rPr lang="en-GB" dirty="0"/>
              <a:t> </a:t>
            </a:r>
          </a:p>
          <a:p>
            <a:r>
              <a:rPr lang="en-GB" dirty="0"/>
              <a:t>At the same time, there are also an equal number of holes in the valence band created by electrons that jump into the conduction band. Electrons remaining in the valence band are still attached to the atom – not free to move like free electron.</a:t>
            </a:r>
          </a:p>
          <a:p>
            <a:r>
              <a:rPr lang="en-GB" dirty="0"/>
              <a:t>However, valence electron can move into nearby hole – leaving another hole it comes from. Thus, hole has moved from one place to another in the opposite direction. The movement of electrons in a valence band is called </a:t>
            </a:r>
            <a:r>
              <a:rPr lang="en-GB" b="1" i="1" dirty="0"/>
              <a:t>hole current.</a:t>
            </a:r>
            <a:r>
              <a:rPr lang="en-GB" dirty="0"/>
              <a:t> </a:t>
            </a:r>
            <a:br>
              <a:rPr lang="en-GB" dirty="0"/>
            </a:br>
            <a:endParaRPr lang="x-none" dirty="0"/>
          </a:p>
        </p:txBody>
      </p:sp>
      <p:sp>
        <p:nvSpPr>
          <p:cNvPr id="4" name="Slide Number Placeholder 3">
            <a:extLst>
              <a:ext uri="{FF2B5EF4-FFF2-40B4-BE49-F238E27FC236}">
                <a16:creationId xmlns:a16="http://schemas.microsoft.com/office/drawing/2014/main" id="{782B27E3-957B-15B0-6C55-4A2A8874941B}"/>
              </a:ext>
            </a:extLst>
          </p:cNvPr>
          <p:cNvSpPr>
            <a:spLocks noGrp="1"/>
          </p:cNvSpPr>
          <p:nvPr>
            <p:ph type="sldNum" sz="quarter" idx="12"/>
          </p:nvPr>
        </p:nvSpPr>
        <p:spPr/>
        <p:txBody>
          <a:bodyPr/>
          <a:lstStyle/>
          <a:p>
            <a:fld id="{894A2486-68C6-48E8-996C-17324CCC8CEE}" type="slidenum">
              <a:rPr lang="x-none" smtClean="0"/>
              <a:t>12</a:t>
            </a:fld>
            <a:endParaRPr lang="x-none"/>
          </a:p>
        </p:txBody>
      </p:sp>
    </p:spTree>
    <p:extLst>
      <p:ext uri="{BB962C8B-B14F-4D97-AF65-F5344CB8AC3E}">
        <p14:creationId xmlns:p14="http://schemas.microsoft.com/office/powerpoint/2010/main" val="23533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3CE4-2B14-6A7C-3E6C-8A07C455526D}"/>
              </a:ext>
            </a:extLst>
          </p:cNvPr>
          <p:cNvSpPr txBox="1">
            <a:spLocks/>
          </p:cNvSpPr>
          <p:nvPr/>
        </p:nvSpPr>
        <p:spPr>
          <a:xfrm>
            <a:off x="838200" y="337288"/>
            <a:ext cx="10515600" cy="6874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a:solidFill>
                  <a:srgbClr val="FF0000"/>
                </a:solidFill>
                <a:latin typeface="+mn-lt"/>
              </a:rPr>
              <a:t>Electrons and Holes Current</a:t>
            </a:r>
            <a:endParaRPr lang="en-US" sz="2800" dirty="0"/>
          </a:p>
        </p:txBody>
      </p:sp>
      <p:pic>
        <p:nvPicPr>
          <p:cNvPr id="4" name="Picture 3">
            <a:extLst>
              <a:ext uri="{FF2B5EF4-FFF2-40B4-BE49-F238E27FC236}">
                <a16:creationId xmlns:a16="http://schemas.microsoft.com/office/drawing/2014/main" id="{4AD45524-5EB4-9B96-124E-260489C31FA8}"/>
              </a:ext>
            </a:extLst>
          </p:cNvPr>
          <p:cNvPicPr>
            <a:picLocks noChangeAspect="1"/>
          </p:cNvPicPr>
          <p:nvPr/>
        </p:nvPicPr>
        <p:blipFill>
          <a:blip r:embed="rId2"/>
          <a:stretch>
            <a:fillRect/>
          </a:stretch>
        </p:blipFill>
        <p:spPr>
          <a:xfrm>
            <a:off x="838200" y="905579"/>
            <a:ext cx="10315353" cy="5842478"/>
          </a:xfrm>
          <a:prstGeom prst="rect">
            <a:avLst/>
          </a:prstGeom>
        </p:spPr>
      </p:pic>
      <p:sp>
        <p:nvSpPr>
          <p:cNvPr id="3" name="Slide Number Placeholder 2">
            <a:extLst>
              <a:ext uri="{FF2B5EF4-FFF2-40B4-BE49-F238E27FC236}">
                <a16:creationId xmlns:a16="http://schemas.microsoft.com/office/drawing/2014/main" id="{D7312B82-1C4C-06E5-FEFB-EF1F4F0C76EF}"/>
              </a:ext>
            </a:extLst>
          </p:cNvPr>
          <p:cNvSpPr>
            <a:spLocks noGrp="1"/>
          </p:cNvSpPr>
          <p:nvPr>
            <p:ph type="sldNum" sz="quarter" idx="12"/>
          </p:nvPr>
        </p:nvSpPr>
        <p:spPr/>
        <p:txBody>
          <a:bodyPr/>
          <a:lstStyle/>
          <a:p>
            <a:fld id="{894A2486-68C6-48E8-996C-17324CCC8CEE}" type="slidenum">
              <a:rPr lang="x-none" smtClean="0"/>
              <a:t>13</a:t>
            </a:fld>
            <a:endParaRPr lang="x-none"/>
          </a:p>
        </p:txBody>
      </p:sp>
    </p:spTree>
    <p:extLst>
      <p:ext uri="{BB962C8B-B14F-4D97-AF65-F5344CB8AC3E}">
        <p14:creationId xmlns:p14="http://schemas.microsoft.com/office/powerpoint/2010/main" val="117450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99EC-3E5E-429B-9389-9B64C531183B}"/>
              </a:ext>
            </a:extLst>
          </p:cNvPr>
          <p:cNvSpPr>
            <a:spLocks noGrp="1"/>
          </p:cNvSpPr>
          <p:nvPr>
            <p:ph type="title"/>
          </p:nvPr>
        </p:nvSpPr>
        <p:spPr/>
        <p:txBody>
          <a:bodyPr/>
          <a:lstStyle/>
          <a:p>
            <a:r>
              <a:rPr lang="en-US" sz="1800" b="1" i="0" dirty="0">
                <a:solidFill>
                  <a:srgbClr val="4385A7"/>
                </a:solidFill>
                <a:effectLst/>
                <a:latin typeface="StrayhornMT-ExtraBold"/>
              </a:rPr>
              <a:t>Electron and Hole Current</a:t>
            </a:r>
            <a:r>
              <a:rPr lang="en-US" dirty="0"/>
              <a:t> </a:t>
            </a:r>
            <a:br>
              <a:rPr lang="en-US" dirty="0"/>
            </a:br>
            <a:endParaRPr lang="x-none" dirty="0"/>
          </a:p>
        </p:txBody>
      </p:sp>
      <p:sp>
        <p:nvSpPr>
          <p:cNvPr id="3" name="Content Placeholder 2">
            <a:extLst>
              <a:ext uri="{FF2B5EF4-FFF2-40B4-BE49-F238E27FC236}">
                <a16:creationId xmlns:a16="http://schemas.microsoft.com/office/drawing/2014/main" id="{33613B49-7316-4B6B-AB08-B6BD63E62C29}"/>
              </a:ext>
            </a:extLst>
          </p:cNvPr>
          <p:cNvSpPr>
            <a:spLocks noGrp="1"/>
          </p:cNvSpPr>
          <p:nvPr>
            <p:ph idx="1"/>
          </p:nvPr>
        </p:nvSpPr>
        <p:spPr/>
        <p:txBody>
          <a:bodyPr>
            <a:normAutofit fontScale="92500" lnSpcReduction="10000"/>
          </a:bodyPr>
          <a:lstStyle/>
          <a:p>
            <a:endParaRPr lang="en-US" dirty="0"/>
          </a:p>
          <a:p>
            <a:endParaRPr lang="en-US" dirty="0"/>
          </a:p>
          <a:p>
            <a:pPr marL="0" indent="0">
              <a:buNone/>
            </a:pPr>
            <a:endParaRPr lang="en-US" dirty="0"/>
          </a:p>
          <a:p>
            <a:endParaRPr lang="en-US" dirty="0"/>
          </a:p>
          <a:p>
            <a:endParaRPr lang="en-US" dirty="0"/>
          </a:p>
          <a:p>
            <a:endParaRPr lang="en-US" dirty="0"/>
          </a:p>
          <a:p>
            <a:endParaRPr lang="en-US" dirty="0"/>
          </a:p>
          <a:p>
            <a:r>
              <a:rPr lang="en-US" sz="2600" b="0" i="0" dirty="0">
                <a:solidFill>
                  <a:srgbClr val="000000"/>
                </a:solidFill>
                <a:effectLst/>
                <a:latin typeface="LiberationSerif"/>
              </a:rPr>
              <a:t>When electrons move to the empty holes during electron flow, the “movement” of the empty holes is called hole flow.</a:t>
            </a:r>
            <a:br>
              <a:rPr lang="en-US" sz="2600" dirty="0"/>
            </a:br>
            <a:endParaRPr lang="en-US" sz="2600" dirty="0"/>
          </a:p>
          <a:p>
            <a:endParaRPr lang="x-none" dirty="0"/>
          </a:p>
        </p:txBody>
      </p:sp>
      <p:pic>
        <p:nvPicPr>
          <p:cNvPr id="5" name="Picture 4">
            <a:extLst>
              <a:ext uri="{FF2B5EF4-FFF2-40B4-BE49-F238E27FC236}">
                <a16:creationId xmlns:a16="http://schemas.microsoft.com/office/drawing/2014/main" id="{B303F87A-F06A-4AFB-9AC1-8B2E244B97D2}"/>
              </a:ext>
            </a:extLst>
          </p:cNvPr>
          <p:cNvPicPr>
            <a:picLocks noChangeAspect="1"/>
          </p:cNvPicPr>
          <p:nvPr/>
        </p:nvPicPr>
        <p:blipFill>
          <a:blip r:embed="rId2"/>
          <a:stretch>
            <a:fillRect/>
          </a:stretch>
        </p:blipFill>
        <p:spPr>
          <a:xfrm>
            <a:off x="3409950" y="2405062"/>
            <a:ext cx="5372100" cy="2047875"/>
          </a:xfrm>
          <a:prstGeom prst="rect">
            <a:avLst/>
          </a:prstGeom>
        </p:spPr>
      </p:pic>
      <p:sp>
        <p:nvSpPr>
          <p:cNvPr id="4" name="Slide Number Placeholder 3">
            <a:extLst>
              <a:ext uri="{FF2B5EF4-FFF2-40B4-BE49-F238E27FC236}">
                <a16:creationId xmlns:a16="http://schemas.microsoft.com/office/drawing/2014/main" id="{176688DC-B1A8-3806-D272-2DF6EB993FF8}"/>
              </a:ext>
            </a:extLst>
          </p:cNvPr>
          <p:cNvSpPr>
            <a:spLocks noGrp="1"/>
          </p:cNvSpPr>
          <p:nvPr>
            <p:ph type="sldNum" sz="quarter" idx="12"/>
          </p:nvPr>
        </p:nvSpPr>
        <p:spPr/>
        <p:txBody>
          <a:bodyPr/>
          <a:lstStyle/>
          <a:p>
            <a:fld id="{894A2486-68C6-48E8-996C-17324CCC8CEE}" type="slidenum">
              <a:rPr lang="x-none" smtClean="0"/>
              <a:t>14</a:t>
            </a:fld>
            <a:endParaRPr lang="x-none"/>
          </a:p>
        </p:txBody>
      </p:sp>
    </p:spTree>
    <p:extLst>
      <p:ext uri="{BB962C8B-B14F-4D97-AF65-F5344CB8AC3E}">
        <p14:creationId xmlns:p14="http://schemas.microsoft.com/office/powerpoint/2010/main" val="435748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1EBD-3BDC-48DE-9B85-6F3EAAABA7F9}"/>
              </a:ext>
            </a:extLst>
          </p:cNvPr>
          <p:cNvSpPr>
            <a:spLocks noGrp="1"/>
          </p:cNvSpPr>
          <p:nvPr>
            <p:ph type="title"/>
          </p:nvPr>
        </p:nvSpPr>
        <p:spPr>
          <a:xfrm>
            <a:off x="838200" y="92739"/>
            <a:ext cx="10515600" cy="581172"/>
          </a:xfrm>
        </p:spPr>
        <p:txBody>
          <a:bodyPr>
            <a:normAutofit/>
          </a:bodyPr>
          <a:lstStyle/>
          <a:p>
            <a:r>
              <a:rPr lang="en-GB" sz="2800" b="1" dirty="0">
                <a:solidFill>
                  <a:srgbClr val="FF0000"/>
                </a:solidFill>
                <a:latin typeface="+mn-lt"/>
              </a:rPr>
              <a:t>Doped Materials</a:t>
            </a:r>
            <a:endParaRPr lang="en-US" sz="2800" dirty="0"/>
          </a:p>
        </p:txBody>
      </p:sp>
      <p:sp>
        <p:nvSpPr>
          <p:cNvPr id="3" name="Content Placeholder 2">
            <a:extLst>
              <a:ext uri="{FF2B5EF4-FFF2-40B4-BE49-F238E27FC236}">
                <a16:creationId xmlns:a16="http://schemas.microsoft.com/office/drawing/2014/main" id="{D9843D7D-2B6D-725C-F0C7-6C0B6A0448F0}"/>
              </a:ext>
            </a:extLst>
          </p:cNvPr>
          <p:cNvSpPr>
            <a:spLocks noGrp="1"/>
          </p:cNvSpPr>
          <p:nvPr>
            <p:ph idx="1"/>
          </p:nvPr>
        </p:nvSpPr>
        <p:spPr>
          <a:xfrm>
            <a:off x="699976" y="581172"/>
            <a:ext cx="10515600" cy="6276828"/>
          </a:xfrm>
        </p:spPr>
        <p:txBody>
          <a:bodyPr>
            <a:noAutofit/>
          </a:bodyPr>
          <a:lstStyle/>
          <a:p>
            <a:r>
              <a:rPr lang="en-US" b="0" i="0" dirty="0">
                <a:solidFill>
                  <a:srgbClr val="231F20"/>
                </a:solidFill>
                <a:effectLst/>
              </a:rPr>
              <a:t>Semiconductive materials do not conduct current well and are of limited value in their intrinsic state because of the limited number of free electrons in the conduction band and holes in the valence band. </a:t>
            </a:r>
          </a:p>
          <a:p>
            <a:r>
              <a:rPr lang="en-US" b="0" i="0" dirty="0">
                <a:solidFill>
                  <a:srgbClr val="000000"/>
                </a:solidFill>
                <a:effectLst/>
              </a:rPr>
              <a:t>The properties of the material </a:t>
            </a:r>
            <a:r>
              <a:rPr lang="en-US" b="1" i="1" dirty="0">
                <a:solidFill>
                  <a:srgbClr val="000000"/>
                </a:solidFill>
                <a:effectLst/>
              </a:rPr>
              <a:t>can be altered </a:t>
            </a:r>
            <a:r>
              <a:rPr lang="en-US" b="0" i="0" dirty="0">
                <a:solidFill>
                  <a:srgbClr val="000000"/>
                </a:solidFill>
                <a:effectLst/>
              </a:rPr>
              <a:t>by introducing foreign substances or impurities into the crystal to increase its conductivity.</a:t>
            </a:r>
          </a:p>
          <a:p>
            <a:r>
              <a:rPr lang="en-US" b="0" i="0" dirty="0">
                <a:solidFill>
                  <a:srgbClr val="000000"/>
                </a:solidFill>
                <a:effectLst/>
              </a:rPr>
              <a:t>These impurities are known as </a:t>
            </a:r>
            <a:r>
              <a:rPr lang="en-US" b="1" i="1" dirty="0">
                <a:solidFill>
                  <a:srgbClr val="000000"/>
                </a:solidFill>
                <a:effectLst/>
              </a:rPr>
              <a:t>dopants</a:t>
            </a:r>
            <a:r>
              <a:rPr lang="en-US" b="0" i="0" dirty="0">
                <a:solidFill>
                  <a:srgbClr val="000000"/>
                </a:solidFill>
                <a:effectLst/>
              </a:rPr>
              <a:t>. A crystal with an added dopant is referred to as an </a:t>
            </a:r>
            <a:r>
              <a:rPr lang="en-US" b="1" i="1" dirty="0">
                <a:solidFill>
                  <a:srgbClr val="000000"/>
                </a:solidFill>
                <a:effectLst/>
              </a:rPr>
              <a:t>extrinsic </a:t>
            </a:r>
            <a:r>
              <a:rPr lang="en-US" b="1" i="0" dirty="0">
                <a:solidFill>
                  <a:srgbClr val="000000"/>
                </a:solidFill>
                <a:effectLst/>
              </a:rPr>
              <a:t>s</a:t>
            </a:r>
            <a:r>
              <a:rPr lang="en-US" b="0" i="0" dirty="0">
                <a:solidFill>
                  <a:srgbClr val="000000"/>
                </a:solidFill>
                <a:effectLst/>
              </a:rPr>
              <a:t>emiconductor or </a:t>
            </a:r>
            <a:r>
              <a:rPr lang="en-US" b="1" i="1" dirty="0">
                <a:solidFill>
                  <a:srgbClr val="000000"/>
                </a:solidFill>
                <a:effectLst/>
              </a:rPr>
              <a:t>doped</a:t>
            </a:r>
            <a:r>
              <a:rPr lang="en-US" b="0" i="1" dirty="0">
                <a:solidFill>
                  <a:srgbClr val="000000"/>
                </a:solidFill>
                <a:effectLst/>
              </a:rPr>
              <a:t> </a:t>
            </a:r>
            <a:r>
              <a:rPr lang="en-US" b="0" i="0" dirty="0">
                <a:solidFill>
                  <a:srgbClr val="000000"/>
                </a:solidFill>
                <a:effectLst/>
              </a:rPr>
              <a:t>material. </a:t>
            </a:r>
            <a:r>
              <a:rPr lang="en-US" b="0" i="0" dirty="0">
                <a:solidFill>
                  <a:srgbClr val="231F20"/>
                </a:solidFill>
                <a:effectLst/>
              </a:rPr>
              <a:t>Doping increases the number of current carriers.</a:t>
            </a:r>
            <a:endParaRPr lang="en-US" b="0" i="0" dirty="0">
              <a:solidFill>
                <a:srgbClr val="000000"/>
              </a:solidFill>
              <a:effectLst/>
            </a:endParaRPr>
          </a:p>
          <a:p>
            <a:r>
              <a:rPr lang="en-US" b="0" i="0" dirty="0">
                <a:solidFill>
                  <a:srgbClr val="000000"/>
                </a:solidFill>
                <a:effectLst/>
              </a:rPr>
              <a:t>The amount of impurity added is generally small, like of </a:t>
            </a:r>
            <a:r>
              <a:rPr lang="en-US" b="1" i="1" dirty="0">
                <a:solidFill>
                  <a:srgbClr val="000000"/>
                </a:solidFill>
                <a:effectLst/>
              </a:rPr>
              <a:t>one part per million</a:t>
            </a:r>
            <a:r>
              <a:rPr lang="en-US" b="0" i="0" dirty="0">
                <a:solidFill>
                  <a:srgbClr val="000000"/>
                </a:solidFill>
                <a:effectLst/>
              </a:rPr>
              <a:t>. The dopant may be added through a </a:t>
            </a:r>
            <a:r>
              <a:rPr lang="en-US" b="1" i="1" dirty="0">
                <a:solidFill>
                  <a:srgbClr val="000000"/>
                </a:solidFill>
                <a:effectLst/>
              </a:rPr>
              <a:t>gaseous diffusion </a:t>
            </a:r>
            <a:r>
              <a:rPr lang="en-US" b="0" i="0" dirty="0">
                <a:solidFill>
                  <a:srgbClr val="000000"/>
                </a:solidFill>
                <a:effectLst/>
              </a:rPr>
              <a:t>process or </a:t>
            </a:r>
            <a:r>
              <a:rPr lang="en-US" b="1" i="1" dirty="0">
                <a:solidFill>
                  <a:srgbClr val="000000"/>
                </a:solidFill>
                <a:effectLst/>
              </a:rPr>
              <a:t>ion implantation</a:t>
            </a:r>
            <a:r>
              <a:rPr lang="en-US" b="0" i="0" dirty="0">
                <a:solidFill>
                  <a:srgbClr val="000000"/>
                </a:solidFill>
                <a:effectLst/>
              </a:rPr>
              <a:t>.</a:t>
            </a:r>
            <a:r>
              <a:rPr lang="en-US" dirty="0"/>
              <a:t> The process of adding impurities is called </a:t>
            </a:r>
            <a:r>
              <a:rPr lang="en-US" b="1" i="1" dirty="0"/>
              <a:t>doping</a:t>
            </a:r>
            <a:r>
              <a:rPr lang="en-US" dirty="0"/>
              <a:t>.</a:t>
            </a:r>
            <a:endParaRPr lang="en-US" b="0" i="0" dirty="0">
              <a:solidFill>
                <a:srgbClr val="000000"/>
              </a:solidFill>
              <a:effectLst/>
            </a:endParaRPr>
          </a:p>
          <a:p>
            <a:r>
              <a:rPr lang="en-US" b="0" i="0" dirty="0">
                <a:solidFill>
                  <a:srgbClr val="000000"/>
                </a:solidFill>
                <a:effectLst/>
              </a:rPr>
              <a:t>There are two types of doped semiconductors: </a:t>
            </a:r>
            <a:r>
              <a:rPr lang="en-US" b="1" i="1" dirty="0">
                <a:solidFill>
                  <a:srgbClr val="000000"/>
                </a:solidFill>
                <a:effectLst/>
              </a:rPr>
              <a:t>N-type</a:t>
            </a:r>
            <a:r>
              <a:rPr lang="en-US" i="1" dirty="0">
                <a:solidFill>
                  <a:srgbClr val="000000"/>
                </a:solidFill>
              </a:rPr>
              <a:t> </a:t>
            </a:r>
            <a:r>
              <a:rPr lang="en-US" b="0" i="1" dirty="0">
                <a:solidFill>
                  <a:srgbClr val="000000"/>
                </a:solidFill>
                <a:effectLst/>
              </a:rPr>
              <a:t>material</a:t>
            </a:r>
            <a:r>
              <a:rPr lang="en-US" b="0" i="0" dirty="0">
                <a:solidFill>
                  <a:srgbClr val="000000"/>
                </a:solidFill>
                <a:effectLst/>
              </a:rPr>
              <a:t> and </a:t>
            </a:r>
            <a:r>
              <a:rPr lang="en-US" b="1" i="1" dirty="0">
                <a:solidFill>
                  <a:srgbClr val="000000"/>
                </a:solidFill>
                <a:effectLst/>
              </a:rPr>
              <a:t>P-type</a:t>
            </a:r>
            <a:r>
              <a:rPr lang="en-US" b="0" i="1" dirty="0">
                <a:solidFill>
                  <a:srgbClr val="000000"/>
                </a:solidFill>
                <a:effectLst/>
              </a:rPr>
              <a:t> material</a:t>
            </a:r>
            <a:r>
              <a:rPr lang="en-US" b="0" i="0" dirty="0">
                <a:solidFill>
                  <a:srgbClr val="000000"/>
                </a:solidFill>
                <a:effectLst/>
              </a:rPr>
              <a:t>. </a:t>
            </a:r>
            <a:r>
              <a:rPr lang="en-US" b="0" i="0" dirty="0">
                <a:solidFill>
                  <a:srgbClr val="231F20"/>
                </a:solidFill>
                <a:effectLst/>
              </a:rPr>
              <a:t>These are the key building blocks for most types of electronic devices.</a:t>
            </a:r>
            <a:r>
              <a:rPr lang="en-US" dirty="0"/>
              <a:t> </a:t>
            </a:r>
            <a:br>
              <a:rPr lang="en-US" dirty="0"/>
            </a:br>
            <a:br>
              <a:rPr lang="en-US" dirty="0"/>
            </a:br>
            <a:endParaRPr lang="en-US" dirty="0"/>
          </a:p>
        </p:txBody>
      </p:sp>
      <p:sp>
        <p:nvSpPr>
          <p:cNvPr id="4" name="Slide Number Placeholder 3">
            <a:extLst>
              <a:ext uri="{FF2B5EF4-FFF2-40B4-BE49-F238E27FC236}">
                <a16:creationId xmlns:a16="http://schemas.microsoft.com/office/drawing/2014/main" id="{9B39FECC-4FEE-9C0E-4779-C88189733899}"/>
              </a:ext>
            </a:extLst>
          </p:cNvPr>
          <p:cNvSpPr>
            <a:spLocks noGrp="1"/>
          </p:cNvSpPr>
          <p:nvPr>
            <p:ph type="sldNum" sz="quarter" idx="12"/>
          </p:nvPr>
        </p:nvSpPr>
        <p:spPr/>
        <p:txBody>
          <a:bodyPr/>
          <a:lstStyle/>
          <a:p>
            <a:fld id="{894A2486-68C6-48E8-996C-17324CCC8CEE}" type="slidenum">
              <a:rPr lang="x-none" smtClean="0"/>
              <a:t>15</a:t>
            </a:fld>
            <a:endParaRPr lang="x-none"/>
          </a:p>
        </p:txBody>
      </p:sp>
    </p:spTree>
    <p:extLst>
      <p:ext uri="{BB962C8B-B14F-4D97-AF65-F5344CB8AC3E}">
        <p14:creationId xmlns:p14="http://schemas.microsoft.com/office/powerpoint/2010/main" val="195201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3263-0FAA-4572-80D1-F107094CAE47}"/>
              </a:ext>
            </a:extLst>
          </p:cNvPr>
          <p:cNvSpPr>
            <a:spLocks noGrp="1"/>
          </p:cNvSpPr>
          <p:nvPr>
            <p:ph type="title"/>
          </p:nvPr>
        </p:nvSpPr>
        <p:spPr>
          <a:xfrm>
            <a:off x="838200" y="365125"/>
            <a:ext cx="10515600" cy="876821"/>
          </a:xfrm>
        </p:spPr>
        <p:txBody>
          <a:bodyPr>
            <a:normAutofit/>
          </a:bodyPr>
          <a:lstStyle/>
          <a:p>
            <a:r>
              <a:rPr lang="en-GB" sz="2800" b="1" dirty="0">
                <a:solidFill>
                  <a:srgbClr val="FF0000"/>
                </a:solidFill>
                <a:latin typeface="+mn-lt"/>
              </a:rPr>
              <a:t>N-type and P-type Semiconductor Materials</a:t>
            </a:r>
            <a:endParaRPr lang="x-none" sz="2800" dirty="0">
              <a:solidFill>
                <a:srgbClr val="FF0000"/>
              </a:solidFill>
              <a:latin typeface="+mn-lt"/>
            </a:endParaRPr>
          </a:p>
        </p:txBody>
      </p:sp>
      <p:sp>
        <p:nvSpPr>
          <p:cNvPr id="3" name="Content Placeholder 2">
            <a:extLst>
              <a:ext uri="{FF2B5EF4-FFF2-40B4-BE49-F238E27FC236}">
                <a16:creationId xmlns:a16="http://schemas.microsoft.com/office/drawing/2014/main" id="{44B0BE0B-0F14-4CF5-8758-80EBCA02B62C}"/>
              </a:ext>
            </a:extLst>
          </p:cNvPr>
          <p:cNvSpPr>
            <a:spLocks noGrp="1"/>
          </p:cNvSpPr>
          <p:nvPr>
            <p:ph idx="1"/>
          </p:nvPr>
        </p:nvSpPr>
        <p:spPr>
          <a:xfrm>
            <a:off x="838200" y="1241946"/>
            <a:ext cx="10515600" cy="4552879"/>
          </a:xfrm>
        </p:spPr>
        <p:txBody>
          <a:bodyPr>
            <a:noAutofit/>
          </a:bodyPr>
          <a:lstStyle/>
          <a:p>
            <a:pPr marL="0" indent="0">
              <a:buNone/>
            </a:pPr>
            <a:r>
              <a:rPr lang="en-US" b="0" i="0" dirty="0">
                <a:solidFill>
                  <a:srgbClr val="231F20"/>
                </a:solidFill>
                <a:effectLst/>
              </a:rPr>
              <a:t>Semiconductive materials do not conduct current well and are of limited value in their intrinsic state because of the limited number of free electrons in the conduction band and holes in the valence band. </a:t>
            </a:r>
          </a:p>
          <a:p>
            <a:r>
              <a:rPr lang="en-US" b="0" i="0" dirty="0">
                <a:solidFill>
                  <a:srgbClr val="231F20"/>
                </a:solidFill>
                <a:effectLst/>
              </a:rPr>
              <a:t>Intrinsic silicon (or germanium) must be modified by increasing the number of free electrons or holes to increase its conductivity and make it useful in electronic devices. </a:t>
            </a:r>
          </a:p>
          <a:p>
            <a:r>
              <a:rPr lang="en-US" b="0" i="0" dirty="0">
                <a:solidFill>
                  <a:srgbClr val="231F20"/>
                </a:solidFill>
                <a:effectLst/>
              </a:rPr>
              <a:t>This is done by adding impurities to the intrinsic material. The process of adding impurities to a semiconductor is to form an impure is called doping</a:t>
            </a:r>
          </a:p>
          <a:p>
            <a:r>
              <a:rPr lang="en-US" b="0" i="0" dirty="0">
                <a:solidFill>
                  <a:srgbClr val="231F20"/>
                </a:solidFill>
                <a:effectLst/>
              </a:rPr>
              <a:t>Two types of extrinsic (impure) semiconductive materials: </a:t>
            </a:r>
            <a:r>
              <a:rPr lang="en-US" b="0" i="1" dirty="0">
                <a:solidFill>
                  <a:srgbClr val="231F20"/>
                </a:solidFill>
                <a:effectLst/>
              </a:rPr>
              <a:t>n</a:t>
            </a:r>
            <a:r>
              <a:rPr lang="en-US" b="0" i="0" dirty="0">
                <a:solidFill>
                  <a:srgbClr val="231F20"/>
                </a:solidFill>
                <a:effectLst/>
              </a:rPr>
              <a:t>-type and </a:t>
            </a:r>
            <a:r>
              <a:rPr lang="en-US" b="0" i="1" dirty="0">
                <a:solidFill>
                  <a:srgbClr val="231F20"/>
                </a:solidFill>
                <a:effectLst/>
              </a:rPr>
              <a:t>p</a:t>
            </a:r>
            <a:r>
              <a:rPr lang="en-US" b="0" i="0" dirty="0">
                <a:solidFill>
                  <a:srgbClr val="231F20"/>
                </a:solidFill>
                <a:effectLst/>
              </a:rPr>
              <a:t>-type. These are the key building blocks for most types of electronic devices.</a:t>
            </a:r>
            <a:r>
              <a:rPr lang="en-US" dirty="0"/>
              <a:t> </a:t>
            </a:r>
          </a:p>
          <a:p>
            <a:r>
              <a:rPr lang="en-US" b="0" i="0" dirty="0">
                <a:solidFill>
                  <a:srgbClr val="231F20"/>
                </a:solidFill>
                <a:effectLst/>
              </a:rPr>
              <a:t>Doping increases the number of current carriers (electrons or holes)</a:t>
            </a:r>
            <a:br>
              <a:rPr lang="en-US" dirty="0"/>
            </a:br>
            <a:endParaRPr lang="en-US" b="0" i="0" dirty="0">
              <a:solidFill>
                <a:srgbClr val="231F20"/>
              </a:solidFill>
              <a:effectLst/>
            </a:endParaRPr>
          </a:p>
          <a:p>
            <a:pPr marL="0" indent="0">
              <a:buNone/>
            </a:pPr>
            <a:r>
              <a:rPr lang="en-US" dirty="0">
                <a:solidFill>
                  <a:srgbClr val="231F20"/>
                </a:solidFill>
              </a:rPr>
              <a:t>                                                                                                                                                                                                                                </a:t>
            </a:r>
            <a:endParaRPr lang="x-none" dirty="0"/>
          </a:p>
        </p:txBody>
      </p:sp>
      <p:sp>
        <p:nvSpPr>
          <p:cNvPr id="4" name="Slide Number Placeholder 3">
            <a:extLst>
              <a:ext uri="{FF2B5EF4-FFF2-40B4-BE49-F238E27FC236}">
                <a16:creationId xmlns:a16="http://schemas.microsoft.com/office/drawing/2014/main" id="{4A36833E-FC4A-2970-9DE1-86DE556B533F}"/>
              </a:ext>
            </a:extLst>
          </p:cNvPr>
          <p:cNvSpPr>
            <a:spLocks noGrp="1"/>
          </p:cNvSpPr>
          <p:nvPr>
            <p:ph type="sldNum" sz="quarter" idx="12"/>
          </p:nvPr>
        </p:nvSpPr>
        <p:spPr/>
        <p:txBody>
          <a:bodyPr/>
          <a:lstStyle/>
          <a:p>
            <a:fld id="{894A2486-68C6-48E8-996C-17324CCC8CEE}" type="slidenum">
              <a:rPr lang="x-none" smtClean="0"/>
              <a:t>16</a:t>
            </a:fld>
            <a:endParaRPr lang="x-none"/>
          </a:p>
        </p:txBody>
      </p:sp>
    </p:spTree>
    <p:extLst>
      <p:ext uri="{BB962C8B-B14F-4D97-AF65-F5344CB8AC3E}">
        <p14:creationId xmlns:p14="http://schemas.microsoft.com/office/powerpoint/2010/main" val="399850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67E6-1005-4EA6-82F6-D5335736879D}"/>
              </a:ext>
            </a:extLst>
          </p:cNvPr>
          <p:cNvSpPr>
            <a:spLocks noGrp="1"/>
          </p:cNvSpPr>
          <p:nvPr>
            <p:ph type="title"/>
          </p:nvPr>
        </p:nvSpPr>
        <p:spPr>
          <a:xfrm>
            <a:off x="838200" y="365125"/>
            <a:ext cx="10515600" cy="474847"/>
          </a:xfrm>
        </p:spPr>
        <p:txBody>
          <a:bodyPr>
            <a:noAutofit/>
          </a:bodyPr>
          <a:lstStyle/>
          <a:p>
            <a:r>
              <a:rPr lang="en-GB" sz="2800" b="1" dirty="0">
                <a:solidFill>
                  <a:srgbClr val="FF0000"/>
                </a:solidFill>
                <a:latin typeface="+mn-lt"/>
              </a:rPr>
              <a:t>N-type Material</a:t>
            </a:r>
            <a:endParaRPr lang="x-none" sz="2800" dirty="0"/>
          </a:p>
        </p:txBody>
      </p:sp>
      <p:sp>
        <p:nvSpPr>
          <p:cNvPr id="3" name="Content Placeholder 2">
            <a:extLst>
              <a:ext uri="{FF2B5EF4-FFF2-40B4-BE49-F238E27FC236}">
                <a16:creationId xmlns:a16="http://schemas.microsoft.com/office/drawing/2014/main" id="{7FAD1888-9671-4D85-8C37-6D3D976AE3DB}"/>
              </a:ext>
            </a:extLst>
          </p:cNvPr>
          <p:cNvSpPr>
            <a:spLocks noGrp="1"/>
          </p:cNvSpPr>
          <p:nvPr>
            <p:ph idx="1"/>
          </p:nvPr>
        </p:nvSpPr>
        <p:spPr>
          <a:xfrm>
            <a:off x="699977" y="1102610"/>
            <a:ext cx="10515600" cy="5223761"/>
          </a:xfrm>
        </p:spPr>
        <p:txBody>
          <a:bodyPr>
            <a:noAutofit/>
          </a:bodyPr>
          <a:lstStyle/>
          <a:p>
            <a:r>
              <a:rPr lang="en-GB" b="1" dirty="0"/>
              <a:t>An N-type </a:t>
            </a:r>
            <a:r>
              <a:rPr lang="en-GB" b="1" i="1" dirty="0"/>
              <a:t>semiconductor</a:t>
            </a:r>
            <a:r>
              <a:rPr lang="en-GB" dirty="0"/>
              <a:t> is formed when </a:t>
            </a:r>
            <a:r>
              <a:rPr lang="en-GB" b="1" i="1" dirty="0"/>
              <a:t>pentavalent impurities</a:t>
            </a:r>
            <a:r>
              <a:rPr lang="en-GB" dirty="0"/>
              <a:t> e.g. </a:t>
            </a:r>
            <a:r>
              <a:rPr lang="en-US" b="0" i="0" dirty="0">
                <a:solidFill>
                  <a:srgbClr val="231F20"/>
                </a:solidFill>
                <a:effectLst/>
              </a:rPr>
              <a:t>arsenic (As), phosphorus (P), bismuth (Bi), and antimony (Sb)</a:t>
            </a:r>
            <a:r>
              <a:rPr lang="en-US" dirty="0"/>
              <a:t> </a:t>
            </a:r>
            <a:r>
              <a:rPr lang="en-GB" dirty="0"/>
              <a:t>are added to Si or Ge through covalent bonds.</a:t>
            </a:r>
          </a:p>
          <a:p>
            <a:r>
              <a:rPr lang="en-US" b="0" i="0" dirty="0">
                <a:solidFill>
                  <a:srgbClr val="000000"/>
                </a:solidFill>
                <a:effectLst/>
              </a:rPr>
              <a:t>the pentavalent impurity creates an </a:t>
            </a:r>
            <a:r>
              <a:rPr lang="en-US" b="1" i="1" dirty="0">
                <a:solidFill>
                  <a:srgbClr val="000000"/>
                </a:solidFill>
                <a:effectLst/>
              </a:rPr>
              <a:t>extra</a:t>
            </a:r>
            <a:r>
              <a:rPr lang="en-US" b="0" i="0" dirty="0">
                <a:solidFill>
                  <a:srgbClr val="000000"/>
                </a:solidFill>
                <a:effectLst/>
              </a:rPr>
              <a:t>, or </a:t>
            </a:r>
            <a:r>
              <a:rPr lang="en-US" b="1" i="1" dirty="0">
                <a:solidFill>
                  <a:srgbClr val="000000"/>
                </a:solidFill>
                <a:effectLst/>
              </a:rPr>
              <a:t>donor electron</a:t>
            </a:r>
            <a:r>
              <a:rPr lang="en-US" b="0" i="0" dirty="0">
                <a:solidFill>
                  <a:srgbClr val="000000"/>
                </a:solidFill>
                <a:effectLst/>
              </a:rPr>
              <a:t>. </a:t>
            </a:r>
            <a:r>
              <a:rPr lang="en-GB" dirty="0"/>
              <a:t>This results in </a:t>
            </a:r>
            <a:r>
              <a:rPr lang="en-GB" b="1" i="1" dirty="0"/>
              <a:t>an increase of free electrons</a:t>
            </a:r>
            <a:r>
              <a:rPr lang="en-GB" dirty="0"/>
              <a:t>. </a:t>
            </a:r>
          </a:p>
          <a:p>
            <a:r>
              <a:rPr lang="en-GB" dirty="0"/>
              <a:t>The extra electron becomes a </a:t>
            </a:r>
            <a:r>
              <a:rPr lang="en-GB" b="1" i="1" dirty="0"/>
              <a:t>conduction electron </a:t>
            </a:r>
            <a:r>
              <a:rPr lang="en-GB" dirty="0"/>
              <a:t>because it is not attached to any atom. The number of conduction </a:t>
            </a:r>
            <a:r>
              <a:rPr lang="en-GB" b="1" i="1" dirty="0"/>
              <a:t>electrons can be controlled </a:t>
            </a:r>
            <a:r>
              <a:rPr lang="en-GB" dirty="0"/>
              <a:t>by the number of impurity atoms added.</a:t>
            </a:r>
          </a:p>
          <a:p>
            <a:r>
              <a:rPr lang="en-US" b="0" i="0" dirty="0">
                <a:solidFill>
                  <a:srgbClr val="000000"/>
                </a:solidFill>
                <a:effectLst/>
              </a:rPr>
              <a:t>The number of free electrons is significantly larger than the number of holes in N-type material, electrons in N-type material are referred to as the </a:t>
            </a:r>
            <a:r>
              <a:rPr lang="en-US" b="1" i="1" dirty="0">
                <a:solidFill>
                  <a:srgbClr val="000000"/>
                </a:solidFill>
                <a:effectLst/>
              </a:rPr>
              <a:t>majority charge carrier </a:t>
            </a:r>
            <a:r>
              <a:rPr lang="en-US" b="0" i="0" dirty="0">
                <a:solidFill>
                  <a:srgbClr val="000000"/>
                </a:solidFill>
                <a:effectLst/>
              </a:rPr>
              <a:t>(or majority carrier) while holes are referred to as the </a:t>
            </a:r>
            <a:r>
              <a:rPr lang="en-US" b="1" i="1" dirty="0">
                <a:solidFill>
                  <a:srgbClr val="000000"/>
                </a:solidFill>
                <a:effectLst/>
              </a:rPr>
              <a:t>minority charge carrier </a:t>
            </a:r>
            <a:r>
              <a:rPr lang="en-US" b="0" i="0" dirty="0">
                <a:solidFill>
                  <a:srgbClr val="000000"/>
                </a:solidFill>
                <a:effectLst/>
              </a:rPr>
              <a:t>(or minority carrier).</a:t>
            </a:r>
            <a:r>
              <a:rPr lang="en-US" dirty="0"/>
              <a:t> </a:t>
            </a:r>
            <a:br>
              <a:rPr lang="en-US" dirty="0"/>
            </a:br>
            <a:endParaRPr lang="en-GB" dirty="0"/>
          </a:p>
          <a:p>
            <a:endParaRPr lang="x-none" dirty="0"/>
          </a:p>
        </p:txBody>
      </p:sp>
      <p:sp>
        <p:nvSpPr>
          <p:cNvPr id="4" name="Slide Number Placeholder 3">
            <a:extLst>
              <a:ext uri="{FF2B5EF4-FFF2-40B4-BE49-F238E27FC236}">
                <a16:creationId xmlns:a16="http://schemas.microsoft.com/office/drawing/2014/main" id="{88F35435-482D-5F58-A50F-A88E39E04175}"/>
              </a:ext>
            </a:extLst>
          </p:cNvPr>
          <p:cNvSpPr>
            <a:spLocks noGrp="1"/>
          </p:cNvSpPr>
          <p:nvPr>
            <p:ph type="sldNum" sz="quarter" idx="12"/>
          </p:nvPr>
        </p:nvSpPr>
        <p:spPr/>
        <p:txBody>
          <a:bodyPr/>
          <a:lstStyle/>
          <a:p>
            <a:fld id="{894A2486-68C6-48E8-996C-17324CCC8CEE}" type="slidenum">
              <a:rPr lang="x-none" smtClean="0"/>
              <a:t>17</a:t>
            </a:fld>
            <a:endParaRPr lang="x-none"/>
          </a:p>
        </p:txBody>
      </p:sp>
    </p:spTree>
    <p:extLst>
      <p:ext uri="{BB962C8B-B14F-4D97-AF65-F5344CB8AC3E}">
        <p14:creationId xmlns:p14="http://schemas.microsoft.com/office/powerpoint/2010/main" val="241317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843A-76E8-403E-A0C8-1BC1B89DC6FE}"/>
              </a:ext>
            </a:extLst>
          </p:cNvPr>
          <p:cNvSpPr>
            <a:spLocks noGrp="1"/>
          </p:cNvSpPr>
          <p:nvPr>
            <p:ph type="title"/>
          </p:nvPr>
        </p:nvSpPr>
        <p:spPr>
          <a:xfrm>
            <a:off x="838200" y="365126"/>
            <a:ext cx="10515600" cy="606662"/>
          </a:xfrm>
        </p:spPr>
        <p:txBody>
          <a:bodyPr>
            <a:normAutofit/>
          </a:bodyPr>
          <a:lstStyle/>
          <a:p>
            <a:r>
              <a:rPr lang="en-GB" sz="2800" b="1" dirty="0">
                <a:solidFill>
                  <a:srgbClr val="FF0000"/>
                </a:solidFill>
                <a:latin typeface="+mn-lt"/>
              </a:rPr>
              <a:t>N-type Material</a:t>
            </a:r>
            <a:endParaRPr lang="x-none" sz="2800" dirty="0"/>
          </a:p>
        </p:txBody>
      </p:sp>
      <p:sp>
        <p:nvSpPr>
          <p:cNvPr id="3" name="Content Placeholder 2">
            <a:extLst>
              <a:ext uri="{FF2B5EF4-FFF2-40B4-BE49-F238E27FC236}">
                <a16:creationId xmlns:a16="http://schemas.microsoft.com/office/drawing/2014/main" id="{2360AF5F-AF55-431E-A5B1-0D1964AFA563}"/>
              </a:ext>
            </a:extLst>
          </p:cNvPr>
          <p:cNvSpPr>
            <a:spLocks noGrp="1"/>
          </p:cNvSpPr>
          <p:nvPr>
            <p:ph sz="half" idx="1"/>
          </p:nvPr>
        </p:nvSpPr>
        <p:spPr>
          <a:xfrm>
            <a:off x="80963" y="5399862"/>
            <a:ext cx="6647572" cy="1458138"/>
          </a:xfrm>
        </p:spPr>
        <p:txBody>
          <a:bodyPr>
            <a:noAutofit/>
          </a:bodyPr>
          <a:lstStyle/>
          <a:p>
            <a:pPr marL="0" indent="0">
              <a:buNone/>
            </a:pPr>
            <a:r>
              <a:rPr lang="en-US" sz="2400" b="0" i="0" dirty="0">
                <a:solidFill>
                  <a:srgbClr val="231F20"/>
                </a:solidFill>
                <a:effectLst/>
              </a:rPr>
              <a:t>Pentavalent impurity atom in a silicon crystal structure. An antimony (Sb) impurity atom is shown in the center. The extra electron from the Sb atom becomes a free electron.</a:t>
            </a:r>
            <a:r>
              <a:rPr lang="en-US" sz="2400" dirty="0"/>
              <a:t> </a:t>
            </a:r>
            <a:endParaRPr lang="x-none" sz="2400" dirty="0"/>
          </a:p>
        </p:txBody>
      </p:sp>
      <p:pic>
        <p:nvPicPr>
          <p:cNvPr id="6" name="Content Placeholder 5">
            <a:extLst>
              <a:ext uri="{FF2B5EF4-FFF2-40B4-BE49-F238E27FC236}">
                <a16:creationId xmlns:a16="http://schemas.microsoft.com/office/drawing/2014/main" id="{9CB55D0F-4A41-4857-AD37-5A02BF7BDE82}"/>
              </a:ext>
            </a:extLst>
          </p:cNvPr>
          <p:cNvPicPr>
            <a:picLocks noGrp="1" noChangeAspect="1"/>
          </p:cNvPicPr>
          <p:nvPr>
            <p:ph sz="half" idx="2"/>
          </p:nvPr>
        </p:nvPicPr>
        <p:blipFill>
          <a:blip r:embed="rId2"/>
          <a:stretch>
            <a:fillRect/>
          </a:stretch>
        </p:blipFill>
        <p:spPr>
          <a:xfrm>
            <a:off x="577898" y="971788"/>
            <a:ext cx="5518102" cy="4334434"/>
          </a:xfrm>
        </p:spPr>
      </p:pic>
      <p:pic>
        <p:nvPicPr>
          <p:cNvPr id="5" name="Picture 4">
            <a:extLst>
              <a:ext uri="{FF2B5EF4-FFF2-40B4-BE49-F238E27FC236}">
                <a16:creationId xmlns:a16="http://schemas.microsoft.com/office/drawing/2014/main" id="{CD352F33-2D87-FEE2-037F-84A5344B2213}"/>
              </a:ext>
            </a:extLst>
          </p:cNvPr>
          <p:cNvPicPr>
            <a:picLocks noChangeAspect="1"/>
          </p:cNvPicPr>
          <p:nvPr/>
        </p:nvPicPr>
        <p:blipFill>
          <a:blip r:embed="rId3"/>
          <a:stretch>
            <a:fillRect/>
          </a:stretch>
        </p:blipFill>
        <p:spPr>
          <a:xfrm>
            <a:off x="7070651" y="971788"/>
            <a:ext cx="4543451" cy="4259484"/>
          </a:xfrm>
          <a:prstGeom prst="rect">
            <a:avLst/>
          </a:prstGeom>
        </p:spPr>
      </p:pic>
      <p:sp>
        <p:nvSpPr>
          <p:cNvPr id="8" name="TextBox 7">
            <a:extLst>
              <a:ext uri="{FF2B5EF4-FFF2-40B4-BE49-F238E27FC236}">
                <a16:creationId xmlns:a16="http://schemas.microsoft.com/office/drawing/2014/main" id="{6E640538-8F7D-A681-1585-267D4BAD4AD5}"/>
              </a:ext>
            </a:extLst>
          </p:cNvPr>
          <p:cNvSpPr txBox="1"/>
          <p:nvPr/>
        </p:nvSpPr>
        <p:spPr>
          <a:xfrm>
            <a:off x="7368363" y="5422435"/>
            <a:ext cx="4146698" cy="830997"/>
          </a:xfrm>
          <a:prstGeom prst="rect">
            <a:avLst/>
          </a:prstGeom>
          <a:noFill/>
        </p:spPr>
        <p:txBody>
          <a:bodyPr wrap="square">
            <a:spAutoFit/>
          </a:bodyPr>
          <a:lstStyle/>
          <a:p>
            <a:r>
              <a:rPr lang="en-US" sz="2400" b="0" dirty="0">
                <a:solidFill>
                  <a:srgbClr val="000000"/>
                </a:solidFill>
                <a:effectLst/>
              </a:rPr>
              <a:t>Crystal with added pentavalent impurity (N-type)</a:t>
            </a:r>
            <a:r>
              <a:rPr lang="en-US" sz="2400" dirty="0"/>
              <a:t> </a:t>
            </a:r>
          </a:p>
        </p:txBody>
      </p:sp>
      <p:sp>
        <p:nvSpPr>
          <p:cNvPr id="4" name="Slide Number Placeholder 3">
            <a:extLst>
              <a:ext uri="{FF2B5EF4-FFF2-40B4-BE49-F238E27FC236}">
                <a16:creationId xmlns:a16="http://schemas.microsoft.com/office/drawing/2014/main" id="{EB5B17D7-789D-71E9-47CC-5BDC4E6E3C2B}"/>
              </a:ext>
            </a:extLst>
          </p:cNvPr>
          <p:cNvSpPr>
            <a:spLocks noGrp="1"/>
          </p:cNvSpPr>
          <p:nvPr>
            <p:ph type="sldNum" sz="quarter" idx="12"/>
          </p:nvPr>
        </p:nvSpPr>
        <p:spPr/>
        <p:txBody>
          <a:bodyPr/>
          <a:lstStyle/>
          <a:p>
            <a:fld id="{894A2486-68C6-48E8-996C-17324CCC8CEE}" type="slidenum">
              <a:rPr lang="x-none" smtClean="0"/>
              <a:t>18</a:t>
            </a:fld>
            <a:endParaRPr lang="x-none"/>
          </a:p>
        </p:txBody>
      </p:sp>
    </p:spTree>
    <p:extLst>
      <p:ext uri="{BB962C8B-B14F-4D97-AF65-F5344CB8AC3E}">
        <p14:creationId xmlns:p14="http://schemas.microsoft.com/office/powerpoint/2010/main" val="704500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9A9E-82D9-6EE7-C195-77941E4701D0}"/>
              </a:ext>
            </a:extLst>
          </p:cNvPr>
          <p:cNvSpPr>
            <a:spLocks noGrp="1"/>
          </p:cNvSpPr>
          <p:nvPr>
            <p:ph type="title"/>
          </p:nvPr>
        </p:nvSpPr>
        <p:spPr>
          <a:xfrm>
            <a:off x="838200" y="365126"/>
            <a:ext cx="10515600" cy="528010"/>
          </a:xfrm>
        </p:spPr>
        <p:txBody>
          <a:bodyPr>
            <a:normAutofit/>
          </a:bodyPr>
          <a:lstStyle/>
          <a:p>
            <a:r>
              <a:rPr lang="en-GB" sz="2800" b="1" dirty="0">
                <a:solidFill>
                  <a:srgbClr val="FF0000"/>
                </a:solidFill>
                <a:latin typeface="+mn-lt"/>
              </a:rPr>
              <a:t>N-type Material</a:t>
            </a:r>
            <a:endParaRPr lang="en-US" sz="2800" dirty="0"/>
          </a:p>
        </p:txBody>
      </p:sp>
      <p:sp>
        <p:nvSpPr>
          <p:cNvPr id="5" name="TextBox 4">
            <a:extLst>
              <a:ext uri="{FF2B5EF4-FFF2-40B4-BE49-F238E27FC236}">
                <a16:creationId xmlns:a16="http://schemas.microsoft.com/office/drawing/2014/main" id="{CFE685FD-38B2-867F-DF21-E38645AAFFED}"/>
              </a:ext>
            </a:extLst>
          </p:cNvPr>
          <p:cNvSpPr txBox="1"/>
          <p:nvPr/>
        </p:nvSpPr>
        <p:spPr>
          <a:xfrm>
            <a:off x="592765" y="893136"/>
            <a:ext cx="5106286" cy="6124754"/>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000000"/>
                </a:solidFill>
                <a:effectLst/>
              </a:rPr>
              <a:t>The extra electrons add to the number of filled energy states and, being of higher energy than the valence electrons, push the Fermi level to a higher value.</a:t>
            </a:r>
          </a:p>
          <a:p>
            <a:endParaRPr lang="en-US" sz="2800" b="0" i="0" dirty="0">
              <a:solidFill>
                <a:srgbClr val="000000"/>
              </a:solidFill>
              <a:effectLst/>
            </a:endParaRPr>
          </a:p>
          <a:p>
            <a:pPr marL="457200" indent="-457200">
              <a:buFont typeface="Arial" panose="020B0604020202020204" pitchFamily="34" charset="0"/>
              <a:buChar char="•"/>
            </a:pPr>
            <a:r>
              <a:rPr lang="en-US" sz="2800" b="0" i="0" dirty="0">
                <a:solidFill>
                  <a:srgbClr val="000000"/>
                </a:solidFill>
                <a:effectLst/>
              </a:rPr>
              <a:t>The donor level is closer to</a:t>
            </a:r>
            <a:r>
              <a:rPr lang="en-US" sz="2800" dirty="0">
                <a:solidFill>
                  <a:srgbClr val="000000"/>
                </a:solidFill>
              </a:rPr>
              <a:t> </a:t>
            </a:r>
            <a:r>
              <a:rPr lang="en-US" sz="2800" b="0" i="0" dirty="0">
                <a:solidFill>
                  <a:srgbClr val="000000"/>
                </a:solidFill>
                <a:effectLst/>
              </a:rPr>
              <a:t>the conduction band and that the Fermi level has been pushed up, away from the valence band and closer to the conduction band. </a:t>
            </a:r>
            <a:br>
              <a:rPr lang="en-US" sz="2800" dirty="0"/>
            </a:br>
            <a:endParaRPr lang="en-US" sz="2800" dirty="0"/>
          </a:p>
        </p:txBody>
      </p:sp>
      <p:pic>
        <p:nvPicPr>
          <p:cNvPr id="7" name="Picture 6">
            <a:extLst>
              <a:ext uri="{FF2B5EF4-FFF2-40B4-BE49-F238E27FC236}">
                <a16:creationId xmlns:a16="http://schemas.microsoft.com/office/drawing/2014/main" id="{A4D0878E-A875-63D7-5828-9D4361E57654}"/>
              </a:ext>
            </a:extLst>
          </p:cNvPr>
          <p:cNvPicPr>
            <a:picLocks noChangeAspect="1"/>
          </p:cNvPicPr>
          <p:nvPr/>
        </p:nvPicPr>
        <p:blipFill>
          <a:blip r:embed="rId2"/>
          <a:stretch>
            <a:fillRect/>
          </a:stretch>
        </p:blipFill>
        <p:spPr>
          <a:xfrm>
            <a:off x="6465316" y="893136"/>
            <a:ext cx="5323234" cy="4338083"/>
          </a:xfrm>
          <a:prstGeom prst="rect">
            <a:avLst/>
          </a:prstGeom>
        </p:spPr>
      </p:pic>
      <p:sp>
        <p:nvSpPr>
          <p:cNvPr id="9" name="TextBox 8">
            <a:extLst>
              <a:ext uri="{FF2B5EF4-FFF2-40B4-BE49-F238E27FC236}">
                <a16:creationId xmlns:a16="http://schemas.microsoft.com/office/drawing/2014/main" id="{123DB06E-6728-FEED-BFF4-2DCA2A1EE89F}"/>
              </a:ext>
            </a:extLst>
          </p:cNvPr>
          <p:cNvSpPr txBox="1"/>
          <p:nvPr/>
        </p:nvSpPr>
        <p:spPr>
          <a:xfrm>
            <a:off x="6334347" y="5569544"/>
            <a:ext cx="4564025" cy="830997"/>
          </a:xfrm>
          <a:prstGeom prst="rect">
            <a:avLst/>
          </a:prstGeom>
          <a:noFill/>
        </p:spPr>
        <p:txBody>
          <a:bodyPr wrap="square">
            <a:spAutoFit/>
          </a:bodyPr>
          <a:lstStyle/>
          <a:p>
            <a:r>
              <a:rPr lang="en-US" sz="2400" b="0" dirty="0">
                <a:solidFill>
                  <a:srgbClr val="000000"/>
                </a:solidFill>
                <a:effectLst/>
              </a:rPr>
              <a:t>Energy band diagram of N-type semiconductor</a:t>
            </a:r>
            <a:r>
              <a:rPr lang="en-US" sz="2400" dirty="0"/>
              <a:t> </a:t>
            </a:r>
          </a:p>
        </p:txBody>
      </p:sp>
      <p:sp>
        <p:nvSpPr>
          <p:cNvPr id="3" name="Slide Number Placeholder 2">
            <a:extLst>
              <a:ext uri="{FF2B5EF4-FFF2-40B4-BE49-F238E27FC236}">
                <a16:creationId xmlns:a16="http://schemas.microsoft.com/office/drawing/2014/main" id="{6E65C51E-BCD0-8EE1-2678-69294A9636A1}"/>
              </a:ext>
            </a:extLst>
          </p:cNvPr>
          <p:cNvSpPr>
            <a:spLocks noGrp="1"/>
          </p:cNvSpPr>
          <p:nvPr>
            <p:ph type="sldNum" sz="quarter" idx="12"/>
          </p:nvPr>
        </p:nvSpPr>
        <p:spPr/>
        <p:txBody>
          <a:bodyPr/>
          <a:lstStyle/>
          <a:p>
            <a:fld id="{894A2486-68C6-48E8-996C-17324CCC8CEE}" type="slidenum">
              <a:rPr lang="x-none" smtClean="0"/>
              <a:t>19</a:t>
            </a:fld>
            <a:endParaRPr lang="x-none"/>
          </a:p>
        </p:txBody>
      </p:sp>
    </p:spTree>
    <p:extLst>
      <p:ext uri="{BB962C8B-B14F-4D97-AF65-F5344CB8AC3E}">
        <p14:creationId xmlns:p14="http://schemas.microsoft.com/office/powerpoint/2010/main" val="100893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923C-1764-437A-BB7F-42556377CE82}"/>
              </a:ext>
            </a:extLst>
          </p:cNvPr>
          <p:cNvSpPr>
            <a:spLocks noGrp="1"/>
          </p:cNvSpPr>
          <p:nvPr>
            <p:ph type="title"/>
          </p:nvPr>
        </p:nvSpPr>
        <p:spPr>
          <a:xfrm>
            <a:off x="838200" y="441325"/>
            <a:ext cx="10515600" cy="1325563"/>
          </a:xfrm>
        </p:spPr>
        <p:txBody>
          <a:bodyPr/>
          <a:lstStyle/>
          <a:p>
            <a:r>
              <a:rPr lang="en-GB" b="1" dirty="0"/>
              <a:t>PHY 202- Electric Circuits and Electronics</a:t>
            </a:r>
          </a:p>
        </p:txBody>
      </p:sp>
      <p:sp>
        <p:nvSpPr>
          <p:cNvPr id="3" name="Content Placeholder 2">
            <a:extLst>
              <a:ext uri="{FF2B5EF4-FFF2-40B4-BE49-F238E27FC236}">
                <a16:creationId xmlns:a16="http://schemas.microsoft.com/office/drawing/2014/main" id="{E20467AD-42BE-4CF8-B402-A77A47E7EE6E}"/>
              </a:ext>
            </a:extLst>
          </p:cNvPr>
          <p:cNvSpPr>
            <a:spLocks noGrp="1"/>
          </p:cNvSpPr>
          <p:nvPr>
            <p:ph idx="1"/>
          </p:nvPr>
        </p:nvSpPr>
        <p:spPr/>
        <p:txBody>
          <a:bodyPr>
            <a:normAutofit fontScale="92500" lnSpcReduction="10000"/>
          </a:bodyPr>
          <a:lstStyle/>
          <a:p>
            <a:pPr marL="0" indent="0">
              <a:buNone/>
            </a:pPr>
            <a:r>
              <a:rPr lang="en-US" dirty="0"/>
              <a:t> Lecturers:</a:t>
            </a:r>
          </a:p>
          <a:p>
            <a:pPr marL="514350" indent="-514350">
              <a:buAutoNum type="arabicPeriod"/>
            </a:pPr>
            <a:r>
              <a:rPr lang="en-US" b="1" dirty="0"/>
              <a:t>Dr. </a:t>
            </a:r>
            <a:r>
              <a:rPr lang="en-US" b="1" dirty="0" err="1"/>
              <a:t>Adeleye</a:t>
            </a:r>
            <a:endParaRPr lang="en-US" b="1" dirty="0"/>
          </a:p>
          <a:p>
            <a:pPr marL="0" indent="0">
              <a:buNone/>
            </a:pPr>
            <a:endParaRPr lang="en-US" b="1" dirty="0"/>
          </a:p>
          <a:p>
            <a:pPr marL="514350" indent="-514350">
              <a:buAutoNum type="arabicPeriod"/>
            </a:pPr>
            <a:r>
              <a:rPr lang="en-US" dirty="0"/>
              <a:t> </a:t>
            </a:r>
            <a:r>
              <a:rPr lang="en-US" b="1" dirty="0"/>
              <a:t>Dr. </a:t>
            </a:r>
            <a:r>
              <a:rPr lang="en-US" b="1" dirty="0" err="1"/>
              <a:t>Oyelade</a:t>
            </a:r>
            <a:r>
              <a:rPr lang="en-US" b="1" dirty="0"/>
              <a:t> </a:t>
            </a:r>
          </a:p>
          <a:p>
            <a:pPr marL="0" indent="0">
              <a:buNone/>
            </a:pPr>
            <a:r>
              <a:rPr lang="en-US" dirty="0"/>
              <a:t>Room 16, Postgraduate Block, laradele04@gmail.com</a:t>
            </a:r>
          </a:p>
          <a:p>
            <a:pPr marL="0" indent="0">
              <a:buNone/>
            </a:pPr>
            <a:endParaRPr lang="en-US" dirty="0"/>
          </a:p>
          <a:p>
            <a:pPr marL="0" indent="0">
              <a:buNone/>
            </a:pPr>
            <a:r>
              <a:rPr lang="en-US" b="1" dirty="0"/>
              <a:t>Course contents</a:t>
            </a:r>
          </a:p>
          <a:p>
            <a:pPr marL="0" indent="0">
              <a:buNone/>
            </a:pPr>
            <a:r>
              <a:rPr lang="en-US" dirty="0"/>
              <a:t>Introduction to semiconductors, the </a:t>
            </a:r>
            <a:r>
              <a:rPr lang="en-US" dirty="0" err="1"/>
              <a:t>pn</a:t>
            </a:r>
            <a:r>
              <a:rPr lang="en-US" dirty="0"/>
              <a:t>-junction, Field effect transistors, Bipolar junction transistors, Characteristics &amp; equivalent circuits, amplifiers, Feedback, Oscillators</a:t>
            </a:r>
          </a:p>
          <a:p>
            <a:pPr marL="0" indent="0">
              <a:buNone/>
            </a:pPr>
            <a:endParaRPr lang="en-US" dirty="0"/>
          </a:p>
          <a:p>
            <a:pPr marL="0" indent="0">
              <a:buNone/>
            </a:pPr>
            <a:endParaRPr lang="en-GB" dirty="0"/>
          </a:p>
        </p:txBody>
      </p:sp>
      <p:sp>
        <p:nvSpPr>
          <p:cNvPr id="4" name="Slide Number Placeholder 3">
            <a:extLst>
              <a:ext uri="{FF2B5EF4-FFF2-40B4-BE49-F238E27FC236}">
                <a16:creationId xmlns:a16="http://schemas.microsoft.com/office/drawing/2014/main" id="{AB8995AC-1AA3-1FF4-6AF4-F02B78AA2695}"/>
              </a:ext>
            </a:extLst>
          </p:cNvPr>
          <p:cNvSpPr>
            <a:spLocks noGrp="1"/>
          </p:cNvSpPr>
          <p:nvPr>
            <p:ph type="sldNum" sz="quarter" idx="12"/>
          </p:nvPr>
        </p:nvSpPr>
        <p:spPr/>
        <p:txBody>
          <a:bodyPr/>
          <a:lstStyle/>
          <a:p>
            <a:fld id="{894A2486-68C6-48E8-996C-17324CCC8CEE}" type="slidenum">
              <a:rPr lang="x-none" smtClean="0"/>
              <a:t>2</a:t>
            </a:fld>
            <a:endParaRPr lang="x-none"/>
          </a:p>
        </p:txBody>
      </p:sp>
    </p:spTree>
    <p:extLst>
      <p:ext uri="{BB962C8B-B14F-4D97-AF65-F5344CB8AC3E}">
        <p14:creationId xmlns:p14="http://schemas.microsoft.com/office/powerpoint/2010/main" val="2277213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FE33-4C3F-4BED-9D2D-E16DEB878140}"/>
              </a:ext>
            </a:extLst>
          </p:cNvPr>
          <p:cNvSpPr>
            <a:spLocks noGrp="1"/>
          </p:cNvSpPr>
          <p:nvPr>
            <p:ph type="title"/>
          </p:nvPr>
        </p:nvSpPr>
        <p:spPr>
          <a:xfrm>
            <a:off x="965790" y="116958"/>
            <a:ext cx="10515600" cy="659219"/>
          </a:xfrm>
        </p:spPr>
        <p:txBody>
          <a:bodyPr>
            <a:normAutofit/>
          </a:bodyPr>
          <a:lstStyle/>
          <a:p>
            <a:r>
              <a:rPr lang="en-GB" sz="2800" b="1" dirty="0">
                <a:solidFill>
                  <a:srgbClr val="FF0000"/>
                </a:solidFill>
                <a:latin typeface="+mn-lt"/>
              </a:rPr>
              <a:t> P-type Material</a:t>
            </a:r>
            <a:endParaRPr lang="x-none" sz="2800" dirty="0"/>
          </a:p>
        </p:txBody>
      </p:sp>
      <p:sp>
        <p:nvSpPr>
          <p:cNvPr id="3" name="Content Placeholder 2">
            <a:extLst>
              <a:ext uri="{FF2B5EF4-FFF2-40B4-BE49-F238E27FC236}">
                <a16:creationId xmlns:a16="http://schemas.microsoft.com/office/drawing/2014/main" id="{3FCB2568-BC3F-4217-B225-9C1806ADB879}"/>
              </a:ext>
            </a:extLst>
          </p:cNvPr>
          <p:cNvSpPr>
            <a:spLocks noGrp="1"/>
          </p:cNvSpPr>
          <p:nvPr>
            <p:ph idx="1"/>
          </p:nvPr>
        </p:nvSpPr>
        <p:spPr>
          <a:xfrm>
            <a:off x="710610" y="776177"/>
            <a:ext cx="10515600" cy="5571460"/>
          </a:xfrm>
        </p:spPr>
        <p:txBody>
          <a:bodyPr>
            <a:noAutofit/>
          </a:bodyPr>
          <a:lstStyle/>
          <a:p>
            <a:r>
              <a:rPr lang="en-GB" b="1" dirty="0"/>
              <a:t>A P-type semiconductor</a:t>
            </a:r>
            <a:r>
              <a:rPr lang="en-GB" dirty="0"/>
              <a:t> is formed when trivalent impurities such as</a:t>
            </a:r>
            <a:r>
              <a:rPr lang="en-US" b="0" i="0" dirty="0">
                <a:solidFill>
                  <a:srgbClr val="231F20"/>
                </a:solidFill>
                <a:effectLst/>
              </a:rPr>
              <a:t> boron (B), indium (In), and gallium (Ga)</a:t>
            </a:r>
            <a:r>
              <a:rPr lang="en-US" dirty="0"/>
              <a:t>  </a:t>
            </a:r>
            <a:r>
              <a:rPr lang="en-GB" dirty="0"/>
              <a:t>are added to Si or Ge through covalent bonds.</a:t>
            </a:r>
          </a:p>
          <a:p>
            <a:r>
              <a:rPr lang="en-GB" dirty="0"/>
              <a:t>A </a:t>
            </a:r>
            <a:r>
              <a:rPr lang="en-GB" b="1" i="1" dirty="0"/>
              <a:t>hole</a:t>
            </a:r>
            <a:r>
              <a:rPr lang="en-GB" dirty="0"/>
              <a:t> is created when each trivalent atom is added. </a:t>
            </a:r>
            <a:r>
              <a:rPr lang="en-US" dirty="0">
                <a:solidFill>
                  <a:srgbClr val="000000"/>
                </a:solidFill>
              </a:rPr>
              <a:t>A</a:t>
            </a:r>
            <a:r>
              <a:rPr lang="en-US" b="0" i="0" dirty="0">
                <a:solidFill>
                  <a:srgbClr val="000000"/>
                </a:solidFill>
                <a:effectLst/>
              </a:rPr>
              <a:t> hole is the location where an </a:t>
            </a:r>
            <a:r>
              <a:rPr lang="en-US" b="1" i="1" dirty="0">
                <a:solidFill>
                  <a:srgbClr val="000000"/>
                </a:solidFill>
                <a:effectLst/>
              </a:rPr>
              <a:t>electron is lacking</a:t>
            </a:r>
            <a:r>
              <a:rPr lang="en-US" b="0" i="0" dirty="0">
                <a:solidFill>
                  <a:srgbClr val="000000"/>
                </a:solidFill>
                <a:effectLst/>
              </a:rPr>
              <a:t>. </a:t>
            </a:r>
            <a:r>
              <a:rPr lang="en-GB" dirty="0"/>
              <a:t>The trivalent impurity can take an electron, so are called </a:t>
            </a:r>
            <a:r>
              <a:rPr lang="en-GB" b="1" i="1" dirty="0"/>
              <a:t>acceptor atom</a:t>
            </a:r>
            <a:r>
              <a:rPr lang="en-GB" dirty="0"/>
              <a:t>.</a:t>
            </a:r>
          </a:p>
          <a:p>
            <a:r>
              <a:rPr lang="en-GB" dirty="0"/>
              <a:t>The </a:t>
            </a:r>
            <a:r>
              <a:rPr lang="en-GB" b="1" i="1" dirty="0"/>
              <a:t>number of holes </a:t>
            </a:r>
            <a:r>
              <a:rPr lang="en-GB" dirty="0"/>
              <a:t>can be controlled by the number of trivalent impurity atoms.</a:t>
            </a:r>
          </a:p>
          <a:p>
            <a:r>
              <a:rPr lang="en-GB" dirty="0"/>
              <a:t>In p-type materials, holes are the </a:t>
            </a:r>
            <a:r>
              <a:rPr lang="en-GB" b="1" dirty="0"/>
              <a:t>majority carries</a:t>
            </a:r>
            <a:r>
              <a:rPr lang="en-GB" dirty="0"/>
              <a:t> and electrons are the </a:t>
            </a:r>
            <a:r>
              <a:rPr lang="en-GB" b="1" dirty="0"/>
              <a:t>minority carries</a:t>
            </a:r>
            <a:r>
              <a:rPr lang="en-GB" dirty="0"/>
              <a:t>.</a:t>
            </a:r>
          </a:p>
          <a:p>
            <a:r>
              <a:rPr lang="en-US" b="0" i="0" dirty="0">
                <a:solidFill>
                  <a:srgbClr val="000000"/>
                </a:solidFill>
                <a:effectLst/>
              </a:rPr>
              <a:t>In P-type material, holes out number free electrons. Consequently, </a:t>
            </a:r>
            <a:r>
              <a:rPr lang="en-US" b="1" i="1" dirty="0">
                <a:solidFill>
                  <a:srgbClr val="000000"/>
                </a:solidFill>
                <a:effectLst/>
              </a:rPr>
              <a:t>holes</a:t>
            </a:r>
            <a:r>
              <a:rPr lang="en-US" b="0" i="1" dirty="0">
                <a:solidFill>
                  <a:srgbClr val="000000"/>
                </a:solidFill>
                <a:effectLst/>
              </a:rPr>
              <a:t> </a:t>
            </a:r>
            <a:r>
              <a:rPr lang="en-US" b="0" i="0" dirty="0">
                <a:solidFill>
                  <a:srgbClr val="000000"/>
                </a:solidFill>
                <a:effectLst/>
              </a:rPr>
              <a:t>are referred to as the </a:t>
            </a:r>
            <a:r>
              <a:rPr lang="en-US" b="1" i="1" dirty="0">
                <a:solidFill>
                  <a:srgbClr val="000000"/>
                </a:solidFill>
                <a:effectLst/>
              </a:rPr>
              <a:t>majority charge carriers</a:t>
            </a:r>
            <a:r>
              <a:rPr lang="en-US" b="0" i="1" dirty="0">
                <a:solidFill>
                  <a:srgbClr val="000000"/>
                </a:solidFill>
                <a:effectLst/>
              </a:rPr>
              <a:t> </a:t>
            </a:r>
            <a:r>
              <a:rPr lang="en-US" b="0" i="0" dirty="0">
                <a:solidFill>
                  <a:srgbClr val="000000"/>
                </a:solidFill>
                <a:effectLst/>
              </a:rPr>
              <a:t>while electrons take on the role of </a:t>
            </a:r>
            <a:r>
              <a:rPr lang="en-US" b="1" i="1" dirty="0">
                <a:solidFill>
                  <a:srgbClr val="000000"/>
                </a:solidFill>
                <a:effectLst/>
              </a:rPr>
              <a:t>minority charge carriers</a:t>
            </a:r>
            <a:r>
              <a:rPr lang="en-US" b="0" i="0" dirty="0">
                <a:solidFill>
                  <a:srgbClr val="000000"/>
                </a:solidFill>
                <a:effectLst/>
              </a:rPr>
              <a:t>.</a:t>
            </a:r>
            <a:r>
              <a:rPr lang="en-US" dirty="0"/>
              <a:t> </a:t>
            </a:r>
            <a:br>
              <a:rPr lang="en-US" dirty="0"/>
            </a:br>
            <a:endParaRPr lang="en-GB" dirty="0"/>
          </a:p>
          <a:p>
            <a:pPr marL="0" indent="0">
              <a:buNone/>
            </a:pPr>
            <a:endParaRPr lang="x-none" dirty="0"/>
          </a:p>
        </p:txBody>
      </p:sp>
      <p:sp>
        <p:nvSpPr>
          <p:cNvPr id="4" name="Slide Number Placeholder 3">
            <a:extLst>
              <a:ext uri="{FF2B5EF4-FFF2-40B4-BE49-F238E27FC236}">
                <a16:creationId xmlns:a16="http://schemas.microsoft.com/office/drawing/2014/main" id="{2EFB076B-9471-F796-655B-ED0207938A61}"/>
              </a:ext>
            </a:extLst>
          </p:cNvPr>
          <p:cNvSpPr>
            <a:spLocks noGrp="1"/>
          </p:cNvSpPr>
          <p:nvPr>
            <p:ph type="sldNum" sz="quarter" idx="12"/>
          </p:nvPr>
        </p:nvSpPr>
        <p:spPr/>
        <p:txBody>
          <a:bodyPr/>
          <a:lstStyle/>
          <a:p>
            <a:fld id="{894A2486-68C6-48E8-996C-17324CCC8CEE}" type="slidenum">
              <a:rPr lang="x-none" smtClean="0"/>
              <a:t>20</a:t>
            </a:fld>
            <a:endParaRPr lang="x-none"/>
          </a:p>
        </p:txBody>
      </p:sp>
    </p:spTree>
    <p:extLst>
      <p:ext uri="{BB962C8B-B14F-4D97-AF65-F5344CB8AC3E}">
        <p14:creationId xmlns:p14="http://schemas.microsoft.com/office/powerpoint/2010/main" val="122146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1896-12E4-473A-B8B2-D70D223FEEBA}"/>
              </a:ext>
            </a:extLst>
          </p:cNvPr>
          <p:cNvSpPr>
            <a:spLocks noGrp="1"/>
          </p:cNvSpPr>
          <p:nvPr>
            <p:ph type="title"/>
          </p:nvPr>
        </p:nvSpPr>
        <p:spPr>
          <a:xfrm>
            <a:off x="762000" y="68434"/>
            <a:ext cx="10515600" cy="612602"/>
          </a:xfrm>
        </p:spPr>
        <p:txBody>
          <a:bodyPr>
            <a:normAutofit/>
          </a:bodyPr>
          <a:lstStyle/>
          <a:p>
            <a:r>
              <a:rPr lang="en-GB" sz="2800" b="1" dirty="0">
                <a:solidFill>
                  <a:srgbClr val="FF0000"/>
                </a:solidFill>
                <a:latin typeface="+mn-lt"/>
              </a:rPr>
              <a:t> P-type Material</a:t>
            </a:r>
            <a:endParaRPr lang="x-none" sz="2800" dirty="0"/>
          </a:p>
        </p:txBody>
      </p:sp>
      <p:sp>
        <p:nvSpPr>
          <p:cNvPr id="3" name="Content Placeholder 2">
            <a:extLst>
              <a:ext uri="{FF2B5EF4-FFF2-40B4-BE49-F238E27FC236}">
                <a16:creationId xmlns:a16="http://schemas.microsoft.com/office/drawing/2014/main" id="{105C3DC8-BA8A-4952-B4B0-04380F3C7B98}"/>
              </a:ext>
            </a:extLst>
          </p:cNvPr>
          <p:cNvSpPr>
            <a:spLocks noGrp="1"/>
          </p:cNvSpPr>
          <p:nvPr>
            <p:ph sz="half" idx="1"/>
          </p:nvPr>
        </p:nvSpPr>
        <p:spPr/>
        <p:txBody>
          <a:bodyPr>
            <a:normAutofit/>
          </a:bodyPr>
          <a:lstStyle/>
          <a:p>
            <a:pPr marL="0" indent="0">
              <a:buNone/>
            </a:pPr>
            <a:endParaRPr lang="en-US" dirty="0"/>
          </a:p>
          <a:p>
            <a:endParaRPr lang="x-none" dirty="0"/>
          </a:p>
        </p:txBody>
      </p:sp>
      <p:sp>
        <p:nvSpPr>
          <p:cNvPr id="4" name="Content Placeholder 3">
            <a:extLst>
              <a:ext uri="{FF2B5EF4-FFF2-40B4-BE49-F238E27FC236}">
                <a16:creationId xmlns:a16="http://schemas.microsoft.com/office/drawing/2014/main" id="{9E848719-00A4-406F-AE7A-28B995D5B647}"/>
              </a:ext>
            </a:extLst>
          </p:cNvPr>
          <p:cNvSpPr>
            <a:spLocks noGrp="1"/>
          </p:cNvSpPr>
          <p:nvPr>
            <p:ph sz="half" idx="2"/>
          </p:nvPr>
        </p:nvSpPr>
        <p:spPr>
          <a:xfrm>
            <a:off x="7410280" y="5399862"/>
            <a:ext cx="3820236" cy="662042"/>
          </a:xfrm>
        </p:spPr>
        <p:txBody>
          <a:bodyPr>
            <a:noAutofit/>
          </a:bodyPr>
          <a:lstStyle/>
          <a:p>
            <a:pPr marL="0" indent="0">
              <a:buNone/>
            </a:pPr>
            <a:r>
              <a:rPr lang="en-US" sz="2400" b="0" dirty="0">
                <a:solidFill>
                  <a:srgbClr val="000000"/>
                </a:solidFill>
                <a:effectLst/>
              </a:rPr>
              <a:t>Crystal with added trivalent</a:t>
            </a:r>
            <a:br>
              <a:rPr lang="en-US" sz="2400" b="0" dirty="0">
                <a:solidFill>
                  <a:srgbClr val="000000"/>
                </a:solidFill>
                <a:effectLst/>
              </a:rPr>
            </a:br>
            <a:r>
              <a:rPr lang="en-US" sz="2400" b="0" dirty="0">
                <a:solidFill>
                  <a:srgbClr val="000000"/>
                </a:solidFill>
                <a:effectLst/>
              </a:rPr>
              <a:t>impurity (P-type).</a:t>
            </a:r>
            <a:r>
              <a:rPr lang="en-US" sz="2400" dirty="0"/>
              <a:t> </a:t>
            </a:r>
            <a:br>
              <a:rPr lang="en-US" sz="2400" dirty="0"/>
            </a:br>
            <a:endParaRPr lang="x-none" sz="2400" dirty="0"/>
          </a:p>
        </p:txBody>
      </p:sp>
      <p:pic>
        <p:nvPicPr>
          <p:cNvPr id="6" name="Picture 5">
            <a:extLst>
              <a:ext uri="{FF2B5EF4-FFF2-40B4-BE49-F238E27FC236}">
                <a16:creationId xmlns:a16="http://schemas.microsoft.com/office/drawing/2014/main" id="{0C11DA1F-2E57-4B1D-A380-0FB2641F51C9}"/>
              </a:ext>
            </a:extLst>
          </p:cNvPr>
          <p:cNvPicPr>
            <a:picLocks noChangeAspect="1"/>
          </p:cNvPicPr>
          <p:nvPr/>
        </p:nvPicPr>
        <p:blipFill>
          <a:blip r:embed="rId2"/>
          <a:stretch>
            <a:fillRect/>
          </a:stretch>
        </p:blipFill>
        <p:spPr>
          <a:xfrm>
            <a:off x="1137683" y="681036"/>
            <a:ext cx="4661595" cy="4643052"/>
          </a:xfrm>
          <a:prstGeom prst="rect">
            <a:avLst/>
          </a:prstGeom>
        </p:spPr>
      </p:pic>
      <p:pic>
        <p:nvPicPr>
          <p:cNvPr id="7" name="Picture 6">
            <a:extLst>
              <a:ext uri="{FF2B5EF4-FFF2-40B4-BE49-F238E27FC236}">
                <a16:creationId xmlns:a16="http://schemas.microsoft.com/office/drawing/2014/main" id="{A1EC6E51-76C5-1A93-2B0A-7B15A985F4E8}"/>
              </a:ext>
            </a:extLst>
          </p:cNvPr>
          <p:cNvPicPr>
            <a:picLocks noChangeAspect="1"/>
          </p:cNvPicPr>
          <p:nvPr/>
        </p:nvPicPr>
        <p:blipFill>
          <a:blip r:embed="rId3"/>
          <a:stretch>
            <a:fillRect/>
          </a:stretch>
        </p:blipFill>
        <p:spPr>
          <a:xfrm>
            <a:off x="7063713" y="603434"/>
            <a:ext cx="4513370" cy="4476775"/>
          </a:xfrm>
          <a:prstGeom prst="rect">
            <a:avLst/>
          </a:prstGeom>
        </p:spPr>
      </p:pic>
      <p:sp>
        <p:nvSpPr>
          <p:cNvPr id="8" name="Content Placeholder 2">
            <a:extLst>
              <a:ext uri="{FF2B5EF4-FFF2-40B4-BE49-F238E27FC236}">
                <a16:creationId xmlns:a16="http://schemas.microsoft.com/office/drawing/2014/main" id="{461A2EB0-35B4-96D2-429B-D4084E226B58}"/>
              </a:ext>
            </a:extLst>
          </p:cNvPr>
          <p:cNvSpPr txBox="1">
            <a:spLocks/>
          </p:cNvSpPr>
          <p:nvPr/>
        </p:nvSpPr>
        <p:spPr>
          <a:xfrm>
            <a:off x="80963" y="5399862"/>
            <a:ext cx="6647572" cy="14581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231F20"/>
                </a:solidFill>
              </a:rPr>
              <a:t>Trivalent impurity atom in a silicon crystal structure. Boron (B) impurity atom is shown in the center. </a:t>
            </a:r>
            <a:r>
              <a:rPr lang="en-US" sz="2400" b="0" i="0" dirty="0">
                <a:solidFill>
                  <a:srgbClr val="231F20"/>
                </a:solidFill>
                <a:effectLst/>
              </a:rPr>
              <a:t>A hole created by this doping process is </a:t>
            </a:r>
            <a:r>
              <a:rPr lang="en-US" sz="2400" i="1" dirty="0">
                <a:solidFill>
                  <a:srgbClr val="231F20"/>
                </a:solidFill>
                <a:effectLst/>
              </a:rPr>
              <a:t>not accompanied </a:t>
            </a:r>
            <a:r>
              <a:rPr lang="en-US" sz="2400" b="0" i="0" dirty="0">
                <a:solidFill>
                  <a:srgbClr val="231F20"/>
                </a:solidFill>
                <a:effectLst/>
              </a:rPr>
              <a:t>by a </a:t>
            </a:r>
            <a:r>
              <a:rPr lang="en-US" sz="2400" i="1" dirty="0">
                <a:solidFill>
                  <a:srgbClr val="231F20"/>
                </a:solidFill>
                <a:effectLst/>
              </a:rPr>
              <a:t>conduction (free) electron</a:t>
            </a:r>
            <a:r>
              <a:rPr lang="en-US" sz="2400" b="0" i="0" dirty="0">
                <a:solidFill>
                  <a:srgbClr val="231F20"/>
                </a:solidFill>
                <a:effectLst/>
              </a:rPr>
              <a:t>.</a:t>
            </a:r>
            <a:r>
              <a:rPr lang="en-US" sz="2400" dirty="0"/>
              <a:t> </a:t>
            </a:r>
            <a:br>
              <a:rPr lang="en-US" sz="2400" dirty="0"/>
            </a:br>
            <a:endParaRPr lang="x-none" sz="2400" dirty="0"/>
          </a:p>
        </p:txBody>
      </p:sp>
      <p:sp>
        <p:nvSpPr>
          <p:cNvPr id="5" name="Slide Number Placeholder 4">
            <a:extLst>
              <a:ext uri="{FF2B5EF4-FFF2-40B4-BE49-F238E27FC236}">
                <a16:creationId xmlns:a16="http://schemas.microsoft.com/office/drawing/2014/main" id="{D624C2C8-B56A-4CDA-AC75-3DA3C9590E5F}"/>
              </a:ext>
            </a:extLst>
          </p:cNvPr>
          <p:cNvSpPr>
            <a:spLocks noGrp="1"/>
          </p:cNvSpPr>
          <p:nvPr>
            <p:ph type="sldNum" sz="quarter" idx="12"/>
          </p:nvPr>
        </p:nvSpPr>
        <p:spPr/>
        <p:txBody>
          <a:bodyPr/>
          <a:lstStyle/>
          <a:p>
            <a:fld id="{894A2486-68C6-48E8-996C-17324CCC8CEE}" type="slidenum">
              <a:rPr lang="x-none" smtClean="0"/>
              <a:t>21</a:t>
            </a:fld>
            <a:endParaRPr lang="x-none"/>
          </a:p>
        </p:txBody>
      </p:sp>
    </p:spTree>
    <p:extLst>
      <p:ext uri="{BB962C8B-B14F-4D97-AF65-F5344CB8AC3E}">
        <p14:creationId xmlns:p14="http://schemas.microsoft.com/office/powerpoint/2010/main" val="428805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7B1BF-0C3A-B624-21F5-A0AAA55AA2B4}"/>
              </a:ext>
            </a:extLst>
          </p:cNvPr>
          <p:cNvSpPr txBox="1"/>
          <p:nvPr/>
        </p:nvSpPr>
        <p:spPr>
          <a:xfrm>
            <a:off x="475807" y="235320"/>
            <a:ext cx="6097772" cy="523220"/>
          </a:xfrm>
          <a:prstGeom prst="rect">
            <a:avLst/>
          </a:prstGeom>
          <a:noFill/>
        </p:spPr>
        <p:txBody>
          <a:bodyPr wrap="square">
            <a:spAutoFit/>
          </a:bodyPr>
          <a:lstStyle/>
          <a:p>
            <a:r>
              <a:rPr lang="en-GB" sz="2800" b="1" dirty="0">
                <a:solidFill>
                  <a:srgbClr val="FF0000"/>
                </a:solidFill>
                <a:latin typeface="+mn-lt"/>
              </a:rPr>
              <a:t>P-type Material</a:t>
            </a:r>
            <a:endParaRPr lang="en-US" sz="2800" dirty="0"/>
          </a:p>
        </p:txBody>
      </p:sp>
      <p:sp>
        <p:nvSpPr>
          <p:cNvPr id="5" name="TextBox 4">
            <a:extLst>
              <a:ext uri="{FF2B5EF4-FFF2-40B4-BE49-F238E27FC236}">
                <a16:creationId xmlns:a16="http://schemas.microsoft.com/office/drawing/2014/main" id="{8E078974-052F-9363-CBC3-3A4273B08F0F}"/>
              </a:ext>
            </a:extLst>
          </p:cNvPr>
          <p:cNvSpPr txBox="1"/>
          <p:nvPr/>
        </p:nvSpPr>
        <p:spPr>
          <a:xfrm>
            <a:off x="475807" y="1674674"/>
            <a:ext cx="5063756" cy="3108543"/>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000000"/>
                </a:solidFill>
                <a:effectLst/>
              </a:rPr>
              <a:t>The resulting situation is essentially the reverse of that of the N-type material. </a:t>
            </a:r>
            <a:endParaRPr lang="en-US" sz="2800" dirty="0">
              <a:solidFill>
                <a:srgbClr val="000000"/>
              </a:solidFill>
            </a:endParaRPr>
          </a:p>
          <a:p>
            <a:pPr marL="457200" indent="-457200">
              <a:buFont typeface="Arial" panose="020B0604020202020204" pitchFamily="34" charset="0"/>
              <a:buChar char="•"/>
            </a:pPr>
            <a:endParaRPr lang="en-US" sz="2800" b="0" i="0" dirty="0">
              <a:solidFill>
                <a:srgbClr val="000000"/>
              </a:solidFill>
              <a:effectLst/>
            </a:endParaRPr>
          </a:p>
          <a:p>
            <a:pPr marL="457200" indent="-457200">
              <a:buFont typeface="Arial" panose="020B0604020202020204" pitchFamily="34" charset="0"/>
              <a:buChar char="•"/>
            </a:pPr>
            <a:r>
              <a:rPr lang="en-US" sz="2800" b="0" i="0" dirty="0">
                <a:solidFill>
                  <a:srgbClr val="000000"/>
                </a:solidFill>
                <a:effectLst/>
              </a:rPr>
              <a:t>The</a:t>
            </a:r>
            <a:r>
              <a:rPr lang="en-US" sz="2800" dirty="0">
                <a:solidFill>
                  <a:srgbClr val="000000"/>
                </a:solidFill>
              </a:rPr>
              <a:t> </a:t>
            </a:r>
            <a:r>
              <a:rPr lang="en-US" sz="2800" b="0" i="0" dirty="0">
                <a:solidFill>
                  <a:srgbClr val="000000"/>
                </a:solidFill>
                <a:effectLst/>
              </a:rPr>
              <a:t>Fermi level has been pushed down, closer to the valence band.</a:t>
            </a:r>
            <a:r>
              <a:rPr lang="en-US" sz="2800" dirty="0"/>
              <a:t> </a:t>
            </a:r>
          </a:p>
        </p:txBody>
      </p:sp>
      <p:pic>
        <p:nvPicPr>
          <p:cNvPr id="7" name="Picture 6">
            <a:extLst>
              <a:ext uri="{FF2B5EF4-FFF2-40B4-BE49-F238E27FC236}">
                <a16:creationId xmlns:a16="http://schemas.microsoft.com/office/drawing/2014/main" id="{E5EF60FC-DF9B-33EB-ED19-94B485990B8C}"/>
              </a:ext>
            </a:extLst>
          </p:cNvPr>
          <p:cNvPicPr>
            <a:picLocks noChangeAspect="1"/>
          </p:cNvPicPr>
          <p:nvPr/>
        </p:nvPicPr>
        <p:blipFill>
          <a:blip r:embed="rId2"/>
          <a:stretch>
            <a:fillRect/>
          </a:stretch>
        </p:blipFill>
        <p:spPr>
          <a:xfrm>
            <a:off x="6262576" y="837203"/>
            <a:ext cx="5326912" cy="4621443"/>
          </a:xfrm>
          <a:prstGeom prst="rect">
            <a:avLst/>
          </a:prstGeom>
        </p:spPr>
      </p:pic>
      <p:sp>
        <p:nvSpPr>
          <p:cNvPr id="8" name="TextBox 7">
            <a:extLst>
              <a:ext uri="{FF2B5EF4-FFF2-40B4-BE49-F238E27FC236}">
                <a16:creationId xmlns:a16="http://schemas.microsoft.com/office/drawing/2014/main" id="{A3C06263-D64C-60E1-27F7-BE9191D7A7B4}"/>
              </a:ext>
            </a:extLst>
          </p:cNvPr>
          <p:cNvSpPr txBox="1"/>
          <p:nvPr/>
        </p:nvSpPr>
        <p:spPr>
          <a:xfrm>
            <a:off x="6940403" y="5605298"/>
            <a:ext cx="4181253" cy="830997"/>
          </a:xfrm>
          <a:prstGeom prst="rect">
            <a:avLst/>
          </a:prstGeom>
          <a:noFill/>
        </p:spPr>
        <p:txBody>
          <a:bodyPr wrap="square">
            <a:spAutoFit/>
          </a:bodyPr>
          <a:lstStyle/>
          <a:p>
            <a:r>
              <a:rPr lang="en-US" sz="2400" b="0" dirty="0">
                <a:solidFill>
                  <a:srgbClr val="000000"/>
                </a:solidFill>
                <a:effectLst/>
              </a:rPr>
              <a:t>Energy band diagram of </a:t>
            </a:r>
            <a:r>
              <a:rPr lang="en-US" sz="2400" dirty="0">
                <a:solidFill>
                  <a:srgbClr val="000000"/>
                </a:solidFill>
              </a:rPr>
              <a:t>P</a:t>
            </a:r>
            <a:r>
              <a:rPr lang="en-US" sz="2400" b="0" dirty="0">
                <a:solidFill>
                  <a:srgbClr val="000000"/>
                </a:solidFill>
                <a:effectLst/>
              </a:rPr>
              <a:t>-type semiconductor</a:t>
            </a:r>
            <a:r>
              <a:rPr lang="en-US" sz="2400" dirty="0"/>
              <a:t> </a:t>
            </a:r>
          </a:p>
        </p:txBody>
      </p:sp>
      <p:sp>
        <p:nvSpPr>
          <p:cNvPr id="2" name="Slide Number Placeholder 1">
            <a:extLst>
              <a:ext uri="{FF2B5EF4-FFF2-40B4-BE49-F238E27FC236}">
                <a16:creationId xmlns:a16="http://schemas.microsoft.com/office/drawing/2014/main" id="{6376FE0D-DC37-9B03-44EE-B35574B92605}"/>
              </a:ext>
            </a:extLst>
          </p:cNvPr>
          <p:cNvSpPr>
            <a:spLocks noGrp="1"/>
          </p:cNvSpPr>
          <p:nvPr>
            <p:ph type="sldNum" sz="quarter" idx="12"/>
          </p:nvPr>
        </p:nvSpPr>
        <p:spPr/>
        <p:txBody>
          <a:bodyPr/>
          <a:lstStyle/>
          <a:p>
            <a:fld id="{894A2486-68C6-48E8-996C-17324CCC8CEE}" type="slidenum">
              <a:rPr lang="x-none" smtClean="0"/>
              <a:t>22</a:t>
            </a:fld>
            <a:endParaRPr lang="x-none"/>
          </a:p>
        </p:txBody>
      </p:sp>
    </p:spTree>
    <p:extLst>
      <p:ext uri="{BB962C8B-B14F-4D97-AF65-F5344CB8AC3E}">
        <p14:creationId xmlns:p14="http://schemas.microsoft.com/office/powerpoint/2010/main" val="2738588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24597-6BB2-41F0-3CE3-AB09D2CC361F}"/>
              </a:ext>
            </a:extLst>
          </p:cNvPr>
          <p:cNvSpPr txBox="1"/>
          <p:nvPr/>
        </p:nvSpPr>
        <p:spPr>
          <a:xfrm>
            <a:off x="1222742" y="334695"/>
            <a:ext cx="9335387" cy="7417415"/>
          </a:xfrm>
          <a:prstGeom prst="rect">
            <a:avLst/>
          </a:prstGeom>
          <a:noFill/>
        </p:spPr>
        <p:txBody>
          <a:bodyPr wrap="square">
            <a:spAutoFit/>
          </a:bodyPr>
          <a:lstStyle/>
          <a:p>
            <a:r>
              <a:rPr lang="en-US" sz="2800" b="1" i="0" dirty="0">
                <a:solidFill>
                  <a:srgbClr val="FF0000"/>
                </a:solidFill>
                <a:effectLst/>
              </a:rPr>
              <a:t>Review Questions</a:t>
            </a:r>
            <a:br>
              <a:rPr lang="en-US" sz="2800" b="1" i="0" dirty="0">
                <a:solidFill>
                  <a:srgbClr val="FF0000"/>
                </a:solidFill>
                <a:effectLst/>
              </a:rPr>
            </a:br>
            <a:r>
              <a:rPr lang="en-US" sz="2800" b="0" i="0" dirty="0">
                <a:solidFill>
                  <a:srgbClr val="000000"/>
                </a:solidFill>
                <a:effectLst/>
              </a:rPr>
              <a:t>1. Describe the differences between a conductor, an insulator and a semiconductor.</a:t>
            </a:r>
            <a:br>
              <a:rPr lang="en-US" sz="2800" b="0" i="0" dirty="0">
                <a:solidFill>
                  <a:srgbClr val="000000"/>
                </a:solidFill>
                <a:effectLst/>
              </a:rPr>
            </a:br>
            <a:r>
              <a:rPr lang="en-US" sz="2800" b="0" i="0" dirty="0">
                <a:solidFill>
                  <a:srgbClr val="000000"/>
                </a:solidFill>
                <a:effectLst/>
              </a:rPr>
              <a:t>2. Define the terms </a:t>
            </a:r>
            <a:r>
              <a:rPr lang="en-US" sz="2800" b="0" i="1" dirty="0">
                <a:solidFill>
                  <a:srgbClr val="000000"/>
                </a:solidFill>
                <a:effectLst/>
              </a:rPr>
              <a:t>Fermi level</a:t>
            </a:r>
            <a:r>
              <a:rPr lang="en-US" sz="2800" b="0" i="0" dirty="0">
                <a:solidFill>
                  <a:srgbClr val="000000"/>
                </a:solidFill>
                <a:effectLst/>
              </a:rPr>
              <a:t>, </a:t>
            </a:r>
            <a:r>
              <a:rPr lang="en-US" sz="2800" b="0" i="1" dirty="0">
                <a:solidFill>
                  <a:srgbClr val="000000"/>
                </a:solidFill>
                <a:effectLst/>
              </a:rPr>
              <a:t>valence band</a:t>
            </a:r>
            <a:r>
              <a:rPr lang="en-US" sz="2800" b="0" i="0" dirty="0">
                <a:solidFill>
                  <a:srgbClr val="000000"/>
                </a:solidFill>
                <a:effectLst/>
              </a:rPr>
              <a:t>, </a:t>
            </a:r>
            <a:r>
              <a:rPr lang="en-US" sz="2800" b="0" i="1" dirty="0">
                <a:solidFill>
                  <a:srgbClr val="000000"/>
                </a:solidFill>
                <a:effectLst/>
              </a:rPr>
              <a:t>conduction band </a:t>
            </a:r>
            <a:r>
              <a:rPr lang="en-US" sz="2800" b="0" i="0" dirty="0">
                <a:solidFill>
                  <a:srgbClr val="000000"/>
                </a:solidFill>
                <a:effectLst/>
              </a:rPr>
              <a:t>and </a:t>
            </a:r>
            <a:r>
              <a:rPr lang="en-US" sz="2800" b="0" i="1" dirty="0">
                <a:solidFill>
                  <a:srgbClr val="000000"/>
                </a:solidFill>
                <a:effectLst/>
              </a:rPr>
              <a:t>band gap</a:t>
            </a:r>
            <a:r>
              <a:rPr lang="en-US" sz="2800" b="0" i="0" dirty="0">
                <a:solidFill>
                  <a:srgbClr val="000000"/>
                </a:solidFill>
                <a:effectLst/>
              </a:rPr>
              <a:t>.</a:t>
            </a:r>
            <a:br>
              <a:rPr lang="en-US" sz="2800" b="0" i="0" dirty="0">
                <a:solidFill>
                  <a:srgbClr val="000000"/>
                </a:solidFill>
                <a:effectLst/>
              </a:rPr>
            </a:br>
            <a:r>
              <a:rPr lang="en-US" sz="2800" b="0" i="0" dirty="0">
                <a:solidFill>
                  <a:srgbClr val="000000"/>
                </a:solidFill>
                <a:effectLst/>
              </a:rPr>
              <a:t>3.</a:t>
            </a:r>
            <a:r>
              <a:rPr lang="en-US" sz="2800" dirty="0">
                <a:solidFill>
                  <a:srgbClr val="000000"/>
                </a:solidFill>
              </a:rPr>
              <a:t> Differentiate between a valence electron and free electron, positive and negative ionization, intrinsic and extrinsic crystal.</a:t>
            </a:r>
          </a:p>
          <a:p>
            <a:r>
              <a:rPr lang="en-US" sz="2800" b="0" i="0" dirty="0">
                <a:solidFill>
                  <a:srgbClr val="000000"/>
                </a:solidFill>
                <a:effectLst/>
              </a:rPr>
              <a:t>4. What is meant by the term </a:t>
            </a:r>
            <a:r>
              <a:rPr lang="en-US" sz="2800" b="0" i="1" dirty="0">
                <a:solidFill>
                  <a:srgbClr val="000000"/>
                </a:solidFill>
                <a:effectLst/>
              </a:rPr>
              <a:t>doping</a:t>
            </a:r>
            <a:r>
              <a:rPr lang="en-US" sz="2800" b="0" i="0" dirty="0">
                <a:solidFill>
                  <a:srgbClr val="000000"/>
                </a:solidFill>
                <a:effectLst/>
              </a:rPr>
              <a:t>? Describe the semiconductor materials that can be formed through this process.</a:t>
            </a:r>
            <a:br>
              <a:rPr lang="en-US" sz="2800" b="0" i="0" dirty="0">
                <a:solidFill>
                  <a:srgbClr val="000000"/>
                </a:solidFill>
                <a:effectLst/>
              </a:rPr>
            </a:br>
            <a:r>
              <a:rPr lang="en-US" sz="2800" b="0" i="0" dirty="0">
                <a:solidFill>
                  <a:srgbClr val="000000"/>
                </a:solidFill>
                <a:effectLst/>
              </a:rPr>
              <a:t>5. What is the effect of donor and acceptor impurities on the Fermi level?</a:t>
            </a:r>
          </a:p>
          <a:p>
            <a:r>
              <a:rPr lang="en-US" sz="2800" dirty="0">
                <a:solidFill>
                  <a:srgbClr val="000000"/>
                </a:solidFill>
              </a:rPr>
              <a:t>6. Compare: semiconductor and conductor, silicon and germanium atoms.</a:t>
            </a:r>
          </a:p>
          <a:p>
            <a:r>
              <a:rPr lang="en-US" sz="2800" b="0" i="0" dirty="0">
                <a:solidFill>
                  <a:srgbClr val="000000"/>
                </a:solidFill>
                <a:effectLst/>
              </a:rPr>
              <a:t>Explain electron and hole current.</a:t>
            </a:r>
          </a:p>
          <a:p>
            <a:r>
              <a:rPr lang="en-US" sz="2800" dirty="0"/>
              <a:t> </a:t>
            </a:r>
            <a:br>
              <a:rPr lang="en-US" sz="2800" dirty="0"/>
            </a:br>
            <a:endParaRPr lang="en-US" sz="2800" dirty="0"/>
          </a:p>
        </p:txBody>
      </p:sp>
      <p:sp>
        <p:nvSpPr>
          <p:cNvPr id="2" name="Slide Number Placeholder 1">
            <a:extLst>
              <a:ext uri="{FF2B5EF4-FFF2-40B4-BE49-F238E27FC236}">
                <a16:creationId xmlns:a16="http://schemas.microsoft.com/office/drawing/2014/main" id="{DD28CDB1-4A54-A8F9-3AA6-4D1119E402C6}"/>
              </a:ext>
            </a:extLst>
          </p:cNvPr>
          <p:cNvSpPr>
            <a:spLocks noGrp="1"/>
          </p:cNvSpPr>
          <p:nvPr>
            <p:ph type="sldNum" sz="quarter" idx="12"/>
          </p:nvPr>
        </p:nvSpPr>
        <p:spPr/>
        <p:txBody>
          <a:bodyPr/>
          <a:lstStyle/>
          <a:p>
            <a:fld id="{894A2486-68C6-48E8-996C-17324CCC8CEE}" type="slidenum">
              <a:rPr lang="x-none" smtClean="0"/>
              <a:t>23</a:t>
            </a:fld>
            <a:endParaRPr lang="x-none"/>
          </a:p>
        </p:txBody>
      </p:sp>
    </p:spTree>
    <p:extLst>
      <p:ext uri="{BB962C8B-B14F-4D97-AF65-F5344CB8AC3E}">
        <p14:creationId xmlns:p14="http://schemas.microsoft.com/office/powerpoint/2010/main" val="32637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E6F7A4-25B4-C03A-5F72-3DA68AA12FE4}"/>
              </a:ext>
            </a:extLst>
          </p:cNvPr>
          <p:cNvSpPr txBox="1">
            <a:spLocks/>
          </p:cNvSpPr>
          <p:nvPr/>
        </p:nvSpPr>
        <p:spPr>
          <a:xfrm>
            <a:off x="838200" y="365125"/>
            <a:ext cx="10515600" cy="7406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a:solidFill>
                  <a:srgbClr val="FF0000"/>
                </a:solidFill>
                <a:latin typeface="+mn-lt"/>
              </a:rPr>
              <a:t>References</a:t>
            </a:r>
          </a:p>
        </p:txBody>
      </p:sp>
      <p:sp>
        <p:nvSpPr>
          <p:cNvPr id="6" name="TextBox 5">
            <a:extLst>
              <a:ext uri="{FF2B5EF4-FFF2-40B4-BE49-F238E27FC236}">
                <a16:creationId xmlns:a16="http://schemas.microsoft.com/office/drawing/2014/main" id="{97FCD921-AF9D-3F01-73A1-9F1FD5C2B2F7}"/>
              </a:ext>
            </a:extLst>
          </p:cNvPr>
          <p:cNvSpPr txBox="1"/>
          <p:nvPr/>
        </p:nvSpPr>
        <p:spPr>
          <a:xfrm>
            <a:off x="838200" y="1755224"/>
            <a:ext cx="10379149" cy="1815882"/>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000000"/>
                </a:solidFill>
                <a:effectLst/>
              </a:rPr>
              <a:t>Semiconductor Devices: Theory and Application, by James M. Fiore</a:t>
            </a:r>
            <a:r>
              <a:rPr lang="en-US" sz="2800" b="1" i="0" dirty="0">
                <a:solidFill>
                  <a:srgbClr val="000000"/>
                </a:solidFill>
                <a:effectLst/>
              </a:rPr>
              <a:t> </a:t>
            </a:r>
            <a:r>
              <a:rPr lang="en-US" sz="2800" b="0" i="0" dirty="0">
                <a:solidFill>
                  <a:srgbClr val="000000"/>
                </a:solidFill>
                <a:effectLst/>
              </a:rPr>
              <a:t>Version 1.1.2, 2019</a:t>
            </a:r>
            <a:r>
              <a:rPr lang="en-US" sz="2800" dirty="0"/>
              <a:t> </a:t>
            </a:r>
          </a:p>
          <a:p>
            <a:pPr marL="457200" indent="-457200">
              <a:buFont typeface="Arial" panose="020B0604020202020204" pitchFamily="34" charset="0"/>
              <a:buChar char="•"/>
            </a:pPr>
            <a:r>
              <a:rPr lang="en-US" sz="2800" b="0" i="0" dirty="0">
                <a:solidFill>
                  <a:srgbClr val="231F20"/>
                </a:solidFill>
                <a:effectLst/>
              </a:rPr>
              <a:t>Electronic devices by Thomas L. Floyd.</a:t>
            </a:r>
            <a:r>
              <a:rPr lang="en-US" sz="2800" dirty="0"/>
              <a:t> </a:t>
            </a:r>
            <a:r>
              <a:rPr lang="en-US" sz="2800" i="0" dirty="0">
                <a:solidFill>
                  <a:srgbClr val="231F20"/>
                </a:solidFill>
                <a:effectLst/>
              </a:rPr>
              <a:t>Pearson Education Inc. Prentice Hall Publisher, New Jersey, </a:t>
            </a:r>
            <a:r>
              <a:rPr lang="en-US" sz="2800" b="0" i="0" dirty="0">
                <a:solidFill>
                  <a:srgbClr val="231F20"/>
                </a:solidFill>
                <a:effectLst/>
              </a:rPr>
              <a:t>ISBN-13: 978-0-13-254986-8</a:t>
            </a:r>
            <a:r>
              <a:rPr lang="en-US" sz="2800" i="0" dirty="0">
                <a:solidFill>
                  <a:srgbClr val="231F20"/>
                </a:solidFill>
                <a:effectLst/>
              </a:rPr>
              <a:t>                                                                                                                                                                                                                                                                                                                                                                                                                                                                                                                                                                                                                                                                                                                                                                </a:t>
            </a:r>
            <a:endParaRPr lang="en-US" sz="2800" dirty="0"/>
          </a:p>
        </p:txBody>
      </p:sp>
      <p:sp>
        <p:nvSpPr>
          <p:cNvPr id="2" name="Slide Number Placeholder 1">
            <a:extLst>
              <a:ext uri="{FF2B5EF4-FFF2-40B4-BE49-F238E27FC236}">
                <a16:creationId xmlns:a16="http://schemas.microsoft.com/office/drawing/2014/main" id="{ED91FAA5-AA47-E0DB-69D0-D5B4D6BB8B47}"/>
              </a:ext>
            </a:extLst>
          </p:cNvPr>
          <p:cNvSpPr>
            <a:spLocks noGrp="1"/>
          </p:cNvSpPr>
          <p:nvPr>
            <p:ph type="sldNum" sz="quarter" idx="12"/>
          </p:nvPr>
        </p:nvSpPr>
        <p:spPr/>
        <p:txBody>
          <a:bodyPr/>
          <a:lstStyle/>
          <a:p>
            <a:fld id="{894A2486-68C6-48E8-996C-17324CCC8CEE}" type="slidenum">
              <a:rPr lang="x-none" smtClean="0"/>
              <a:t>24</a:t>
            </a:fld>
            <a:endParaRPr lang="x-none"/>
          </a:p>
        </p:txBody>
      </p:sp>
    </p:spTree>
    <p:extLst>
      <p:ext uri="{BB962C8B-B14F-4D97-AF65-F5344CB8AC3E}">
        <p14:creationId xmlns:p14="http://schemas.microsoft.com/office/powerpoint/2010/main" val="337586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7924-3E82-44DE-9163-FB1D5CEF3914}"/>
              </a:ext>
            </a:extLst>
          </p:cNvPr>
          <p:cNvSpPr>
            <a:spLocks noGrp="1"/>
          </p:cNvSpPr>
          <p:nvPr>
            <p:ph type="title"/>
          </p:nvPr>
        </p:nvSpPr>
        <p:spPr/>
        <p:txBody>
          <a:bodyPr>
            <a:normAutofit/>
          </a:bodyPr>
          <a:lstStyle/>
          <a:p>
            <a:r>
              <a:rPr lang="en-US" sz="3600" b="1" dirty="0"/>
              <a:t>What You Learnt</a:t>
            </a:r>
            <a:endParaRPr lang="x-none" sz="3600" b="1" dirty="0"/>
          </a:p>
        </p:txBody>
      </p:sp>
      <p:sp>
        <p:nvSpPr>
          <p:cNvPr id="3" name="Content Placeholder 2">
            <a:extLst>
              <a:ext uri="{FF2B5EF4-FFF2-40B4-BE49-F238E27FC236}">
                <a16:creationId xmlns:a16="http://schemas.microsoft.com/office/drawing/2014/main" id="{D8945DD8-D315-49B4-BE88-498FA275DECD}"/>
              </a:ext>
            </a:extLst>
          </p:cNvPr>
          <p:cNvSpPr>
            <a:spLocks noGrp="1"/>
          </p:cNvSpPr>
          <p:nvPr>
            <p:ph idx="1"/>
          </p:nvPr>
        </p:nvSpPr>
        <p:spPr>
          <a:xfrm>
            <a:off x="838200" y="1690688"/>
            <a:ext cx="10515600" cy="4486275"/>
          </a:xfrm>
        </p:spPr>
        <p:txBody>
          <a:bodyPr>
            <a:normAutofit lnSpcReduction="10000"/>
          </a:bodyPr>
          <a:lstStyle/>
          <a:p>
            <a:r>
              <a:rPr lang="sv-SE" altLang="en-US" sz="2800" dirty="0">
                <a:solidFill>
                  <a:srgbClr val="3333FF"/>
                </a:solidFill>
              </a:rPr>
              <a:t>Atomic Structure</a:t>
            </a:r>
          </a:p>
          <a:p>
            <a:r>
              <a:rPr lang="sv-SE" altLang="en-US" sz="2800" dirty="0"/>
              <a:t>An atom comprises the nucleus and electrons arranged in shells (allowed orbits) around the nucleus. </a:t>
            </a:r>
          </a:p>
          <a:p>
            <a:pPr eaLnBrk="1" hangingPunct="1">
              <a:lnSpc>
                <a:spcPct val="90000"/>
              </a:lnSpc>
            </a:pPr>
            <a:r>
              <a:rPr lang="sv-SE" altLang="en-US" sz="2800" dirty="0"/>
              <a:t>The number of electrons in the shells are quite unique to the atoms of the particular element/material.</a:t>
            </a:r>
          </a:p>
          <a:p>
            <a:pPr eaLnBrk="1" hangingPunct="1">
              <a:lnSpc>
                <a:spcPct val="90000"/>
              </a:lnSpc>
            </a:pPr>
            <a:r>
              <a:rPr lang="sv-SE" altLang="en-US" sz="2800" dirty="0"/>
              <a:t>The electrons in a single atom have discrete energy levels.</a:t>
            </a:r>
          </a:p>
          <a:p>
            <a:pPr eaLnBrk="1" hangingPunct="1">
              <a:lnSpc>
                <a:spcPct val="90000"/>
              </a:lnSpc>
            </a:pPr>
            <a:r>
              <a:rPr lang="sv-SE" altLang="en-US" sz="2800" dirty="0"/>
              <a:t>Actual materials contain innumerable number of atoms packed together and their energy levels overlap to form bands.</a:t>
            </a:r>
          </a:p>
          <a:p>
            <a:pPr eaLnBrk="1" hangingPunct="1">
              <a:lnSpc>
                <a:spcPct val="90000"/>
              </a:lnSpc>
            </a:pPr>
            <a:r>
              <a:rPr lang="sv-SE" altLang="en-US" sz="2800" dirty="0"/>
              <a:t>There will be bands comprising </a:t>
            </a:r>
            <a:r>
              <a:rPr lang="sv-SE" altLang="en-US" sz="2800" dirty="0">
                <a:solidFill>
                  <a:schemeClr val="accent2"/>
                </a:solidFill>
              </a:rPr>
              <a:t>allowable energy levels</a:t>
            </a:r>
            <a:r>
              <a:rPr lang="sv-SE" altLang="en-US" sz="2800" dirty="0"/>
              <a:t> very close to one another, and other </a:t>
            </a:r>
            <a:r>
              <a:rPr lang="sv-SE" altLang="en-US" sz="2800" dirty="0">
                <a:solidFill>
                  <a:schemeClr val="accent2"/>
                </a:solidFill>
              </a:rPr>
              <a:t>forbidden energy bands</a:t>
            </a:r>
            <a:r>
              <a:rPr lang="sv-SE" altLang="en-US" sz="2800" dirty="0"/>
              <a:t>.</a:t>
            </a:r>
            <a:endParaRPr lang="en-US" altLang="en-US" sz="2800" dirty="0"/>
          </a:p>
          <a:p>
            <a:endParaRPr lang="sv-SE" altLang="en-US" sz="2800" dirty="0">
              <a:solidFill>
                <a:srgbClr val="3333FF"/>
              </a:solidFill>
            </a:endParaRPr>
          </a:p>
          <a:p>
            <a:endParaRPr lang="sv-SE" altLang="en-US" sz="2800" dirty="0">
              <a:solidFill>
                <a:srgbClr val="3333FF"/>
              </a:solidFill>
            </a:endParaRPr>
          </a:p>
          <a:p>
            <a:endParaRPr lang="x-none" dirty="0"/>
          </a:p>
        </p:txBody>
      </p:sp>
      <p:sp>
        <p:nvSpPr>
          <p:cNvPr id="4" name="Slide Number Placeholder 3">
            <a:extLst>
              <a:ext uri="{FF2B5EF4-FFF2-40B4-BE49-F238E27FC236}">
                <a16:creationId xmlns:a16="http://schemas.microsoft.com/office/drawing/2014/main" id="{543D0345-A88D-7A92-5AAE-506872C670EF}"/>
              </a:ext>
            </a:extLst>
          </p:cNvPr>
          <p:cNvSpPr>
            <a:spLocks noGrp="1"/>
          </p:cNvSpPr>
          <p:nvPr>
            <p:ph type="sldNum" sz="quarter" idx="12"/>
          </p:nvPr>
        </p:nvSpPr>
        <p:spPr/>
        <p:txBody>
          <a:bodyPr/>
          <a:lstStyle/>
          <a:p>
            <a:fld id="{894A2486-68C6-48E8-996C-17324CCC8CEE}" type="slidenum">
              <a:rPr lang="x-none" smtClean="0"/>
              <a:t>3</a:t>
            </a:fld>
            <a:endParaRPr lang="x-none"/>
          </a:p>
        </p:txBody>
      </p:sp>
    </p:spTree>
    <p:extLst>
      <p:ext uri="{BB962C8B-B14F-4D97-AF65-F5344CB8AC3E}">
        <p14:creationId xmlns:p14="http://schemas.microsoft.com/office/powerpoint/2010/main" val="272178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69EF-C6C7-496F-A7CB-E4FE8468DD5B}"/>
              </a:ext>
            </a:extLst>
          </p:cNvPr>
          <p:cNvSpPr>
            <a:spLocks noGrp="1"/>
          </p:cNvSpPr>
          <p:nvPr>
            <p:ph type="title"/>
          </p:nvPr>
        </p:nvSpPr>
        <p:spPr>
          <a:xfrm>
            <a:off x="838200" y="365126"/>
            <a:ext cx="10515600" cy="1028700"/>
          </a:xfrm>
        </p:spPr>
        <p:txBody>
          <a:bodyPr>
            <a:normAutofit/>
          </a:bodyPr>
          <a:lstStyle/>
          <a:p>
            <a:r>
              <a:rPr lang="en-US" sz="3600" b="1" dirty="0"/>
              <a:t>What You Learnt</a:t>
            </a:r>
            <a:endParaRPr lang="x-none" sz="3600" dirty="0"/>
          </a:p>
        </p:txBody>
      </p:sp>
      <p:sp>
        <p:nvSpPr>
          <p:cNvPr id="3" name="Content Placeholder 2">
            <a:extLst>
              <a:ext uri="{FF2B5EF4-FFF2-40B4-BE49-F238E27FC236}">
                <a16:creationId xmlns:a16="http://schemas.microsoft.com/office/drawing/2014/main" id="{7CB57386-D1FC-4B23-AE44-AEDEB8A7CBAC}"/>
              </a:ext>
            </a:extLst>
          </p:cNvPr>
          <p:cNvSpPr>
            <a:spLocks noGrp="1"/>
          </p:cNvSpPr>
          <p:nvPr>
            <p:ph idx="1"/>
          </p:nvPr>
        </p:nvSpPr>
        <p:spPr>
          <a:xfrm>
            <a:off x="838200" y="1241946"/>
            <a:ext cx="10515600" cy="4935017"/>
          </a:xfrm>
        </p:spPr>
        <p:txBody>
          <a:bodyPr/>
          <a:lstStyle/>
          <a:p>
            <a:pPr eaLnBrk="1" hangingPunct="1"/>
            <a:r>
              <a:rPr lang="sv-SE" altLang="en-US" sz="2400" dirty="0"/>
              <a:t>The lowest available energy band is called the </a:t>
            </a:r>
            <a:r>
              <a:rPr lang="sv-SE" altLang="en-US" sz="2400" dirty="0">
                <a:solidFill>
                  <a:schemeClr val="accent2"/>
                </a:solidFill>
              </a:rPr>
              <a:t>valence band</a:t>
            </a:r>
            <a:r>
              <a:rPr lang="sv-SE" altLang="en-US" sz="2400" dirty="0"/>
              <a:t> </a:t>
            </a:r>
            <a:r>
              <a:rPr lang="sv-SE" altLang="en-US" sz="2400" dirty="0">
                <a:solidFill>
                  <a:schemeClr val="accent2"/>
                </a:solidFill>
              </a:rPr>
              <a:t>(VB)</a:t>
            </a:r>
            <a:r>
              <a:rPr lang="sv-SE" altLang="en-US" sz="2400" dirty="0"/>
              <a:t> &amp; the next available energy band is the </a:t>
            </a:r>
            <a:r>
              <a:rPr lang="sv-SE" altLang="en-US" sz="2400" dirty="0">
                <a:solidFill>
                  <a:schemeClr val="accent2"/>
                </a:solidFill>
              </a:rPr>
              <a:t>conduction band (CB)</a:t>
            </a:r>
            <a:r>
              <a:rPr lang="sv-SE" altLang="en-US" sz="2400" dirty="0"/>
              <a:t>.</a:t>
            </a:r>
          </a:p>
          <a:p>
            <a:pPr eaLnBrk="1" hangingPunct="1"/>
            <a:r>
              <a:rPr lang="sv-SE" altLang="en-US" sz="2400" dirty="0"/>
              <a:t>The band picture enables us to distinguish metals, insulators, and semiconductors.</a:t>
            </a:r>
          </a:p>
          <a:p>
            <a:pPr eaLnBrk="1" hangingPunct="1"/>
            <a:r>
              <a:rPr lang="en-US" sz="2400" b="0" i="0" dirty="0">
                <a:solidFill>
                  <a:srgbClr val="231F20"/>
                </a:solidFill>
                <a:effectLst/>
              </a:rPr>
              <a:t>The difference in energy between the valence band and the conduction band is called an </a:t>
            </a:r>
            <a:r>
              <a:rPr lang="en-US" sz="2400" b="1" dirty="0">
                <a:solidFill>
                  <a:schemeClr val="accent4"/>
                </a:solidFill>
                <a:effectLst/>
              </a:rPr>
              <a:t>energy gap </a:t>
            </a:r>
            <a:r>
              <a:rPr lang="en-US" sz="2400" b="0" i="0" dirty="0">
                <a:solidFill>
                  <a:srgbClr val="231F20"/>
                </a:solidFill>
                <a:effectLst/>
              </a:rPr>
              <a:t>or </a:t>
            </a:r>
            <a:r>
              <a:rPr lang="en-US" sz="2400" b="1" i="0" dirty="0">
                <a:solidFill>
                  <a:schemeClr val="accent4"/>
                </a:solidFill>
                <a:effectLst/>
              </a:rPr>
              <a:t>band gap</a:t>
            </a:r>
            <a:r>
              <a:rPr lang="en-US" sz="2400" b="0" i="1" dirty="0">
                <a:solidFill>
                  <a:srgbClr val="231F20"/>
                </a:solidFill>
                <a:effectLst/>
              </a:rPr>
              <a:t>. </a:t>
            </a:r>
            <a:r>
              <a:rPr lang="en-US" sz="2400" b="0" i="0" dirty="0">
                <a:solidFill>
                  <a:srgbClr val="231F20"/>
                </a:solidFill>
                <a:effectLst/>
              </a:rPr>
              <a:t>This is the amount of energy that a valence electron must have in order to jump from the valence band to the conduction band.</a:t>
            </a:r>
            <a:br>
              <a:rPr lang="en-US" sz="2400" dirty="0"/>
            </a:br>
            <a:endParaRPr lang="en-US" altLang="en-US" sz="2400" dirty="0"/>
          </a:p>
          <a:p>
            <a:endParaRPr lang="x-none" dirty="0"/>
          </a:p>
        </p:txBody>
      </p:sp>
      <p:grpSp>
        <p:nvGrpSpPr>
          <p:cNvPr id="4" name="Group 30">
            <a:extLst>
              <a:ext uri="{FF2B5EF4-FFF2-40B4-BE49-F238E27FC236}">
                <a16:creationId xmlns:a16="http://schemas.microsoft.com/office/drawing/2014/main" id="{0BDDAE94-A096-4B05-BE8F-E59E72E70B49}"/>
              </a:ext>
            </a:extLst>
          </p:cNvPr>
          <p:cNvGrpSpPr>
            <a:grpSpLocks/>
          </p:cNvGrpSpPr>
          <p:nvPr/>
        </p:nvGrpSpPr>
        <p:grpSpPr bwMode="auto">
          <a:xfrm>
            <a:off x="3287714" y="4005264"/>
            <a:ext cx="5888037" cy="2181225"/>
            <a:chOff x="1111" y="2523"/>
            <a:chExt cx="3709" cy="1374"/>
          </a:xfrm>
        </p:grpSpPr>
        <p:sp>
          <p:nvSpPr>
            <p:cNvPr id="5" name="Rectangle 5">
              <a:extLst>
                <a:ext uri="{FF2B5EF4-FFF2-40B4-BE49-F238E27FC236}">
                  <a16:creationId xmlns:a16="http://schemas.microsoft.com/office/drawing/2014/main" id="{428D1C23-A3D6-40E8-B322-7FC1E3F2E8EA}"/>
                </a:ext>
              </a:extLst>
            </p:cNvPr>
            <p:cNvSpPr>
              <a:spLocks noChangeArrowheads="1"/>
            </p:cNvSpPr>
            <p:nvPr/>
          </p:nvSpPr>
          <p:spPr bwMode="auto">
            <a:xfrm>
              <a:off x="1111" y="3339"/>
              <a:ext cx="862"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6" name="Rectangle 6">
              <a:extLst>
                <a:ext uri="{FF2B5EF4-FFF2-40B4-BE49-F238E27FC236}">
                  <a16:creationId xmlns:a16="http://schemas.microsoft.com/office/drawing/2014/main" id="{BB7D38A9-9C5C-47B6-A67E-7B2B411F6884}"/>
                </a:ext>
              </a:extLst>
            </p:cNvPr>
            <p:cNvSpPr>
              <a:spLocks noChangeArrowheads="1"/>
            </p:cNvSpPr>
            <p:nvPr/>
          </p:nvSpPr>
          <p:spPr bwMode="auto">
            <a:xfrm>
              <a:off x="2472" y="2795"/>
              <a:ext cx="862" cy="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7" name="Rectangle 7">
              <a:extLst>
                <a:ext uri="{FF2B5EF4-FFF2-40B4-BE49-F238E27FC236}">
                  <a16:creationId xmlns:a16="http://schemas.microsoft.com/office/drawing/2014/main" id="{C52BBFC8-153E-41CD-B8F5-F2C26A27C618}"/>
                </a:ext>
              </a:extLst>
            </p:cNvPr>
            <p:cNvSpPr>
              <a:spLocks noChangeArrowheads="1"/>
            </p:cNvSpPr>
            <p:nvPr/>
          </p:nvSpPr>
          <p:spPr bwMode="auto">
            <a:xfrm>
              <a:off x="2472" y="3339"/>
              <a:ext cx="862"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8" name="Rectangle 8">
              <a:extLst>
                <a:ext uri="{FF2B5EF4-FFF2-40B4-BE49-F238E27FC236}">
                  <a16:creationId xmlns:a16="http://schemas.microsoft.com/office/drawing/2014/main" id="{14EF8063-E162-475A-A73E-B0189083B55F}"/>
                </a:ext>
              </a:extLst>
            </p:cNvPr>
            <p:cNvSpPr>
              <a:spLocks noChangeArrowheads="1"/>
            </p:cNvSpPr>
            <p:nvPr/>
          </p:nvSpPr>
          <p:spPr bwMode="auto">
            <a:xfrm>
              <a:off x="3833" y="3339"/>
              <a:ext cx="862"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9" name="Rectangle 9">
              <a:extLst>
                <a:ext uri="{FF2B5EF4-FFF2-40B4-BE49-F238E27FC236}">
                  <a16:creationId xmlns:a16="http://schemas.microsoft.com/office/drawing/2014/main" id="{EC485785-CD6B-4BDE-B991-6AA38EBCDBD8}"/>
                </a:ext>
              </a:extLst>
            </p:cNvPr>
            <p:cNvSpPr>
              <a:spLocks noChangeArrowheads="1"/>
            </p:cNvSpPr>
            <p:nvPr/>
          </p:nvSpPr>
          <p:spPr bwMode="auto">
            <a:xfrm>
              <a:off x="3833" y="2523"/>
              <a:ext cx="862" cy="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0" name="Line 10">
              <a:extLst>
                <a:ext uri="{FF2B5EF4-FFF2-40B4-BE49-F238E27FC236}">
                  <a16:creationId xmlns:a16="http://schemas.microsoft.com/office/drawing/2014/main" id="{0E141773-0F82-4AE6-9A71-178423ADE93C}"/>
                </a:ext>
              </a:extLst>
            </p:cNvPr>
            <p:cNvSpPr>
              <a:spLocks noChangeShapeType="1"/>
            </p:cNvSpPr>
            <p:nvPr/>
          </p:nvSpPr>
          <p:spPr bwMode="auto">
            <a:xfrm>
              <a:off x="1111" y="306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11" name="Line 11">
              <a:extLst>
                <a:ext uri="{FF2B5EF4-FFF2-40B4-BE49-F238E27FC236}">
                  <a16:creationId xmlns:a16="http://schemas.microsoft.com/office/drawing/2014/main" id="{C9E211A6-3A1E-4AA3-AE12-350065CA48DB}"/>
                </a:ext>
              </a:extLst>
            </p:cNvPr>
            <p:cNvSpPr>
              <a:spLocks noChangeShapeType="1"/>
            </p:cNvSpPr>
            <p:nvPr/>
          </p:nvSpPr>
          <p:spPr bwMode="auto">
            <a:xfrm>
              <a:off x="1111" y="3430"/>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12" name="Line 13">
              <a:extLst>
                <a:ext uri="{FF2B5EF4-FFF2-40B4-BE49-F238E27FC236}">
                  <a16:creationId xmlns:a16="http://schemas.microsoft.com/office/drawing/2014/main" id="{69AE7FB5-F9FB-48A8-80CE-78BB37F65418}"/>
                </a:ext>
              </a:extLst>
            </p:cNvPr>
            <p:cNvSpPr>
              <a:spLocks noChangeShapeType="1"/>
            </p:cNvSpPr>
            <p:nvPr/>
          </p:nvSpPr>
          <p:spPr bwMode="auto">
            <a:xfrm>
              <a:off x="1973" y="306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13" name="Line 14">
              <a:extLst>
                <a:ext uri="{FF2B5EF4-FFF2-40B4-BE49-F238E27FC236}">
                  <a16:creationId xmlns:a16="http://schemas.microsoft.com/office/drawing/2014/main" id="{EDA3DC5F-3B16-4505-9A7F-A2CE0317773C}"/>
                </a:ext>
              </a:extLst>
            </p:cNvPr>
            <p:cNvSpPr>
              <a:spLocks noChangeShapeType="1"/>
            </p:cNvSpPr>
            <p:nvPr/>
          </p:nvSpPr>
          <p:spPr bwMode="auto">
            <a:xfrm>
              <a:off x="1111" y="3067"/>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14" name="Rectangle 15">
              <a:extLst>
                <a:ext uri="{FF2B5EF4-FFF2-40B4-BE49-F238E27FC236}">
                  <a16:creationId xmlns:a16="http://schemas.microsoft.com/office/drawing/2014/main" id="{49E34DA6-4870-448E-95AB-E09158ADA491}"/>
                </a:ext>
              </a:extLst>
            </p:cNvPr>
            <p:cNvSpPr>
              <a:spLocks noChangeArrowheads="1"/>
            </p:cNvSpPr>
            <p:nvPr/>
          </p:nvSpPr>
          <p:spPr bwMode="auto">
            <a:xfrm>
              <a:off x="2472" y="3158"/>
              <a:ext cx="862" cy="181"/>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sv-SE" altLang="en-US" sz="1400">
                  <a:solidFill>
                    <a:schemeClr val="bg1"/>
                  </a:solidFill>
                </a:rPr>
                <a:t>Narrow b/gap</a:t>
              </a:r>
              <a:endParaRPr lang="en-US" altLang="en-US" sz="1400">
                <a:solidFill>
                  <a:schemeClr val="bg1"/>
                </a:solidFill>
              </a:endParaRPr>
            </a:p>
          </p:txBody>
        </p:sp>
        <p:sp>
          <p:nvSpPr>
            <p:cNvPr id="15" name="Rectangle 16">
              <a:extLst>
                <a:ext uri="{FF2B5EF4-FFF2-40B4-BE49-F238E27FC236}">
                  <a16:creationId xmlns:a16="http://schemas.microsoft.com/office/drawing/2014/main" id="{BB0DA137-FABD-452E-AF5E-40D648823B06}"/>
                </a:ext>
              </a:extLst>
            </p:cNvPr>
            <p:cNvSpPr>
              <a:spLocks noChangeArrowheads="1"/>
            </p:cNvSpPr>
            <p:nvPr/>
          </p:nvSpPr>
          <p:spPr bwMode="auto">
            <a:xfrm>
              <a:off x="3833" y="2886"/>
              <a:ext cx="861" cy="453"/>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6" name="Text Box 17">
              <a:extLst>
                <a:ext uri="{FF2B5EF4-FFF2-40B4-BE49-F238E27FC236}">
                  <a16:creationId xmlns:a16="http://schemas.microsoft.com/office/drawing/2014/main" id="{1239E3C5-88E9-456D-8015-A1BC227AD8BF}"/>
                </a:ext>
              </a:extLst>
            </p:cNvPr>
            <p:cNvSpPr txBox="1">
              <a:spLocks noChangeArrowheads="1"/>
            </p:cNvSpPr>
            <p:nvPr/>
          </p:nvSpPr>
          <p:spPr bwMode="auto">
            <a:xfrm>
              <a:off x="3787" y="3022"/>
              <a:ext cx="9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sz="1400">
                  <a:solidFill>
                    <a:schemeClr val="bg1"/>
                  </a:solidFill>
                </a:rPr>
                <a:t>Wide band gap</a:t>
              </a:r>
              <a:endParaRPr lang="en-US" altLang="en-US" sz="1400">
                <a:solidFill>
                  <a:schemeClr val="bg1"/>
                </a:solidFill>
              </a:endParaRPr>
            </a:p>
          </p:txBody>
        </p:sp>
        <p:sp>
          <p:nvSpPr>
            <p:cNvPr id="17" name="Text Box 18">
              <a:extLst>
                <a:ext uri="{FF2B5EF4-FFF2-40B4-BE49-F238E27FC236}">
                  <a16:creationId xmlns:a16="http://schemas.microsoft.com/office/drawing/2014/main" id="{EBDA7961-0B7B-4273-A509-146F197E4792}"/>
                </a:ext>
              </a:extLst>
            </p:cNvPr>
            <p:cNvSpPr txBox="1">
              <a:spLocks noChangeArrowheads="1"/>
            </p:cNvSpPr>
            <p:nvPr/>
          </p:nvSpPr>
          <p:spPr bwMode="auto">
            <a:xfrm>
              <a:off x="2517" y="3113"/>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8" name="Text Box 20">
              <a:extLst>
                <a:ext uri="{FF2B5EF4-FFF2-40B4-BE49-F238E27FC236}">
                  <a16:creationId xmlns:a16="http://schemas.microsoft.com/office/drawing/2014/main" id="{58B65F6A-DC15-41DE-99FB-1978C0B5A980}"/>
                </a:ext>
              </a:extLst>
            </p:cNvPr>
            <p:cNvSpPr txBox="1">
              <a:spLocks noChangeArrowheads="1"/>
            </p:cNvSpPr>
            <p:nvPr/>
          </p:nvSpPr>
          <p:spPr bwMode="auto">
            <a:xfrm>
              <a:off x="1111" y="3657"/>
              <a:ext cx="7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(a) metal</a:t>
              </a:r>
              <a:endParaRPr lang="en-US" altLang="en-US"/>
            </a:p>
          </p:txBody>
        </p:sp>
        <p:sp>
          <p:nvSpPr>
            <p:cNvPr id="19" name="Text Box 21">
              <a:extLst>
                <a:ext uri="{FF2B5EF4-FFF2-40B4-BE49-F238E27FC236}">
                  <a16:creationId xmlns:a16="http://schemas.microsoft.com/office/drawing/2014/main" id="{0C29459D-0C2D-4BFB-B35F-8B4959B6174B}"/>
                </a:ext>
              </a:extLst>
            </p:cNvPr>
            <p:cNvSpPr txBox="1">
              <a:spLocks noChangeArrowheads="1"/>
            </p:cNvSpPr>
            <p:nvPr/>
          </p:nvSpPr>
          <p:spPr bwMode="auto">
            <a:xfrm>
              <a:off x="2109" y="3657"/>
              <a:ext cx="1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(b) semiconductor</a:t>
              </a:r>
              <a:endParaRPr lang="en-US" altLang="en-US"/>
            </a:p>
          </p:txBody>
        </p:sp>
        <p:sp>
          <p:nvSpPr>
            <p:cNvPr id="20" name="Text Box 22">
              <a:extLst>
                <a:ext uri="{FF2B5EF4-FFF2-40B4-BE49-F238E27FC236}">
                  <a16:creationId xmlns:a16="http://schemas.microsoft.com/office/drawing/2014/main" id="{922C5631-8314-4349-8BCF-B5444BBDD17B}"/>
                </a:ext>
              </a:extLst>
            </p:cNvPr>
            <p:cNvSpPr txBox="1">
              <a:spLocks noChangeArrowheads="1"/>
            </p:cNvSpPr>
            <p:nvPr/>
          </p:nvSpPr>
          <p:spPr bwMode="auto">
            <a:xfrm>
              <a:off x="3820" y="3666"/>
              <a:ext cx="10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(c) insulator</a:t>
              </a:r>
              <a:endParaRPr lang="en-US" altLang="en-US"/>
            </a:p>
          </p:txBody>
        </p:sp>
        <p:sp>
          <p:nvSpPr>
            <p:cNvPr id="21" name="Text Box 24">
              <a:extLst>
                <a:ext uri="{FF2B5EF4-FFF2-40B4-BE49-F238E27FC236}">
                  <a16:creationId xmlns:a16="http://schemas.microsoft.com/office/drawing/2014/main" id="{F059757C-4B1C-47D5-A569-CD9DB0FA259D}"/>
                </a:ext>
              </a:extLst>
            </p:cNvPr>
            <p:cNvSpPr txBox="1">
              <a:spLocks noChangeArrowheads="1"/>
            </p:cNvSpPr>
            <p:nvPr/>
          </p:nvSpPr>
          <p:spPr bwMode="auto">
            <a:xfrm>
              <a:off x="1565" y="3067"/>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CB</a:t>
              </a:r>
              <a:endParaRPr lang="en-US" altLang="en-US"/>
            </a:p>
          </p:txBody>
        </p:sp>
        <p:sp>
          <p:nvSpPr>
            <p:cNvPr id="22" name="Text Box 25">
              <a:extLst>
                <a:ext uri="{FF2B5EF4-FFF2-40B4-BE49-F238E27FC236}">
                  <a16:creationId xmlns:a16="http://schemas.microsoft.com/office/drawing/2014/main" id="{C7ECD042-8E57-48F9-9AB0-B0157664EE7F}"/>
                </a:ext>
              </a:extLst>
            </p:cNvPr>
            <p:cNvSpPr txBox="1">
              <a:spLocks noChangeArrowheads="1"/>
            </p:cNvSpPr>
            <p:nvPr/>
          </p:nvSpPr>
          <p:spPr bwMode="auto">
            <a:xfrm>
              <a:off x="1565" y="3430"/>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VB</a:t>
              </a:r>
              <a:endParaRPr lang="en-US" altLang="en-US"/>
            </a:p>
          </p:txBody>
        </p:sp>
        <p:sp>
          <p:nvSpPr>
            <p:cNvPr id="23" name="Text Box 26">
              <a:extLst>
                <a:ext uri="{FF2B5EF4-FFF2-40B4-BE49-F238E27FC236}">
                  <a16:creationId xmlns:a16="http://schemas.microsoft.com/office/drawing/2014/main" id="{09AFFBEB-DA5E-444A-8C9A-CD754F9651E6}"/>
                </a:ext>
              </a:extLst>
            </p:cNvPr>
            <p:cNvSpPr txBox="1">
              <a:spLocks noChangeArrowheads="1"/>
            </p:cNvSpPr>
            <p:nvPr/>
          </p:nvSpPr>
          <p:spPr bwMode="auto">
            <a:xfrm>
              <a:off x="2880" y="2840"/>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CB</a:t>
              </a:r>
              <a:endParaRPr lang="en-US" altLang="en-US"/>
            </a:p>
          </p:txBody>
        </p:sp>
        <p:sp>
          <p:nvSpPr>
            <p:cNvPr id="24" name="Text Box 27">
              <a:extLst>
                <a:ext uri="{FF2B5EF4-FFF2-40B4-BE49-F238E27FC236}">
                  <a16:creationId xmlns:a16="http://schemas.microsoft.com/office/drawing/2014/main" id="{F871583F-4E05-4E6D-A7ED-A8D9B6BBEFD0}"/>
                </a:ext>
              </a:extLst>
            </p:cNvPr>
            <p:cNvSpPr txBox="1">
              <a:spLocks noChangeArrowheads="1"/>
            </p:cNvSpPr>
            <p:nvPr/>
          </p:nvSpPr>
          <p:spPr bwMode="auto">
            <a:xfrm>
              <a:off x="4286" y="2614"/>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CB</a:t>
              </a:r>
              <a:endParaRPr lang="en-US" altLang="en-US"/>
            </a:p>
          </p:txBody>
        </p:sp>
        <p:sp>
          <p:nvSpPr>
            <p:cNvPr id="25" name="Text Box 28">
              <a:extLst>
                <a:ext uri="{FF2B5EF4-FFF2-40B4-BE49-F238E27FC236}">
                  <a16:creationId xmlns:a16="http://schemas.microsoft.com/office/drawing/2014/main" id="{109E343E-3194-48E2-B377-74CAEDD27FA0}"/>
                </a:ext>
              </a:extLst>
            </p:cNvPr>
            <p:cNvSpPr txBox="1">
              <a:spLocks noChangeArrowheads="1"/>
            </p:cNvSpPr>
            <p:nvPr/>
          </p:nvSpPr>
          <p:spPr bwMode="auto">
            <a:xfrm>
              <a:off x="2971" y="3430"/>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VB</a:t>
              </a:r>
              <a:endParaRPr lang="en-US" altLang="en-US"/>
            </a:p>
          </p:txBody>
        </p:sp>
        <p:sp>
          <p:nvSpPr>
            <p:cNvPr id="26" name="Text Box 29">
              <a:extLst>
                <a:ext uri="{FF2B5EF4-FFF2-40B4-BE49-F238E27FC236}">
                  <a16:creationId xmlns:a16="http://schemas.microsoft.com/office/drawing/2014/main" id="{E75B630A-A86E-4950-A570-4FDE5E5F93B6}"/>
                </a:ext>
              </a:extLst>
            </p:cNvPr>
            <p:cNvSpPr txBox="1">
              <a:spLocks noChangeArrowheads="1"/>
            </p:cNvSpPr>
            <p:nvPr/>
          </p:nvSpPr>
          <p:spPr bwMode="auto">
            <a:xfrm>
              <a:off x="4332" y="3430"/>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sv-SE" altLang="en-US"/>
                <a:t>VB</a:t>
              </a:r>
              <a:endParaRPr lang="en-US" altLang="en-US"/>
            </a:p>
          </p:txBody>
        </p:sp>
      </p:grpSp>
      <p:sp>
        <p:nvSpPr>
          <p:cNvPr id="27" name="Slide Number Placeholder 26">
            <a:extLst>
              <a:ext uri="{FF2B5EF4-FFF2-40B4-BE49-F238E27FC236}">
                <a16:creationId xmlns:a16="http://schemas.microsoft.com/office/drawing/2014/main" id="{121B10A4-C26E-5B3C-C21B-626B16EFD049}"/>
              </a:ext>
            </a:extLst>
          </p:cNvPr>
          <p:cNvSpPr>
            <a:spLocks noGrp="1"/>
          </p:cNvSpPr>
          <p:nvPr>
            <p:ph type="sldNum" sz="quarter" idx="12"/>
          </p:nvPr>
        </p:nvSpPr>
        <p:spPr/>
        <p:txBody>
          <a:bodyPr/>
          <a:lstStyle/>
          <a:p>
            <a:fld id="{894A2486-68C6-48E8-996C-17324CCC8CEE}" type="slidenum">
              <a:rPr lang="x-none" smtClean="0"/>
              <a:t>4</a:t>
            </a:fld>
            <a:endParaRPr lang="x-none"/>
          </a:p>
        </p:txBody>
      </p:sp>
    </p:spTree>
    <p:extLst>
      <p:ext uri="{BB962C8B-B14F-4D97-AF65-F5344CB8AC3E}">
        <p14:creationId xmlns:p14="http://schemas.microsoft.com/office/powerpoint/2010/main" val="78853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8D02-7F87-4C6C-AE70-D8407C5B3DD6}"/>
              </a:ext>
            </a:extLst>
          </p:cNvPr>
          <p:cNvSpPr>
            <a:spLocks noGrp="1"/>
          </p:cNvSpPr>
          <p:nvPr>
            <p:ph type="title"/>
          </p:nvPr>
        </p:nvSpPr>
        <p:spPr/>
        <p:txBody>
          <a:bodyPr>
            <a:normAutofit/>
          </a:bodyPr>
          <a:lstStyle/>
          <a:p>
            <a:r>
              <a:rPr lang="en-US" sz="3600" b="1" dirty="0"/>
              <a:t>What You Learnt</a:t>
            </a:r>
            <a:endParaRPr lang="x-none" sz="3600" dirty="0"/>
          </a:p>
        </p:txBody>
      </p:sp>
      <p:sp>
        <p:nvSpPr>
          <p:cNvPr id="3" name="Content Placeholder 2">
            <a:extLst>
              <a:ext uri="{FF2B5EF4-FFF2-40B4-BE49-F238E27FC236}">
                <a16:creationId xmlns:a16="http://schemas.microsoft.com/office/drawing/2014/main" id="{F9526E51-D9AC-4CBE-BCA1-048D974E2F59}"/>
              </a:ext>
            </a:extLst>
          </p:cNvPr>
          <p:cNvSpPr>
            <a:spLocks noGrp="1"/>
          </p:cNvSpPr>
          <p:nvPr>
            <p:ph idx="1"/>
          </p:nvPr>
        </p:nvSpPr>
        <p:spPr/>
        <p:txBody>
          <a:bodyPr/>
          <a:lstStyle/>
          <a:p>
            <a:pPr eaLnBrk="1" hangingPunct="1">
              <a:lnSpc>
                <a:spcPct val="90000"/>
              </a:lnSpc>
            </a:pPr>
            <a:r>
              <a:rPr lang="sv-SE" altLang="en-US" sz="2800" dirty="0"/>
              <a:t>Electrons in the </a:t>
            </a:r>
            <a:r>
              <a:rPr lang="sv-SE" altLang="en-US" sz="2800" dirty="0">
                <a:solidFill>
                  <a:schemeClr val="accent2"/>
                </a:solidFill>
              </a:rPr>
              <a:t>VB</a:t>
            </a:r>
            <a:r>
              <a:rPr lang="sv-SE" altLang="en-US" sz="2800" dirty="0"/>
              <a:t> can acquire sufficient energy (e.g., from sunlight) to surmount the energy gap to the </a:t>
            </a:r>
            <a:r>
              <a:rPr lang="sv-SE" altLang="en-US" sz="2800" dirty="0">
                <a:solidFill>
                  <a:schemeClr val="accent2"/>
                </a:solidFill>
              </a:rPr>
              <a:t>CB</a:t>
            </a:r>
            <a:r>
              <a:rPr lang="sv-SE" altLang="en-US" sz="2800" dirty="0"/>
              <a:t>. It leaves behind a </a:t>
            </a:r>
            <a:r>
              <a:rPr lang="sv-SE" altLang="en-US" sz="2800" dirty="0">
                <a:solidFill>
                  <a:schemeClr val="accent2"/>
                </a:solidFill>
              </a:rPr>
              <a:t>vacancy or hole</a:t>
            </a:r>
            <a:r>
              <a:rPr lang="sv-SE" altLang="en-US" sz="2800" dirty="0"/>
              <a:t>. </a:t>
            </a:r>
          </a:p>
          <a:p>
            <a:pPr eaLnBrk="1" hangingPunct="1">
              <a:lnSpc>
                <a:spcPct val="90000"/>
              </a:lnSpc>
            </a:pPr>
            <a:r>
              <a:rPr lang="sv-SE" altLang="en-US" sz="2800" dirty="0"/>
              <a:t>Electrons adjacent to this hole can move into it creating a new hole. In the </a:t>
            </a:r>
            <a:r>
              <a:rPr lang="sv-SE" altLang="en-US" sz="2800" dirty="0">
                <a:solidFill>
                  <a:schemeClr val="accent2"/>
                </a:solidFill>
              </a:rPr>
              <a:t>VB</a:t>
            </a:r>
            <a:r>
              <a:rPr lang="sv-SE" altLang="en-US" sz="2800" dirty="0"/>
              <a:t> therefore there is a movement of </a:t>
            </a:r>
            <a:r>
              <a:rPr lang="sv-SE" altLang="en-US" sz="2800" dirty="0">
                <a:solidFill>
                  <a:schemeClr val="accent2"/>
                </a:solidFill>
              </a:rPr>
              <a:t>holes</a:t>
            </a:r>
            <a:r>
              <a:rPr lang="sv-SE" altLang="en-US" sz="2800" dirty="0"/>
              <a:t>, and the </a:t>
            </a:r>
            <a:r>
              <a:rPr lang="sv-SE" altLang="en-US" sz="2800" dirty="0">
                <a:solidFill>
                  <a:schemeClr val="accent2"/>
                </a:solidFill>
              </a:rPr>
              <a:t>CB</a:t>
            </a:r>
            <a:r>
              <a:rPr lang="sv-SE" altLang="en-US" sz="2800" dirty="0"/>
              <a:t> there is motion of the </a:t>
            </a:r>
            <a:r>
              <a:rPr lang="sv-SE" altLang="en-US" sz="2800" dirty="0">
                <a:solidFill>
                  <a:schemeClr val="accent2"/>
                </a:solidFill>
              </a:rPr>
              <a:t>electrons</a:t>
            </a:r>
            <a:r>
              <a:rPr lang="sv-SE" altLang="en-US" sz="2800" dirty="0"/>
              <a:t>.</a:t>
            </a:r>
          </a:p>
          <a:p>
            <a:pPr eaLnBrk="1" hangingPunct="1">
              <a:lnSpc>
                <a:spcPct val="90000"/>
              </a:lnSpc>
            </a:pPr>
            <a:r>
              <a:rPr lang="sv-SE" altLang="en-US" sz="2800" dirty="0"/>
              <a:t>In semiconductors current flow is due to motion of both electrons and holes. </a:t>
            </a:r>
            <a:endParaRPr lang="en-US" altLang="en-US" sz="2800" dirty="0"/>
          </a:p>
          <a:p>
            <a:endParaRPr lang="x-none" dirty="0"/>
          </a:p>
        </p:txBody>
      </p:sp>
      <p:sp>
        <p:nvSpPr>
          <p:cNvPr id="4" name="Slide Number Placeholder 3">
            <a:extLst>
              <a:ext uri="{FF2B5EF4-FFF2-40B4-BE49-F238E27FC236}">
                <a16:creationId xmlns:a16="http://schemas.microsoft.com/office/drawing/2014/main" id="{E7A82944-8202-3292-8BC4-FCADD10D071F}"/>
              </a:ext>
            </a:extLst>
          </p:cNvPr>
          <p:cNvSpPr>
            <a:spLocks noGrp="1"/>
          </p:cNvSpPr>
          <p:nvPr>
            <p:ph type="sldNum" sz="quarter" idx="12"/>
          </p:nvPr>
        </p:nvSpPr>
        <p:spPr/>
        <p:txBody>
          <a:bodyPr/>
          <a:lstStyle/>
          <a:p>
            <a:fld id="{894A2486-68C6-48E8-996C-17324CCC8CEE}" type="slidenum">
              <a:rPr lang="x-none" smtClean="0"/>
              <a:t>5</a:t>
            </a:fld>
            <a:endParaRPr lang="x-none"/>
          </a:p>
        </p:txBody>
      </p:sp>
    </p:spTree>
    <p:extLst>
      <p:ext uri="{BB962C8B-B14F-4D97-AF65-F5344CB8AC3E}">
        <p14:creationId xmlns:p14="http://schemas.microsoft.com/office/powerpoint/2010/main" val="187603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D472-F1B1-4357-9C9A-8F8C9A89730F}"/>
              </a:ext>
            </a:extLst>
          </p:cNvPr>
          <p:cNvSpPr>
            <a:spLocks noGrp="1"/>
          </p:cNvSpPr>
          <p:nvPr>
            <p:ph type="title"/>
          </p:nvPr>
        </p:nvSpPr>
        <p:spPr>
          <a:xfrm>
            <a:off x="838200" y="365125"/>
            <a:ext cx="10515600" cy="432317"/>
          </a:xfrm>
        </p:spPr>
        <p:txBody>
          <a:bodyPr>
            <a:noAutofit/>
          </a:bodyPr>
          <a:lstStyle/>
          <a:p>
            <a:r>
              <a:rPr lang="sv-SE" altLang="en-US" sz="2800" b="1" dirty="0">
                <a:solidFill>
                  <a:srgbClr val="FF0000"/>
                </a:solidFill>
                <a:latin typeface="+mn-lt"/>
              </a:rPr>
              <a:t>Crystals</a:t>
            </a:r>
            <a:endParaRPr lang="x-none" sz="2800" dirty="0"/>
          </a:p>
        </p:txBody>
      </p:sp>
      <p:sp>
        <p:nvSpPr>
          <p:cNvPr id="3" name="Content Placeholder 2">
            <a:extLst>
              <a:ext uri="{FF2B5EF4-FFF2-40B4-BE49-F238E27FC236}">
                <a16:creationId xmlns:a16="http://schemas.microsoft.com/office/drawing/2014/main" id="{BA0408E5-0030-4520-876A-8258390FF349}"/>
              </a:ext>
            </a:extLst>
          </p:cNvPr>
          <p:cNvSpPr>
            <a:spLocks noGrp="1"/>
          </p:cNvSpPr>
          <p:nvPr>
            <p:ph idx="1"/>
          </p:nvPr>
        </p:nvSpPr>
        <p:spPr>
          <a:xfrm>
            <a:off x="614916" y="1132088"/>
            <a:ext cx="10515600" cy="4593823"/>
          </a:xfrm>
        </p:spPr>
        <p:txBody>
          <a:bodyPr>
            <a:normAutofit/>
          </a:bodyPr>
          <a:lstStyle/>
          <a:p>
            <a:r>
              <a:rPr lang="en-US" b="0" i="0" dirty="0">
                <a:solidFill>
                  <a:srgbClr val="231F20"/>
                </a:solidFill>
                <a:effectLst/>
              </a:rPr>
              <a:t>Semiconductor atoms have four valence electrons. Silicon is the most widely used semiconductive material.</a:t>
            </a:r>
            <a:r>
              <a:rPr lang="en-US" dirty="0"/>
              <a:t> </a:t>
            </a:r>
          </a:p>
          <a:p>
            <a:r>
              <a:rPr lang="en-US" b="0" i="0" dirty="0">
                <a:solidFill>
                  <a:srgbClr val="231F20"/>
                </a:solidFill>
                <a:effectLst/>
              </a:rPr>
              <a:t>Examples of semiconductors: silicon and germanium. </a:t>
            </a:r>
          </a:p>
          <a:p>
            <a:r>
              <a:rPr lang="en-US" b="1" i="0" dirty="0">
                <a:solidFill>
                  <a:srgbClr val="4484A8"/>
                </a:solidFill>
                <a:effectLst/>
              </a:rPr>
              <a:t>Silicon </a:t>
            </a:r>
            <a:r>
              <a:rPr lang="en-US" b="0" i="0" dirty="0">
                <a:solidFill>
                  <a:srgbClr val="231F20"/>
                </a:solidFill>
                <a:effectLst/>
              </a:rPr>
              <a:t>is used in diodes, transistors, integrated circuits, and other semiconductor devices.</a:t>
            </a:r>
            <a:r>
              <a:rPr lang="en-US" dirty="0"/>
              <a:t> </a:t>
            </a:r>
          </a:p>
          <a:p>
            <a:r>
              <a:rPr lang="en-US" b="0" i="0" dirty="0">
                <a:solidFill>
                  <a:srgbClr val="231F20"/>
                </a:solidFill>
                <a:effectLst/>
              </a:rPr>
              <a:t>Semiconductor atoms bond together in a symmetrical pattern to form a solid material called a </a:t>
            </a:r>
            <a:r>
              <a:rPr lang="en-US" dirty="0">
                <a:solidFill>
                  <a:schemeClr val="accent4"/>
                </a:solidFill>
                <a:effectLst/>
              </a:rPr>
              <a:t>crystal</a:t>
            </a:r>
            <a:r>
              <a:rPr lang="en-US" b="0" i="1" dirty="0">
                <a:solidFill>
                  <a:srgbClr val="231F20"/>
                </a:solidFill>
                <a:effectLst/>
              </a:rPr>
              <a:t>. </a:t>
            </a:r>
          </a:p>
          <a:p>
            <a:r>
              <a:rPr lang="en-US" b="0" i="0" dirty="0">
                <a:solidFill>
                  <a:srgbClr val="231F20"/>
                </a:solidFill>
                <a:effectLst/>
              </a:rPr>
              <a:t>The bonds that hold a crystal together are called </a:t>
            </a:r>
            <a:r>
              <a:rPr lang="en-US" b="0" dirty="0">
                <a:solidFill>
                  <a:schemeClr val="accent4"/>
                </a:solidFill>
                <a:effectLst/>
              </a:rPr>
              <a:t>covalent bonds</a:t>
            </a:r>
            <a:r>
              <a:rPr lang="en-US" b="0" i="1" dirty="0">
                <a:solidFill>
                  <a:srgbClr val="231F20"/>
                </a:solidFill>
                <a:effectLst/>
              </a:rPr>
              <a:t>.</a:t>
            </a:r>
            <a:r>
              <a:rPr lang="en-US" dirty="0"/>
              <a:t> </a:t>
            </a:r>
            <a:br>
              <a:rPr lang="en-US" dirty="0"/>
            </a:br>
            <a:endParaRPr lang="x-none" dirty="0"/>
          </a:p>
        </p:txBody>
      </p:sp>
      <p:sp>
        <p:nvSpPr>
          <p:cNvPr id="4" name="Slide Number Placeholder 3">
            <a:extLst>
              <a:ext uri="{FF2B5EF4-FFF2-40B4-BE49-F238E27FC236}">
                <a16:creationId xmlns:a16="http://schemas.microsoft.com/office/drawing/2014/main" id="{8B7613EF-7F0F-B845-D333-C42DD5787801}"/>
              </a:ext>
            </a:extLst>
          </p:cNvPr>
          <p:cNvSpPr>
            <a:spLocks noGrp="1"/>
          </p:cNvSpPr>
          <p:nvPr>
            <p:ph type="sldNum" sz="quarter" idx="12"/>
          </p:nvPr>
        </p:nvSpPr>
        <p:spPr/>
        <p:txBody>
          <a:bodyPr/>
          <a:lstStyle/>
          <a:p>
            <a:fld id="{894A2486-68C6-48E8-996C-17324CCC8CEE}" type="slidenum">
              <a:rPr lang="x-none" smtClean="0"/>
              <a:t>6</a:t>
            </a:fld>
            <a:endParaRPr lang="x-none"/>
          </a:p>
        </p:txBody>
      </p:sp>
    </p:spTree>
    <p:extLst>
      <p:ext uri="{BB962C8B-B14F-4D97-AF65-F5344CB8AC3E}">
        <p14:creationId xmlns:p14="http://schemas.microsoft.com/office/powerpoint/2010/main" val="211376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2177-5915-4342-B7CD-805D43DA9C10}"/>
              </a:ext>
            </a:extLst>
          </p:cNvPr>
          <p:cNvSpPr>
            <a:spLocks noGrp="1"/>
          </p:cNvSpPr>
          <p:nvPr>
            <p:ph type="title"/>
          </p:nvPr>
        </p:nvSpPr>
        <p:spPr>
          <a:xfrm>
            <a:off x="838200" y="365126"/>
            <a:ext cx="4690730" cy="825722"/>
          </a:xfrm>
        </p:spPr>
        <p:txBody>
          <a:bodyPr>
            <a:normAutofit/>
          </a:bodyPr>
          <a:lstStyle/>
          <a:p>
            <a:r>
              <a:rPr lang="en-US" sz="2800" b="1" dirty="0">
                <a:solidFill>
                  <a:srgbClr val="FF0000"/>
                </a:solidFill>
                <a:latin typeface="+mn-lt"/>
              </a:rPr>
              <a:t>S</a:t>
            </a:r>
            <a:r>
              <a:rPr lang="en-US" sz="2800" b="1" i="0" dirty="0">
                <a:solidFill>
                  <a:srgbClr val="FF0000"/>
                </a:solidFill>
                <a:effectLst/>
                <a:latin typeface="+mn-lt"/>
              </a:rPr>
              <a:t>ilicon and germanium atoms</a:t>
            </a:r>
            <a:endParaRPr lang="x-none" sz="2800" b="1" dirty="0">
              <a:solidFill>
                <a:srgbClr val="FF0000"/>
              </a:solidFill>
              <a:latin typeface="+mn-lt"/>
            </a:endParaRPr>
          </a:p>
        </p:txBody>
      </p:sp>
      <p:sp>
        <p:nvSpPr>
          <p:cNvPr id="3" name="Content Placeholder 2">
            <a:extLst>
              <a:ext uri="{FF2B5EF4-FFF2-40B4-BE49-F238E27FC236}">
                <a16:creationId xmlns:a16="http://schemas.microsoft.com/office/drawing/2014/main" id="{95441E52-8D52-46F4-9099-BB5C11676252}"/>
              </a:ext>
            </a:extLst>
          </p:cNvPr>
          <p:cNvSpPr>
            <a:spLocks noGrp="1"/>
          </p:cNvSpPr>
          <p:nvPr>
            <p:ph sz="half" idx="1"/>
          </p:nvPr>
        </p:nvSpPr>
        <p:spPr/>
        <p:txBody>
          <a:bodyPr/>
          <a:lstStyle/>
          <a:p>
            <a:pPr marL="0" indent="0">
              <a:buNone/>
            </a:pPr>
            <a:endParaRPr lang="en-US" dirty="0"/>
          </a:p>
          <a:p>
            <a:endParaRPr lang="x-none" dirty="0"/>
          </a:p>
        </p:txBody>
      </p:sp>
      <p:sp>
        <p:nvSpPr>
          <p:cNvPr id="4" name="Content Placeholder 3">
            <a:extLst>
              <a:ext uri="{FF2B5EF4-FFF2-40B4-BE49-F238E27FC236}">
                <a16:creationId xmlns:a16="http://schemas.microsoft.com/office/drawing/2014/main" id="{BF6071B1-DE34-41FD-881C-CEE1F6B3E38E}"/>
              </a:ext>
            </a:extLst>
          </p:cNvPr>
          <p:cNvSpPr>
            <a:spLocks noGrp="1"/>
          </p:cNvSpPr>
          <p:nvPr>
            <p:ph sz="half" idx="2"/>
          </p:nvPr>
        </p:nvSpPr>
        <p:spPr>
          <a:xfrm>
            <a:off x="5709685" y="544085"/>
            <a:ext cx="6168654" cy="5632878"/>
          </a:xfrm>
        </p:spPr>
        <p:txBody>
          <a:bodyPr>
            <a:noAutofit/>
          </a:bodyPr>
          <a:lstStyle/>
          <a:p>
            <a:pPr algn="just"/>
            <a:r>
              <a:rPr lang="en-US" b="0" i="0" dirty="0">
                <a:solidFill>
                  <a:srgbClr val="231F20"/>
                </a:solidFill>
                <a:effectLst/>
              </a:rPr>
              <a:t>The valence electrons in Ge are in the fourth shell while those in Si are in the third shell, closer to the nucleus. </a:t>
            </a:r>
          </a:p>
          <a:p>
            <a:pPr algn="just"/>
            <a:r>
              <a:rPr lang="en-US" b="0" i="0" dirty="0">
                <a:solidFill>
                  <a:srgbClr val="231F20"/>
                </a:solidFill>
                <a:effectLst/>
              </a:rPr>
              <a:t>This means that the Ge valence electrons are at higher energy levels than those in Si requires a smaller amount of energy to escape from the atom. </a:t>
            </a:r>
          </a:p>
          <a:p>
            <a:pPr algn="just"/>
            <a:r>
              <a:rPr lang="en-US" b="0" i="0" dirty="0">
                <a:solidFill>
                  <a:srgbClr val="231F20"/>
                </a:solidFill>
                <a:effectLst/>
              </a:rPr>
              <a:t>This property makes Ge </a:t>
            </a:r>
            <a:r>
              <a:rPr lang="en-US" b="1" i="1" dirty="0">
                <a:solidFill>
                  <a:srgbClr val="231F20"/>
                </a:solidFill>
                <a:effectLst/>
              </a:rPr>
              <a:t>more unstable at high temperatures </a:t>
            </a:r>
            <a:r>
              <a:rPr lang="en-US" b="0" i="0" dirty="0">
                <a:solidFill>
                  <a:srgbClr val="231F20"/>
                </a:solidFill>
                <a:effectLst/>
              </a:rPr>
              <a:t>and results in excessive reverse current. This is why silicon is a more widely used semiconductive material</a:t>
            </a:r>
            <a:r>
              <a:rPr lang="en-US" dirty="0"/>
              <a:t> </a:t>
            </a:r>
            <a:endParaRPr lang="x-none" dirty="0"/>
          </a:p>
        </p:txBody>
      </p:sp>
      <p:pic>
        <p:nvPicPr>
          <p:cNvPr id="5" name="Content Placeholder 4">
            <a:extLst>
              <a:ext uri="{FF2B5EF4-FFF2-40B4-BE49-F238E27FC236}">
                <a16:creationId xmlns:a16="http://schemas.microsoft.com/office/drawing/2014/main" id="{397C54B2-0C6C-4FCA-9D3E-C1A4AE1A271E}"/>
              </a:ext>
            </a:extLst>
          </p:cNvPr>
          <p:cNvPicPr>
            <a:picLocks noChangeAspect="1"/>
          </p:cNvPicPr>
          <p:nvPr/>
        </p:nvPicPr>
        <p:blipFill>
          <a:blip r:embed="rId2"/>
          <a:stretch>
            <a:fillRect/>
          </a:stretch>
        </p:blipFill>
        <p:spPr>
          <a:xfrm>
            <a:off x="313661" y="1825625"/>
            <a:ext cx="5313811" cy="3214208"/>
          </a:xfrm>
          <a:prstGeom prst="rect">
            <a:avLst/>
          </a:prstGeom>
        </p:spPr>
      </p:pic>
      <p:sp>
        <p:nvSpPr>
          <p:cNvPr id="6" name="Slide Number Placeholder 5">
            <a:extLst>
              <a:ext uri="{FF2B5EF4-FFF2-40B4-BE49-F238E27FC236}">
                <a16:creationId xmlns:a16="http://schemas.microsoft.com/office/drawing/2014/main" id="{19AF9469-0A2A-106F-B994-E28611EF7DB9}"/>
              </a:ext>
            </a:extLst>
          </p:cNvPr>
          <p:cNvSpPr>
            <a:spLocks noGrp="1"/>
          </p:cNvSpPr>
          <p:nvPr>
            <p:ph type="sldNum" sz="quarter" idx="12"/>
          </p:nvPr>
        </p:nvSpPr>
        <p:spPr/>
        <p:txBody>
          <a:bodyPr/>
          <a:lstStyle/>
          <a:p>
            <a:fld id="{894A2486-68C6-48E8-996C-17324CCC8CEE}" type="slidenum">
              <a:rPr lang="x-none" smtClean="0"/>
              <a:t>7</a:t>
            </a:fld>
            <a:endParaRPr lang="x-none"/>
          </a:p>
        </p:txBody>
      </p:sp>
    </p:spTree>
    <p:extLst>
      <p:ext uri="{BB962C8B-B14F-4D97-AF65-F5344CB8AC3E}">
        <p14:creationId xmlns:p14="http://schemas.microsoft.com/office/powerpoint/2010/main" val="396597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5438-B6CF-4712-B22A-B8077707762E}"/>
              </a:ext>
            </a:extLst>
          </p:cNvPr>
          <p:cNvSpPr>
            <a:spLocks noGrp="1"/>
          </p:cNvSpPr>
          <p:nvPr>
            <p:ph type="title"/>
          </p:nvPr>
        </p:nvSpPr>
        <p:spPr>
          <a:xfrm>
            <a:off x="762000" y="294726"/>
            <a:ext cx="10515600" cy="1278894"/>
          </a:xfrm>
        </p:spPr>
        <p:txBody>
          <a:bodyPr>
            <a:normAutofit fontScale="90000"/>
          </a:bodyPr>
          <a:lstStyle/>
          <a:p>
            <a:r>
              <a:rPr lang="en-GB" sz="3100" b="1" dirty="0">
                <a:solidFill>
                  <a:srgbClr val="FF0000"/>
                </a:solidFill>
                <a:latin typeface="+mn-lt"/>
              </a:rPr>
              <a:t>Covalent Bonding  </a:t>
            </a:r>
            <a:br>
              <a:rPr lang="en-GB" sz="3100" b="1" dirty="0">
                <a:solidFill>
                  <a:srgbClr val="FF0000"/>
                </a:solidFill>
                <a:latin typeface="+mn-lt"/>
              </a:rPr>
            </a:br>
            <a:r>
              <a:rPr lang="en-GB" sz="3100" dirty="0">
                <a:latin typeface="+mn-lt"/>
              </a:rPr>
              <a:t>A chemical bond that involves the sharing of electron pairs between atoms</a:t>
            </a:r>
            <a:endParaRPr lang="x-none" dirty="0">
              <a:latin typeface="+mn-lt"/>
            </a:endParaRPr>
          </a:p>
        </p:txBody>
      </p:sp>
      <p:sp>
        <p:nvSpPr>
          <p:cNvPr id="3" name="Content Placeholder 2">
            <a:extLst>
              <a:ext uri="{FF2B5EF4-FFF2-40B4-BE49-F238E27FC236}">
                <a16:creationId xmlns:a16="http://schemas.microsoft.com/office/drawing/2014/main" id="{C09DE6CE-3571-4B0E-B611-99B2CD5FD45F}"/>
              </a:ext>
            </a:extLst>
          </p:cNvPr>
          <p:cNvSpPr>
            <a:spLocks noGrp="1"/>
          </p:cNvSpPr>
          <p:nvPr>
            <p:ph sz="half" idx="1"/>
          </p:nvPr>
        </p:nvSpPr>
        <p:spPr>
          <a:xfrm>
            <a:off x="685800" y="5122150"/>
            <a:ext cx="5181600" cy="1584855"/>
          </a:xfrm>
        </p:spPr>
        <p:txBody>
          <a:bodyPr>
            <a:normAutofit fontScale="85000" lnSpcReduction="10000"/>
          </a:bodyPr>
          <a:lstStyle/>
          <a:p>
            <a:pPr marL="0" indent="0">
              <a:buNone/>
            </a:pPr>
            <a:r>
              <a:rPr lang="en-GB" sz="2800" dirty="0"/>
              <a:t>The centre atom shares an electron with each of the four surrounding atoms creating a covalent bond with each. The surrounding atoms are in turn bonded to other atoms, and so on.</a:t>
            </a:r>
          </a:p>
          <a:p>
            <a:endParaRPr lang="x-none" dirty="0"/>
          </a:p>
        </p:txBody>
      </p:sp>
      <p:sp>
        <p:nvSpPr>
          <p:cNvPr id="4" name="Content Placeholder 3">
            <a:extLst>
              <a:ext uri="{FF2B5EF4-FFF2-40B4-BE49-F238E27FC236}">
                <a16:creationId xmlns:a16="http://schemas.microsoft.com/office/drawing/2014/main" id="{6E8533F8-283C-4B4A-8650-64994D09D551}"/>
              </a:ext>
            </a:extLst>
          </p:cNvPr>
          <p:cNvSpPr>
            <a:spLocks noGrp="1"/>
          </p:cNvSpPr>
          <p:nvPr>
            <p:ph sz="half" idx="2"/>
          </p:nvPr>
        </p:nvSpPr>
        <p:spPr>
          <a:xfrm>
            <a:off x="6958122" y="5914577"/>
            <a:ext cx="4189229" cy="507487"/>
          </a:xfrm>
        </p:spPr>
        <p:txBody>
          <a:bodyPr>
            <a:normAutofit fontScale="85000" lnSpcReduction="10000"/>
          </a:bodyPr>
          <a:lstStyle/>
          <a:p>
            <a:pPr marL="0" indent="0">
              <a:buNone/>
            </a:pPr>
            <a:r>
              <a:rPr lang="en-GB" sz="2800" dirty="0"/>
              <a:t>Silicon crystal covalent bonding</a:t>
            </a:r>
          </a:p>
          <a:p>
            <a:endParaRPr lang="x-none" dirty="0"/>
          </a:p>
        </p:txBody>
      </p:sp>
      <p:pic>
        <p:nvPicPr>
          <p:cNvPr id="5" name="Content Placeholder 4">
            <a:extLst>
              <a:ext uri="{FF2B5EF4-FFF2-40B4-BE49-F238E27FC236}">
                <a16:creationId xmlns:a16="http://schemas.microsoft.com/office/drawing/2014/main" id="{5AF2B84F-14D1-4BFF-977D-218B65EF02A9}"/>
              </a:ext>
            </a:extLst>
          </p:cNvPr>
          <p:cNvPicPr>
            <a:picLocks noChangeAspect="1"/>
          </p:cNvPicPr>
          <p:nvPr/>
        </p:nvPicPr>
        <p:blipFill>
          <a:blip r:embed="rId2"/>
          <a:stretch>
            <a:fillRect/>
          </a:stretch>
        </p:blipFill>
        <p:spPr>
          <a:xfrm>
            <a:off x="685800" y="1543036"/>
            <a:ext cx="5497389" cy="3439578"/>
          </a:xfrm>
          <a:prstGeom prst="rect">
            <a:avLst/>
          </a:prstGeom>
        </p:spPr>
      </p:pic>
      <p:pic>
        <p:nvPicPr>
          <p:cNvPr id="8" name="Picture 7">
            <a:extLst>
              <a:ext uri="{FF2B5EF4-FFF2-40B4-BE49-F238E27FC236}">
                <a16:creationId xmlns:a16="http://schemas.microsoft.com/office/drawing/2014/main" id="{DDC30B64-1BFE-0038-0D62-AF8224CEEE84}"/>
              </a:ext>
            </a:extLst>
          </p:cNvPr>
          <p:cNvPicPr>
            <a:picLocks noChangeAspect="1"/>
          </p:cNvPicPr>
          <p:nvPr/>
        </p:nvPicPr>
        <p:blipFill>
          <a:blip r:embed="rId3"/>
          <a:stretch>
            <a:fillRect/>
          </a:stretch>
        </p:blipFill>
        <p:spPr>
          <a:xfrm>
            <a:off x="6751674" y="1363404"/>
            <a:ext cx="4602126" cy="4328840"/>
          </a:xfrm>
          <a:prstGeom prst="rect">
            <a:avLst/>
          </a:prstGeom>
        </p:spPr>
      </p:pic>
      <p:sp>
        <p:nvSpPr>
          <p:cNvPr id="6" name="Slide Number Placeholder 5">
            <a:extLst>
              <a:ext uri="{FF2B5EF4-FFF2-40B4-BE49-F238E27FC236}">
                <a16:creationId xmlns:a16="http://schemas.microsoft.com/office/drawing/2014/main" id="{BC3966F6-5482-F1B6-BCE6-649CAE2F5F94}"/>
              </a:ext>
            </a:extLst>
          </p:cNvPr>
          <p:cNvSpPr>
            <a:spLocks noGrp="1"/>
          </p:cNvSpPr>
          <p:nvPr>
            <p:ph type="sldNum" sz="quarter" idx="12"/>
          </p:nvPr>
        </p:nvSpPr>
        <p:spPr/>
        <p:txBody>
          <a:bodyPr/>
          <a:lstStyle/>
          <a:p>
            <a:fld id="{894A2486-68C6-48E8-996C-17324CCC8CEE}" type="slidenum">
              <a:rPr lang="x-none" smtClean="0"/>
              <a:t>8</a:t>
            </a:fld>
            <a:endParaRPr lang="x-none"/>
          </a:p>
        </p:txBody>
      </p:sp>
    </p:spTree>
    <p:extLst>
      <p:ext uri="{BB962C8B-B14F-4D97-AF65-F5344CB8AC3E}">
        <p14:creationId xmlns:p14="http://schemas.microsoft.com/office/powerpoint/2010/main" val="52071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0A8B-E23A-446A-A6F1-BCAB993F1F7D}"/>
              </a:ext>
            </a:extLst>
          </p:cNvPr>
          <p:cNvSpPr>
            <a:spLocks noGrp="1"/>
          </p:cNvSpPr>
          <p:nvPr>
            <p:ph type="title"/>
          </p:nvPr>
        </p:nvSpPr>
        <p:spPr>
          <a:xfrm>
            <a:off x="838200" y="407463"/>
            <a:ext cx="10515600" cy="846738"/>
          </a:xfrm>
        </p:spPr>
        <p:txBody>
          <a:bodyPr>
            <a:normAutofit/>
          </a:bodyPr>
          <a:lstStyle/>
          <a:p>
            <a:r>
              <a:rPr lang="en-GB" sz="2800" b="1" dirty="0">
                <a:solidFill>
                  <a:srgbClr val="FF0000"/>
                </a:solidFill>
                <a:latin typeface="+mn-lt"/>
              </a:rPr>
              <a:t>Covalent Bonding  </a:t>
            </a:r>
            <a:endParaRPr lang="x-none" sz="2800" dirty="0"/>
          </a:p>
        </p:txBody>
      </p:sp>
      <p:sp>
        <p:nvSpPr>
          <p:cNvPr id="3" name="Content Placeholder 2">
            <a:extLst>
              <a:ext uri="{FF2B5EF4-FFF2-40B4-BE49-F238E27FC236}">
                <a16:creationId xmlns:a16="http://schemas.microsoft.com/office/drawing/2014/main" id="{5B2260D0-E900-49DD-A907-3676C622C1A8}"/>
              </a:ext>
            </a:extLst>
          </p:cNvPr>
          <p:cNvSpPr>
            <a:spLocks noGrp="1"/>
          </p:cNvSpPr>
          <p:nvPr>
            <p:ph sz="half" idx="1"/>
          </p:nvPr>
        </p:nvSpPr>
        <p:spPr>
          <a:xfrm>
            <a:off x="667200" y="1517281"/>
            <a:ext cx="5181600" cy="4213668"/>
          </a:xfrm>
        </p:spPr>
        <p:txBody>
          <a:bodyPr>
            <a:noAutofit/>
          </a:bodyPr>
          <a:lstStyle/>
          <a:p>
            <a:r>
              <a:rPr lang="en-GB" dirty="0"/>
              <a:t>The atom are held together forming a solid substrate.</a:t>
            </a:r>
          </a:p>
          <a:p>
            <a:r>
              <a:rPr lang="en-GB" dirty="0"/>
              <a:t>The atoms are all electrically stable, because their valence shells are complete.</a:t>
            </a:r>
          </a:p>
          <a:p>
            <a:r>
              <a:rPr lang="en-GB" dirty="0"/>
              <a:t>The complete valence shells cause the silicon to act as an insulator-intrinsic (pure) silicon.</a:t>
            </a:r>
            <a:br>
              <a:rPr lang="en-GB" dirty="0"/>
            </a:br>
            <a:r>
              <a:rPr lang="en-GB" dirty="0"/>
              <a:t>This makes the pure silicon a very poor conductor. </a:t>
            </a:r>
            <a:br>
              <a:rPr lang="en-GB" dirty="0"/>
            </a:br>
            <a:endParaRPr lang="en-GB" dirty="0"/>
          </a:p>
        </p:txBody>
      </p:sp>
      <p:sp>
        <p:nvSpPr>
          <p:cNvPr id="4" name="Content Placeholder 3">
            <a:extLst>
              <a:ext uri="{FF2B5EF4-FFF2-40B4-BE49-F238E27FC236}">
                <a16:creationId xmlns:a16="http://schemas.microsoft.com/office/drawing/2014/main" id="{15712F2B-E502-404D-8C7B-8E899F845863}"/>
              </a:ext>
            </a:extLst>
          </p:cNvPr>
          <p:cNvSpPr>
            <a:spLocks noGrp="1"/>
          </p:cNvSpPr>
          <p:nvPr>
            <p:ph sz="half" idx="2"/>
          </p:nvPr>
        </p:nvSpPr>
        <p:spPr>
          <a:xfrm>
            <a:off x="6172200" y="1175295"/>
            <a:ext cx="5181600" cy="5360111"/>
          </a:xfrm>
        </p:spPr>
        <p:txBody>
          <a:bodyPr>
            <a:normAutofit fontScale="92500" lnSpcReduction="20000"/>
          </a:bodyPr>
          <a:lstStyle/>
          <a:p>
            <a:endParaRPr lang="en-GB" sz="2400" dirty="0"/>
          </a:p>
          <a:p>
            <a:r>
              <a:rPr lang="en-GB" sz="2400" dirty="0"/>
              <a:t>Covalent bonding in an intrinsic or pure silicon crystal. An intrinsic crystal has no impurities. </a:t>
            </a:r>
          </a:p>
          <a:p>
            <a:endParaRPr lang="en-US" dirty="0"/>
          </a:p>
          <a:p>
            <a:endParaRPr lang="en-US" dirty="0"/>
          </a:p>
          <a:p>
            <a:endParaRPr lang="en-US" dirty="0"/>
          </a:p>
          <a:p>
            <a:endParaRPr lang="en-US" dirty="0"/>
          </a:p>
          <a:p>
            <a:endParaRPr lang="en-US" dirty="0"/>
          </a:p>
          <a:p>
            <a:endParaRPr lang="en-GB" sz="2800" b="1" dirty="0"/>
          </a:p>
          <a:p>
            <a:endParaRPr lang="en-GB" b="1" dirty="0"/>
          </a:p>
          <a:p>
            <a:endParaRPr lang="en-GB" sz="2000" b="1" dirty="0"/>
          </a:p>
          <a:p>
            <a:endParaRPr lang="en-GB" sz="2000" b="1" dirty="0"/>
          </a:p>
          <a:p>
            <a:r>
              <a:rPr lang="en-GB" sz="2000" b="1" dirty="0"/>
              <a:t>Covalent bond in a 3-D silicon crystal</a:t>
            </a:r>
            <a:br>
              <a:rPr lang="en-GB" sz="2000" b="1" dirty="0"/>
            </a:br>
            <a:endParaRPr lang="en-GB" sz="2000" b="1" dirty="0"/>
          </a:p>
          <a:p>
            <a:endParaRPr lang="x-none" dirty="0"/>
          </a:p>
        </p:txBody>
      </p:sp>
      <p:pic>
        <p:nvPicPr>
          <p:cNvPr id="5" name="Picture 4">
            <a:extLst>
              <a:ext uri="{FF2B5EF4-FFF2-40B4-BE49-F238E27FC236}">
                <a16:creationId xmlns:a16="http://schemas.microsoft.com/office/drawing/2014/main" id="{78EBC889-62C0-4DC4-8C91-9367F7D1F3D4}"/>
              </a:ext>
            </a:extLst>
          </p:cNvPr>
          <p:cNvPicPr>
            <a:picLocks noChangeAspect="1"/>
          </p:cNvPicPr>
          <p:nvPr/>
        </p:nvPicPr>
        <p:blipFill>
          <a:blip r:embed="rId2"/>
          <a:stretch>
            <a:fillRect/>
          </a:stretch>
        </p:blipFill>
        <p:spPr>
          <a:xfrm>
            <a:off x="6819000" y="2428887"/>
            <a:ext cx="3888000" cy="3144814"/>
          </a:xfrm>
          <a:prstGeom prst="rect">
            <a:avLst/>
          </a:prstGeom>
        </p:spPr>
      </p:pic>
      <p:sp>
        <p:nvSpPr>
          <p:cNvPr id="6" name="Slide Number Placeholder 5">
            <a:extLst>
              <a:ext uri="{FF2B5EF4-FFF2-40B4-BE49-F238E27FC236}">
                <a16:creationId xmlns:a16="http://schemas.microsoft.com/office/drawing/2014/main" id="{23354B6A-CBDE-621D-71F1-070C97AA8101}"/>
              </a:ext>
            </a:extLst>
          </p:cNvPr>
          <p:cNvSpPr>
            <a:spLocks noGrp="1"/>
          </p:cNvSpPr>
          <p:nvPr>
            <p:ph type="sldNum" sz="quarter" idx="12"/>
          </p:nvPr>
        </p:nvSpPr>
        <p:spPr/>
        <p:txBody>
          <a:bodyPr/>
          <a:lstStyle/>
          <a:p>
            <a:fld id="{894A2486-68C6-48E8-996C-17324CCC8CEE}" type="slidenum">
              <a:rPr lang="x-none" smtClean="0"/>
              <a:t>9</a:t>
            </a:fld>
            <a:endParaRPr lang="x-none"/>
          </a:p>
        </p:txBody>
      </p:sp>
    </p:spTree>
    <p:extLst>
      <p:ext uri="{BB962C8B-B14F-4D97-AF65-F5344CB8AC3E}">
        <p14:creationId xmlns:p14="http://schemas.microsoft.com/office/powerpoint/2010/main" val="2093345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2723</TotalTime>
  <Words>2040</Words>
  <Application>Microsoft Office PowerPoint</Application>
  <PresentationFormat>Widescreen</PresentationFormat>
  <Paragraphs>163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PHY 202- Electric Circuits and Electronics</vt:lpstr>
      <vt:lpstr>What You Learnt</vt:lpstr>
      <vt:lpstr>What You Learnt</vt:lpstr>
      <vt:lpstr>What You Learnt</vt:lpstr>
      <vt:lpstr>Crystals</vt:lpstr>
      <vt:lpstr>Silicon and germanium atoms</vt:lpstr>
      <vt:lpstr>Covalent Bonding   A chemical bond that involves the sharing of electron pairs between atoms</vt:lpstr>
      <vt:lpstr>Covalent Bonding  </vt:lpstr>
      <vt:lpstr>   Conduction Electrons and Holes When a voltage is applied across the semiconductor, the thermally produced free electrons move toward the positive end and form the current. This is one type of current and is called electron current.  Another type of current is hole current. This occurs as valence electrons move from hole to hole creating, in effect, a movement of holes in the opposite direction    </vt:lpstr>
      <vt:lpstr>Conduction in Semiconductor </vt:lpstr>
      <vt:lpstr>Conduction in Semiconductor </vt:lpstr>
      <vt:lpstr>PowerPoint Presentation</vt:lpstr>
      <vt:lpstr>Electron and Hole Current  </vt:lpstr>
      <vt:lpstr>Doped Materials</vt:lpstr>
      <vt:lpstr>N-type and P-type Semiconductor Materials</vt:lpstr>
      <vt:lpstr>N-type Material</vt:lpstr>
      <vt:lpstr>N-type Material</vt:lpstr>
      <vt:lpstr>N-type Material</vt:lpstr>
      <vt:lpstr> P-type Material</vt:lpstr>
      <vt:lpstr> P-type Material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Mrs. Oyelade</dc:creator>
  <cp:lastModifiedBy>Omolara Oyelade</cp:lastModifiedBy>
  <cp:revision>24</cp:revision>
  <dcterms:created xsi:type="dcterms:W3CDTF">2021-05-28T12:26:03Z</dcterms:created>
  <dcterms:modified xsi:type="dcterms:W3CDTF">2022-06-29T22:35:24Z</dcterms:modified>
</cp:coreProperties>
</file>