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1" r:id="rId2"/>
    <p:sldId id="257" r:id="rId3"/>
    <p:sldId id="270" r:id="rId4"/>
    <p:sldId id="258" r:id="rId5"/>
    <p:sldId id="259" r:id="rId6"/>
    <p:sldId id="260" r:id="rId7"/>
    <p:sldId id="262" r:id="rId8"/>
    <p:sldId id="263" r:id="rId9"/>
    <p:sldId id="278" r:id="rId10"/>
    <p:sldId id="264" r:id="rId11"/>
    <p:sldId id="280" r:id="rId12"/>
    <p:sldId id="265" r:id="rId13"/>
    <p:sldId id="266" r:id="rId14"/>
    <p:sldId id="283" r:id="rId15"/>
    <p:sldId id="291" r:id="rId16"/>
    <p:sldId id="267" r:id="rId17"/>
    <p:sldId id="269" r:id="rId18"/>
    <p:sldId id="272" r:id="rId19"/>
    <p:sldId id="274" r:id="rId20"/>
    <p:sldId id="275" r:id="rId21"/>
    <p:sldId id="268" r:id="rId22"/>
    <p:sldId id="288" r:id="rId23"/>
    <p:sldId id="290" r:id="rId24"/>
    <p:sldId id="284" r:id="rId25"/>
    <p:sldId id="287" r:id="rId2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DACF8-C8D7-4E7F-B083-26B46EE5DC52}" type="datetimeFigureOut">
              <a:rPr lang="en-NG" smtClean="0"/>
              <a:t>06/25/2022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4E90C-EB57-42D3-8BB7-0E5A22B690F2}" type="slidenum">
              <a:rPr lang="en-NG" smtClean="0"/>
              <a:t>‹#›</a:t>
            </a:fld>
            <a:endParaRPr lang="en-NG"/>
          </a:p>
        </p:txBody>
      </p:sp>
    </p:spTree>
    <p:extLst>
      <p:ext uri="{BB962C8B-B14F-4D97-AF65-F5344CB8AC3E}">
        <p14:creationId xmlns:p14="http://schemas.microsoft.com/office/powerpoint/2010/main" val="138526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8BF857-7228-4AB4-AFBF-C8FF64C84B5B}" type="slidenum">
              <a:rPr lang="en-GB" smtClean="0"/>
              <a:t>2</a:t>
            </a:fld>
            <a:endParaRPr lang="en-GB"/>
          </a:p>
        </p:txBody>
      </p:sp>
    </p:spTree>
    <p:extLst>
      <p:ext uri="{BB962C8B-B14F-4D97-AF65-F5344CB8AC3E}">
        <p14:creationId xmlns:p14="http://schemas.microsoft.com/office/powerpoint/2010/main" val="149707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38BF857-7228-4AB4-AFBF-C8FF64C84B5B}" type="slidenum">
              <a:rPr lang="en-GB" smtClean="0"/>
              <a:t>4</a:t>
            </a:fld>
            <a:endParaRPr lang="en-GB"/>
          </a:p>
        </p:txBody>
      </p:sp>
    </p:spTree>
    <p:extLst>
      <p:ext uri="{BB962C8B-B14F-4D97-AF65-F5344CB8AC3E}">
        <p14:creationId xmlns:p14="http://schemas.microsoft.com/office/powerpoint/2010/main" val="63849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8BF857-7228-4AB4-AFBF-C8FF64C84B5B}" type="slidenum">
              <a:rPr lang="en-GB" smtClean="0"/>
              <a:t>10</a:t>
            </a:fld>
            <a:endParaRPr lang="en-GB"/>
          </a:p>
        </p:txBody>
      </p:sp>
    </p:spTree>
    <p:extLst>
      <p:ext uri="{BB962C8B-B14F-4D97-AF65-F5344CB8AC3E}">
        <p14:creationId xmlns:p14="http://schemas.microsoft.com/office/powerpoint/2010/main" val="158908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8BF857-7228-4AB4-AFBF-C8FF64C84B5B}" type="slidenum">
              <a:rPr lang="en-GB" smtClean="0"/>
              <a:t>21</a:t>
            </a:fld>
            <a:endParaRPr lang="en-GB"/>
          </a:p>
        </p:txBody>
      </p:sp>
    </p:spTree>
    <p:extLst>
      <p:ext uri="{BB962C8B-B14F-4D97-AF65-F5344CB8AC3E}">
        <p14:creationId xmlns:p14="http://schemas.microsoft.com/office/powerpoint/2010/main" val="38680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E38B-C5FF-41E7-BC21-429475CEF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66415E23-F3B9-4CF9-B1FA-9E04375D3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D76137D-4862-4804-AA4A-1160B9E8FD48}"/>
              </a:ext>
            </a:extLst>
          </p:cNvPr>
          <p:cNvSpPr>
            <a:spLocks noGrp="1"/>
          </p:cNvSpPr>
          <p:nvPr>
            <p:ph type="dt" sz="half" idx="10"/>
          </p:nvPr>
        </p:nvSpPr>
        <p:spPr/>
        <p:txBody>
          <a:bodyPr/>
          <a:lstStyle/>
          <a:p>
            <a:fld id="{8B395705-EB08-4F3C-8EEF-A8D89CCCADF3}" type="datetime1">
              <a:rPr lang="LID4096" smtClean="0"/>
              <a:t>06/25/2022</a:t>
            </a:fld>
            <a:endParaRPr lang="en-NG"/>
          </a:p>
        </p:txBody>
      </p:sp>
      <p:sp>
        <p:nvSpPr>
          <p:cNvPr id="5" name="Footer Placeholder 4">
            <a:extLst>
              <a:ext uri="{FF2B5EF4-FFF2-40B4-BE49-F238E27FC236}">
                <a16:creationId xmlns:a16="http://schemas.microsoft.com/office/drawing/2014/main" id="{1580B6C0-3286-4278-8E63-9FE1824CD6F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66EC67F-53D7-4FBF-ACD7-E1E50C4E5EE4}"/>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36369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4878-CD7F-4CBB-B0A4-3DFC32D9503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AD4D983-A621-4C18-A13A-37BBB9609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5085567-0133-4675-8E28-8DEACE6BEA8B}"/>
              </a:ext>
            </a:extLst>
          </p:cNvPr>
          <p:cNvSpPr>
            <a:spLocks noGrp="1"/>
          </p:cNvSpPr>
          <p:nvPr>
            <p:ph type="dt" sz="half" idx="10"/>
          </p:nvPr>
        </p:nvSpPr>
        <p:spPr/>
        <p:txBody>
          <a:bodyPr/>
          <a:lstStyle/>
          <a:p>
            <a:fld id="{FB6C8625-531E-4C81-9481-9F0522844126}" type="datetime1">
              <a:rPr lang="LID4096" smtClean="0"/>
              <a:t>06/25/2022</a:t>
            </a:fld>
            <a:endParaRPr lang="en-NG"/>
          </a:p>
        </p:txBody>
      </p:sp>
      <p:sp>
        <p:nvSpPr>
          <p:cNvPr id="5" name="Footer Placeholder 4">
            <a:extLst>
              <a:ext uri="{FF2B5EF4-FFF2-40B4-BE49-F238E27FC236}">
                <a16:creationId xmlns:a16="http://schemas.microsoft.com/office/drawing/2014/main" id="{869919E9-F3EA-423A-A6E4-430892E8DFC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8C118B4-E8FF-4630-A260-5FA2285528F0}"/>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288517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C66B8F-7AF5-4C65-9D83-BD75836DA4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7A2230F-6C30-40FD-A0B6-F565935315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421958C-4FFB-41E0-9815-AC4042AF45B6}"/>
              </a:ext>
            </a:extLst>
          </p:cNvPr>
          <p:cNvSpPr>
            <a:spLocks noGrp="1"/>
          </p:cNvSpPr>
          <p:nvPr>
            <p:ph type="dt" sz="half" idx="10"/>
          </p:nvPr>
        </p:nvSpPr>
        <p:spPr/>
        <p:txBody>
          <a:bodyPr/>
          <a:lstStyle/>
          <a:p>
            <a:fld id="{05992A2E-9DA6-40F0-A9E7-4F0B07B69727}" type="datetime1">
              <a:rPr lang="LID4096" smtClean="0"/>
              <a:t>06/25/2022</a:t>
            </a:fld>
            <a:endParaRPr lang="en-NG"/>
          </a:p>
        </p:txBody>
      </p:sp>
      <p:sp>
        <p:nvSpPr>
          <p:cNvPr id="5" name="Footer Placeholder 4">
            <a:extLst>
              <a:ext uri="{FF2B5EF4-FFF2-40B4-BE49-F238E27FC236}">
                <a16:creationId xmlns:a16="http://schemas.microsoft.com/office/drawing/2014/main" id="{0F4B9350-5469-4A74-B981-46CB7AFAB62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D6C4A62-BA6A-46BE-BCA1-CDA0EA5B5A35}"/>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94205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DEC4-1840-481A-8327-97EA9474008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848C410-02BA-4A76-853E-2CDAF1A92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C77BE08-F84B-44F6-8F20-E8F7CA9C9E67}"/>
              </a:ext>
            </a:extLst>
          </p:cNvPr>
          <p:cNvSpPr>
            <a:spLocks noGrp="1"/>
          </p:cNvSpPr>
          <p:nvPr>
            <p:ph type="dt" sz="half" idx="10"/>
          </p:nvPr>
        </p:nvSpPr>
        <p:spPr/>
        <p:txBody>
          <a:bodyPr/>
          <a:lstStyle/>
          <a:p>
            <a:fld id="{6CB46CE3-0AB8-4DF2-96F4-384734552162}" type="datetime1">
              <a:rPr lang="LID4096" smtClean="0"/>
              <a:t>06/25/2022</a:t>
            </a:fld>
            <a:endParaRPr lang="en-NG"/>
          </a:p>
        </p:txBody>
      </p:sp>
      <p:sp>
        <p:nvSpPr>
          <p:cNvPr id="5" name="Footer Placeholder 4">
            <a:extLst>
              <a:ext uri="{FF2B5EF4-FFF2-40B4-BE49-F238E27FC236}">
                <a16:creationId xmlns:a16="http://schemas.microsoft.com/office/drawing/2014/main" id="{B481D78E-529A-43D9-9B29-26D5EA31B55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46D70E5-B426-4AD8-B61A-9CD1E2165FF3}"/>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95383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DC9-1FF7-4027-A199-B1545E2FF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B999015-B3AA-46DB-AB83-E670F124B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033EE8-B679-419A-8081-08E9AFB13343}"/>
              </a:ext>
            </a:extLst>
          </p:cNvPr>
          <p:cNvSpPr>
            <a:spLocks noGrp="1"/>
          </p:cNvSpPr>
          <p:nvPr>
            <p:ph type="dt" sz="half" idx="10"/>
          </p:nvPr>
        </p:nvSpPr>
        <p:spPr/>
        <p:txBody>
          <a:bodyPr/>
          <a:lstStyle/>
          <a:p>
            <a:fld id="{8BF4BB4F-F1EB-4E49-BAD7-4D780ADD01C7}" type="datetime1">
              <a:rPr lang="LID4096" smtClean="0"/>
              <a:t>06/25/2022</a:t>
            </a:fld>
            <a:endParaRPr lang="en-NG"/>
          </a:p>
        </p:txBody>
      </p:sp>
      <p:sp>
        <p:nvSpPr>
          <p:cNvPr id="5" name="Footer Placeholder 4">
            <a:extLst>
              <a:ext uri="{FF2B5EF4-FFF2-40B4-BE49-F238E27FC236}">
                <a16:creationId xmlns:a16="http://schemas.microsoft.com/office/drawing/2014/main" id="{1C831D39-538F-4F59-94FB-0812E368334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208D277-121E-4F7C-9F8E-26F769D86D1B}"/>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60534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9324-35E7-4F15-8849-5A15CC338F4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63E152C-BD09-477D-B2C2-078AC6C2B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49998125-F23D-40A2-8730-4E2C8EAD5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8851983-670B-4288-A3B8-9DBD11202AAF}"/>
              </a:ext>
            </a:extLst>
          </p:cNvPr>
          <p:cNvSpPr>
            <a:spLocks noGrp="1"/>
          </p:cNvSpPr>
          <p:nvPr>
            <p:ph type="dt" sz="half" idx="10"/>
          </p:nvPr>
        </p:nvSpPr>
        <p:spPr/>
        <p:txBody>
          <a:bodyPr/>
          <a:lstStyle/>
          <a:p>
            <a:fld id="{1A29978E-E698-4A2F-B284-D1D9A5366AF9}" type="datetime1">
              <a:rPr lang="LID4096" smtClean="0"/>
              <a:t>06/25/2022</a:t>
            </a:fld>
            <a:endParaRPr lang="en-NG"/>
          </a:p>
        </p:txBody>
      </p:sp>
      <p:sp>
        <p:nvSpPr>
          <p:cNvPr id="6" name="Footer Placeholder 5">
            <a:extLst>
              <a:ext uri="{FF2B5EF4-FFF2-40B4-BE49-F238E27FC236}">
                <a16:creationId xmlns:a16="http://schemas.microsoft.com/office/drawing/2014/main" id="{106E07B8-3A11-4027-B3F0-32E72C5ABC8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0F9569B-2953-4302-8377-046F13D1E71E}"/>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78283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5C6B-62B4-425E-A407-2574096F519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6E8E394-F553-410C-8E7D-849EB2C69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AB4A9-4C96-45DB-BD40-834A74BC9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0C315DE-578F-44A7-92CE-730F09F19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2630-4398-4BDC-9F20-F13958186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5E83BB1-EF5E-418D-A89E-2DFEA0FDFF45}"/>
              </a:ext>
            </a:extLst>
          </p:cNvPr>
          <p:cNvSpPr>
            <a:spLocks noGrp="1"/>
          </p:cNvSpPr>
          <p:nvPr>
            <p:ph type="dt" sz="half" idx="10"/>
          </p:nvPr>
        </p:nvSpPr>
        <p:spPr/>
        <p:txBody>
          <a:bodyPr/>
          <a:lstStyle/>
          <a:p>
            <a:fld id="{B6358125-A9AE-4020-98C9-D310695C54A8}" type="datetime1">
              <a:rPr lang="LID4096" smtClean="0"/>
              <a:t>06/25/2022</a:t>
            </a:fld>
            <a:endParaRPr lang="en-NG"/>
          </a:p>
        </p:txBody>
      </p:sp>
      <p:sp>
        <p:nvSpPr>
          <p:cNvPr id="8" name="Footer Placeholder 7">
            <a:extLst>
              <a:ext uri="{FF2B5EF4-FFF2-40B4-BE49-F238E27FC236}">
                <a16:creationId xmlns:a16="http://schemas.microsoft.com/office/drawing/2014/main" id="{6B97C316-CC54-44C8-85C9-65D636991F0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DA828375-B61B-4C0F-BEFE-4153DB6D77F4}"/>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54125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AD8D-9C6A-49B3-9B5F-230E0F93F6FE}"/>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579E65FC-69D4-4EE6-9236-09CCC4B1DD4E}"/>
              </a:ext>
            </a:extLst>
          </p:cNvPr>
          <p:cNvSpPr>
            <a:spLocks noGrp="1"/>
          </p:cNvSpPr>
          <p:nvPr>
            <p:ph type="dt" sz="half" idx="10"/>
          </p:nvPr>
        </p:nvSpPr>
        <p:spPr/>
        <p:txBody>
          <a:bodyPr/>
          <a:lstStyle/>
          <a:p>
            <a:fld id="{1BCAFB8B-7247-433E-BBB5-ADAFB5B95D09}" type="datetime1">
              <a:rPr lang="LID4096" smtClean="0"/>
              <a:t>06/25/2022</a:t>
            </a:fld>
            <a:endParaRPr lang="en-NG"/>
          </a:p>
        </p:txBody>
      </p:sp>
      <p:sp>
        <p:nvSpPr>
          <p:cNvPr id="4" name="Footer Placeholder 3">
            <a:extLst>
              <a:ext uri="{FF2B5EF4-FFF2-40B4-BE49-F238E27FC236}">
                <a16:creationId xmlns:a16="http://schemas.microsoft.com/office/drawing/2014/main" id="{4D350264-358E-4F00-9E2B-C07D165F5A27}"/>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E47CF0C1-6AC3-4813-A19A-E9F2474EF011}"/>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78570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96A6A-DCA0-43F3-90E1-B68BE4EE6C91}"/>
              </a:ext>
            </a:extLst>
          </p:cNvPr>
          <p:cNvSpPr>
            <a:spLocks noGrp="1"/>
          </p:cNvSpPr>
          <p:nvPr>
            <p:ph type="dt" sz="half" idx="10"/>
          </p:nvPr>
        </p:nvSpPr>
        <p:spPr/>
        <p:txBody>
          <a:bodyPr/>
          <a:lstStyle/>
          <a:p>
            <a:fld id="{7B446B50-542C-40CE-9A52-070C66528922}" type="datetime1">
              <a:rPr lang="LID4096" smtClean="0"/>
              <a:t>06/25/2022</a:t>
            </a:fld>
            <a:endParaRPr lang="en-NG"/>
          </a:p>
        </p:txBody>
      </p:sp>
      <p:sp>
        <p:nvSpPr>
          <p:cNvPr id="3" name="Footer Placeholder 2">
            <a:extLst>
              <a:ext uri="{FF2B5EF4-FFF2-40B4-BE49-F238E27FC236}">
                <a16:creationId xmlns:a16="http://schemas.microsoft.com/office/drawing/2014/main" id="{F04BD0ED-3EB0-4C3B-8138-D5A2D24FDEED}"/>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2DE47B94-C5EA-435E-AA10-D5469D2AB58B}"/>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310277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EB82-45BA-422F-AB82-6DBFEC904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0453B82-F793-4C31-ACD2-26A69D2D2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685807F-BA41-47E6-A123-A82CE7C18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CF2E9-2A15-4E6E-9CC1-B91BDD6C8E28}"/>
              </a:ext>
            </a:extLst>
          </p:cNvPr>
          <p:cNvSpPr>
            <a:spLocks noGrp="1"/>
          </p:cNvSpPr>
          <p:nvPr>
            <p:ph type="dt" sz="half" idx="10"/>
          </p:nvPr>
        </p:nvSpPr>
        <p:spPr/>
        <p:txBody>
          <a:bodyPr/>
          <a:lstStyle/>
          <a:p>
            <a:fld id="{082E2551-E0C5-4A1E-A14B-6A79483E2E40}" type="datetime1">
              <a:rPr lang="LID4096" smtClean="0"/>
              <a:t>06/25/2022</a:t>
            </a:fld>
            <a:endParaRPr lang="en-NG"/>
          </a:p>
        </p:txBody>
      </p:sp>
      <p:sp>
        <p:nvSpPr>
          <p:cNvPr id="6" name="Footer Placeholder 5">
            <a:extLst>
              <a:ext uri="{FF2B5EF4-FFF2-40B4-BE49-F238E27FC236}">
                <a16:creationId xmlns:a16="http://schemas.microsoft.com/office/drawing/2014/main" id="{126FA9E7-B396-44DB-8AA3-8D119C0C352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F1981A7-2E2C-4BAE-82A4-48224DB3E519}"/>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182409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530D-E62D-4548-8E29-D86624576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FD834F14-447A-4E4F-8390-D800CEA8D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0914EAA-3E77-463C-8F7C-7CE17089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85AA4-B1C3-4660-BD1F-1C6B3DB5A2AC}"/>
              </a:ext>
            </a:extLst>
          </p:cNvPr>
          <p:cNvSpPr>
            <a:spLocks noGrp="1"/>
          </p:cNvSpPr>
          <p:nvPr>
            <p:ph type="dt" sz="half" idx="10"/>
          </p:nvPr>
        </p:nvSpPr>
        <p:spPr/>
        <p:txBody>
          <a:bodyPr/>
          <a:lstStyle/>
          <a:p>
            <a:fld id="{7619C76D-3308-44D3-8457-E29A90EAADBA}" type="datetime1">
              <a:rPr lang="LID4096" smtClean="0"/>
              <a:t>06/25/2022</a:t>
            </a:fld>
            <a:endParaRPr lang="en-NG"/>
          </a:p>
        </p:txBody>
      </p:sp>
      <p:sp>
        <p:nvSpPr>
          <p:cNvPr id="6" name="Footer Placeholder 5">
            <a:extLst>
              <a:ext uri="{FF2B5EF4-FFF2-40B4-BE49-F238E27FC236}">
                <a16:creationId xmlns:a16="http://schemas.microsoft.com/office/drawing/2014/main" id="{9A26D398-6113-4019-9B84-69AF8B0DCF2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3023CE2-46AE-4E00-ABFB-AD654556B618}"/>
              </a:ext>
            </a:extLst>
          </p:cNvPr>
          <p:cNvSpPr>
            <a:spLocks noGrp="1"/>
          </p:cNvSpPr>
          <p:nvPr>
            <p:ph type="sldNum" sz="quarter" idx="12"/>
          </p:nvPr>
        </p:nvSpPr>
        <p:spPr/>
        <p:txBody>
          <a:bodyPr/>
          <a:lstStyle/>
          <a:p>
            <a:fld id="{A50174A6-C87E-429D-9D6E-FFD51297B557}" type="slidenum">
              <a:rPr lang="en-NG" smtClean="0"/>
              <a:t>‹#›</a:t>
            </a:fld>
            <a:endParaRPr lang="en-NG"/>
          </a:p>
        </p:txBody>
      </p:sp>
    </p:spTree>
    <p:extLst>
      <p:ext uri="{BB962C8B-B14F-4D97-AF65-F5344CB8AC3E}">
        <p14:creationId xmlns:p14="http://schemas.microsoft.com/office/powerpoint/2010/main" val="23531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00978-A0C0-4F7C-A9BC-CAB876C9A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254BC61-6A1C-4D2F-BC03-51694B5B7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58629DC-2677-4624-B8B5-A5C323225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F9615-1301-405A-BCEC-31CF7733D416}" type="datetime1">
              <a:rPr lang="LID4096" smtClean="0"/>
              <a:t>06/25/2022</a:t>
            </a:fld>
            <a:endParaRPr lang="en-NG"/>
          </a:p>
        </p:txBody>
      </p:sp>
      <p:sp>
        <p:nvSpPr>
          <p:cNvPr id="5" name="Footer Placeholder 4">
            <a:extLst>
              <a:ext uri="{FF2B5EF4-FFF2-40B4-BE49-F238E27FC236}">
                <a16:creationId xmlns:a16="http://schemas.microsoft.com/office/drawing/2014/main" id="{8601A329-06D2-4154-91D9-5225C0045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5A8D1E0-A8D2-4F6A-AB03-D27208924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174A6-C87E-429D-9D6E-FFD51297B557}" type="slidenum">
              <a:rPr lang="en-NG" smtClean="0"/>
              <a:t>‹#›</a:t>
            </a:fld>
            <a:endParaRPr lang="en-NG"/>
          </a:p>
        </p:txBody>
      </p:sp>
    </p:spTree>
    <p:extLst>
      <p:ext uri="{BB962C8B-B14F-4D97-AF65-F5344CB8AC3E}">
        <p14:creationId xmlns:p14="http://schemas.microsoft.com/office/powerpoint/2010/main" val="34755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79BB19-4771-46AA-B063-8C4D9703C94E}"/>
              </a:ext>
            </a:extLst>
          </p:cNvPr>
          <p:cNvSpPr/>
          <p:nvPr/>
        </p:nvSpPr>
        <p:spPr>
          <a:xfrm>
            <a:off x="840491" y="2967335"/>
            <a:ext cx="10511018" cy="830997"/>
          </a:xfrm>
          <a:prstGeom prst="rect">
            <a:avLst/>
          </a:prstGeom>
          <a:noFill/>
        </p:spPr>
        <p:txBody>
          <a:bodyPr wrap="none" lIns="91440" tIns="45720" rIns="91440" bIns="45720">
            <a:spAutoFit/>
          </a:bodyPr>
          <a:lstStyle/>
          <a:p>
            <a:pPr algn="ctr"/>
            <a:r>
              <a:rPr lang="en-GB" sz="4800" b="1" dirty="0">
                <a:ln w="22225">
                  <a:solidFill>
                    <a:schemeClr val="accent2"/>
                  </a:solidFill>
                  <a:prstDash val="solid"/>
                </a:ln>
                <a:solidFill>
                  <a:schemeClr val="accent1">
                    <a:lumMod val="20000"/>
                    <a:lumOff val="80000"/>
                  </a:schemeClr>
                </a:solidFill>
              </a:rPr>
              <a:t>PHY 202- Electric Circuits and Electronics</a:t>
            </a:r>
            <a:endParaRPr lang="en-NG" sz="4800" b="1" dirty="0">
              <a:ln w="22225">
                <a:solidFill>
                  <a:schemeClr val="accent2"/>
                </a:solidFill>
                <a:prstDash val="solid"/>
              </a:ln>
              <a:solidFill>
                <a:schemeClr val="accent1">
                  <a:lumMod val="20000"/>
                  <a:lumOff val="80000"/>
                </a:schemeClr>
              </a:solidFill>
            </a:endParaRPr>
          </a:p>
        </p:txBody>
      </p:sp>
      <p:sp>
        <p:nvSpPr>
          <p:cNvPr id="2" name="Slide Number Placeholder 1">
            <a:extLst>
              <a:ext uri="{FF2B5EF4-FFF2-40B4-BE49-F238E27FC236}">
                <a16:creationId xmlns:a16="http://schemas.microsoft.com/office/drawing/2014/main" id="{517B7268-A7A3-8719-585C-81C6CE438438}"/>
              </a:ext>
            </a:extLst>
          </p:cNvPr>
          <p:cNvSpPr>
            <a:spLocks noGrp="1"/>
          </p:cNvSpPr>
          <p:nvPr>
            <p:ph type="sldNum" sz="quarter" idx="12"/>
          </p:nvPr>
        </p:nvSpPr>
        <p:spPr/>
        <p:txBody>
          <a:bodyPr/>
          <a:lstStyle/>
          <a:p>
            <a:fld id="{A50174A6-C87E-429D-9D6E-FFD51297B557}" type="slidenum">
              <a:rPr lang="en-NG" smtClean="0"/>
              <a:t>1</a:t>
            </a:fld>
            <a:endParaRPr lang="en-NG"/>
          </a:p>
        </p:txBody>
      </p:sp>
    </p:spTree>
    <p:extLst>
      <p:ext uri="{BB962C8B-B14F-4D97-AF65-F5344CB8AC3E}">
        <p14:creationId xmlns:p14="http://schemas.microsoft.com/office/powerpoint/2010/main" val="167514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E97D-4734-4945-8DF5-4E3D736B33D8}"/>
              </a:ext>
            </a:extLst>
          </p:cNvPr>
          <p:cNvSpPr>
            <a:spLocks noGrp="1"/>
          </p:cNvSpPr>
          <p:nvPr>
            <p:ph type="title"/>
          </p:nvPr>
        </p:nvSpPr>
        <p:spPr>
          <a:xfrm>
            <a:off x="838200" y="216270"/>
            <a:ext cx="10515600" cy="734470"/>
          </a:xfrm>
        </p:spPr>
        <p:txBody>
          <a:bodyPr>
            <a:normAutofit/>
          </a:bodyPr>
          <a:lstStyle/>
          <a:p>
            <a:pPr algn="ctr"/>
            <a:r>
              <a:rPr lang="en-GB" sz="2800" b="1" dirty="0">
                <a:solidFill>
                  <a:srgbClr val="FF0000"/>
                </a:solidFill>
                <a:latin typeface="+mn-lt"/>
              </a:rPr>
              <a:t>The Atomic Structure </a:t>
            </a:r>
          </a:p>
        </p:txBody>
      </p:sp>
      <p:sp>
        <p:nvSpPr>
          <p:cNvPr id="3" name="Content Placeholder 2">
            <a:extLst>
              <a:ext uri="{FF2B5EF4-FFF2-40B4-BE49-F238E27FC236}">
                <a16:creationId xmlns:a16="http://schemas.microsoft.com/office/drawing/2014/main" id="{5A8CE481-B5B0-4BB4-A9BE-050BC163D5DC}"/>
              </a:ext>
            </a:extLst>
          </p:cNvPr>
          <p:cNvSpPr>
            <a:spLocks noGrp="1"/>
          </p:cNvSpPr>
          <p:nvPr>
            <p:ph sz="half" idx="1"/>
          </p:nvPr>
        </p:nvSpPr>
        <p:spPr>
          <a:xfrm>
            <a:off x="636181" y="832300"/>
            <a:ext cx="10028274" cy="5809430"/>
          </a:xfrm>
        </p:spPr>
        <p:txBody>
          <a:bodyPr>
            <a:noAutofit/>
          </a:bodyPr>
          <a:lstStyle/>
          <a:p>
            <a:r>
              <a:rPr lang="en-GB" dirty="0"/>
              <a:t>Element in periodic table are arranged according to </a:t>
            </a:r>
            <a:r>
              <a:rPr lang="en-GB" b="1" i="1" dirty="0"/>
              <a:t>atomic number</a:t>
            </a:r>
            <a:r>
              <a:rPr lang="en-GB" dirty="0"/>
              <a:t> .</a:t>
            </a:r>
            <a:endParaRPr lang="en-GB" b="1" i="1" dirty="0"/>
          </a:p>
          <a:p>
            <a:r>
              <a:rPr lang="en-GB" dirty="0"/>
              <a:t>Atomic number = number of protons in nucleus which is the same as the number of electron in an electrically balanced atom. </a:t>
            </a:r>
          </a:p>
          <a:p>
            <a:r>
              <a:rPr lang="en-GB" dirty="0"/>
              <a:t>Electrons near the nucleus have less energy than those in more</a:t>
            </a:r>
            <a:br>
              <a:rPr lang="en-GB" dirty="0"/>
            </a:br>
            <a:r>
              <a:rPr lang="en-GB" dirty="0"/>
              <a:t>distant orbits.</a:t>
            </a:r>
          </a:p>
          <a:p>
            <a:r>
              <a:rPr lang="en-GB" dirty="0"/>
              <a:t>Each distance (orbits) from the nucleus corresponding to a</a:t>
            </a:r>
            <a:br>
              <a:rPr lang="en-GB" dirty="0"/>
            </a:br>
            <a:r>
              <a:rPr lang="en-GB" dirty="0"/>
              <a:t>certain energy level.</a:t>
            </a:r>
          </a:p>
          <a:p>
            <a:r>
              <a:rPr lang="en-GB" dirty="0"/>
              <a:t>In an atom, the orbits are group into energy bands – </a:t>
            </a:r>
            <a:r>
              <a:rPr lang="en-GB" b="1" dirty="0"/>
              <a:t>shells</a:t>
            </a:r>
          </a:p>
          <a:p>
            <a:r>
              <a:rPr lang="en-GB" b="1" i="1" dirty="0"/>
              <a:t>Valence shell </a:t>
            </a:r>
            <a:r>
              <a:rPr lang="en-GB" dirty="0"/>
              <a:t>is the outermost shell in an atom that determines the conductivity of an atom.</a:t>
            </a:r>
          </a:p>
          <a:p>
            <a:r>
              <a:rPr lang="en-GB" dirty="0"/>
              <a:t>The electrons in valence shell are called </a:t>
            </a:r>
            <a:r>
              <a:rPr lang="en-GB" b="1" i="1" dirty="0"/>
              <a:t>valence electrons</a:t>
            </a:r>
            <a:r>
              <a:rPr lang="en-GB" i="1" dirty="0"/>
              <a:t>.</a:t>
            </a:r>
            <a:r>
              <a:rPr lang="en-GB" dirty="0"/>
              <a:t> </a:t>
            </a:r>
          </a:p>
        </p:txBody>
      </p:sp>
      <p:sp>
        <p:nvSpPr>
          <p:cNvPr id="4" name="Slide Number Placeholder 3">
            <a:extLst>
              <a:ext uri="{FF2B5EF4-FFF2-40B4-BE49-F238E27FC236}">
                <a16:creationId xmlns:a16="http://schemas.microsoft.com/office/drawing/2014/main" id="{C4F307DB-F467-4818-F06F-7D108B215FA1}"/>
              </a:ext>
            </a:extLst>
          </p:cNvPr>
          <p:cNvSpPr>
            <a:spLocks noGrp="1"/>
          </p:cNvSpPr>
          <p:nvPr>
            <p:ph type="sldNum" sz="quarter" idx="12"/>
          </p:nvPr>
        </p:nvSpPr>
        <p:spPr/>
        <p:txBody>
          <a:bodyPr/>
          <a:lstStyle/>
          <a:p>
            <a:fld id="{A50174A6-C87E-429D-9D6E-FFD51297B557}" type="slidenum">
              <a:rPr lang="en-NG" smtClean="0"/>
              <a:t>10</a:t>
            </a:fld>
            <a:endParaRPr lang="en-NG"/>
          </a:p>
        </p:txBody>
      </p:sp>
    </p:spTree>
    <p:extLst>
      <p:ext uri="{BB962C8B-B14F-4D97-AF65-F5344CB8AC3E}">
        <p14:creationId xmlns:p14="http://schemas.microsoft.com/office/powerpoint/2010/main" val="58793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0CEC7-2F26-0FEF-5149-3AC975B2DF7D}"/>
              </a:ext>
            </a:extLst>
          </p:cNvPr>
          <p:cNvSpPr txBox="1"/>
          <p:nvPr/>
        </p:nvSpPr>
        <p:spPr>
          <a:xfrm>
            <a:off x="710609" y="591404"/>
            <a:ext cx="10122194" cy="6124754"/>
          </a:xfrm>
          <a:prstGeom prst="rect">
            <a:avLst/>
          </a:prstGeom>
          <a:noFill/>
        </p:spPr>
        <p:txBody>
          <a:bodyPr wrap="square">
            <a:spAutoFit/>
          </a:bodyPr>
          <a:lstStyle/>
          <a:p>
            <a:pPr marL="457200" indent="-457200">
              <a:buFont typeface="Arial" panose="020B0604020202020204" pitchFamily="34" charset="0"/>
              <a:buChar char="•"/>
            </a:pPr>
            <a:r>
              <a:rPr lang="en-GB" sz="2800" dirty="0"/>
              <a:t>When atom absorb energy (</a:t>
            </a:r>
            <a:r>
              <a:rPr lang="en-GB" sz="2800" dirty="0" err="1"/>
              <a:t>e.g</a:t>
            </a:r>
            <a:r>
              <a:rPr lang="en-GB" sz="2800" dirty="0"/>
              <a:t> heat source) the energies of the electron are raised.</a:t>
            </a:r>
          </a:p>
          <a:p>
            <a:pPr marL="457200" indent="-457200">
              <a:buFont typeface="Arial" panose="020B0604020202020204" pitchFamily="34" charset="0"/>
              <a:buChar char="•"/>
            </a:pPr>
            <a:r>
              <a:rPr lang="en-GB" sz="2800" dirty="0"/>
              <a:t>Valence electrons obtain more energy and are more loosely bound to the atom compared to the inner electrons.</a:t>
            </a:r>
          </a:p>
          <a:p>
            <a:pPr marL="457200" indent="-457200">
              <a:buFont typeface="Arial" panose="020B0604020202020204" pitchFamily="34" charset="0"/>
              <a:buChar char="•"/>
            </a:pPr>
            <a:r>
              <a:rPr lang="en-GB" sz="2800" dirty="0"/>
              <a:t>If a valence electron acquires sufficient energy, it escapes from the outer shell. This process of losing valence electron is called </a:t>
            </a:r>
            <a:r>
              <a:rPr lang="en-GB" sz="2800" b="1" i="1" dirty="0"/>
              <a:t>ionization</a:t>
            </a:r>
            <a:r>
              <a:rPr lang="en-GB" sz="2800" dirty="0"/>
              <a:t>.</a:t>
            </a:r>
          </a:p>
          <a:p>
            <a:pPr marL="457200" indent="-457200">
              <a:buFont typeface="Arial" panose="020B0604020202020204" pitchFamily="34" charset="0"/>
              <a:buChar char="•"/>
            </a:pPr>
            <a:r>
              <a:rPr lang="en-US" sz="2800" b="0" i="0" dirty="0">
                <a:solidFill>
                  <a:srgbClr val="000000"/>
                </a:solidFill>
                <a:effectLst/>
              </a:rPr>
              <a:t>An </a:t>
            </a:r>
            <a:r>
              <a:rPr lang="en-US" sz="2800" b="1" i="1" dirty="0">
                <a:solidFill>
                  <a:srgbClr val="000000"/>
                </a:solidFill>
                <a:effectLst/>
              </a:rPr>
              <a:t>ion</a:t>
            </a:r>
            <a:r>
              <a:rPr lang="en-US" sz="2800" b="0" i="1" dirty="0">
                <a:solidFill>
                  <a:srgbClr val="000000"/>
                </a:solidFill>
                <a:effectLst/>
              </a:rPr>
              <a:t> </a:t>
            </a:r>
            <a:r>
              <a:rPr lang="en-US" sz="2800" b="0" i="0" dirty="0">
                <a:solidFill>
                  <a:srgbClr val="000000"/>
                </a:solidFill>
                <a:effectLst/>
              </a:rPr>
              <a:t>is an atom or molecule that does not have a neutral net charge, i.e., the numbers of protons and electrons are not equal. If it loses electrons, resulting in a net positive charge, it is called a </a:t>
            </a:r>
            <a:r>
              <a:rPr lang="en-US" sz="2800" b="1" i="1" dirty="0">
                <a:solidFill>
                  <a:srgbClr val="000000"/>
                </a:solidFill>
                <a:effectLst/>
              </a:rPr>
              <a:t>cation</a:t>
            </a:r>
            <a:r>
              <a:rPr lang="en-US" sz="2800" b="0" i="1" dirty="0">
                <a:solidFill>
                  <a:srgbClr val="000000"/>
                </a:solidFill>
                <a:effectLst/>
              </a:rPr>
              <a:t>. </a:t>
            </a:r>
            <a:r>
              <a:rPr lang="en-US" sz="2800" b="0" i="0" dirty="0">
                <a:solidFill>
                  <a:srgbClr val="000000"/>
                </a:solidFill>
                <a:effectLst/>
              </a:rPr>
              <a:t>If it gains electrons resulting in a net negative charge it is called an </a:t>
            </a:r>
            <a:r>
              <a:rPr lang="en-US" sz="2800" b="1" i="1" dirty="0">
                <a:solidFill>
                  <a:srgbClr val="000000"/>
                </a:solidFill>
                <a:effectLst/>
              </a:rPr>
              <a:t>anion</a:t>
            </a:r>
            <a:r>
              <a:rPr lang="en-US" sz="2800" b="0" i="1" dirty="0">
                <a:solidFill>
                  <a:srgbClr val="000000"/>
                </a:solidFill>
                <a:effectLst/>
              </a:rPr>
              <a:t>.</a:t>
            </a:r>
            <a:r>
              <a:rPr lang="en-US" sz="2800" dirty="0"/>
              <a:t> </a:t>
            </a:r>
            <a:endParaRPr lang="en-GB" sz="2800" dirty="0"/>
          </a:p>
          <a:p>
            <a:pPr marL="457200" indent="-457200">
              <a:buFont typeface="Arial" panose="020B0604020202020204" pitchFamily="34" charset="0"/>
              <a:buChar char="•"/>
            </a:pPr>
            <a:r>
              <a:rPr lang="en-GB" sz="2800" dirty="0"/>
              <a:t>The electron that escapes from the valence shell is called </a:t>
            </a:r>
            <a:r>
              <a:rPr lang="en-GB" sz="2800" b="1" i="1" dirty="0"/>
              <a:t>free electron</a:t>
            </a:r>
            <a:r>
              <a:rPr lang="en-GB" sz="2800" dirty="0"/>
              <a:t>.</a:t>
            </a:r>
          </a:p>
        </p:txBody>
      </p:sp>
      <p:sp>
        <p:nvSpPr>
          <p:cNvPr id="4" name="Title 1">
            <a:extLst>
              <a:ext uri="{FF2B5EF4-FFF2-40B4-BE49-F238E27FC236}">
                <a16:creationId xmlns:a16="http://schemas.microsoft.com/office/drawing/2014/main" id="{07607097-3B83-16AC-D439-457A5167F447}"/>
              </a:ext>
            </a:extLst>
          </p:cNvPr>
          <p:cNvSpPr txBox="1">
            <a:spLocks/>
          </p:cNvSpPr>
          <p:nvPr/>
        </p:nvSpPr>
        <p:spPr>
          <a:xfrm>
            <a:off x="838200" y="141842"/>
            <a:ext cx="10515600" cy="5537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rgbClr val="FF0000"/>
                </a:solidFill>
                <a:latin typeface="+mn-lt"/>
              </a:rPr>
              <a:t>The Atomic Structure </a:t>
            </a:r>
          </a:p>
        </p:txBody>
      </p:sp>
      <p:sp>
        <p:nvSpPr>
          <p:cNvPr id="2" name="Slide Number Placeholder 1">
            <a:extLst>
              <a:ext uri="{FF2B5EF4-FFF2-40B4-BE49-F238E27FC236}">
                <a16:creationId xmlns:a16="http://schemas.microsoft.com/office/drawing/2014/main" id="{A3FD320A-7221-9F98-76BB-0390E93CA61B}"/>
              </a:ext>
            </a:extLst>
          </p:cNvPr>
          <p:cNvSpPr>
            <a:spLocks noGrp="1"/>
          </p:cNvSpPr>
          <p:nvPr>
            <p:ph type="sldNum" sz="quarter" idx="12"/>
          </p:nvPr>
        </p:nvSpPr>
        <p:spPr/>
        <p:txBody>
          <a:bodyPr/>
          <a:lstStyle/>
          <a:p>
            <a:fld id="{A50174A6-C87E-429D-9D6E-FFD51297B557}" type="slidenum">
              <a:rPr lang="en-NG" smtClean="0"/>
              <a:t>11</a:t>
            </a:fld>
            <a:endParaRPr lang="en-NG"/>
          </a:p>
        </p:txBody>
      </p:sp>
    </p:spTree>
    <p:extLst>
      <p:ext uri="{BB962C8B-B14F-4D97-AF65-F5344CB8AC3E}">
        <p14:creationId xmlns:p14="http://schemas.microsoft.com/office/powerpoint/2010/main" val="20316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4B2B-6620-4B31-8BB5-8F286ACC8449}"/>
              </a:ext>
            </a:extLst>
          </p:cNvPr>
          <p:cNvSpPr>
            <a:spLocks noGrp="1"/>
          </p:cNvSpPr>
          <p:nvPr>
            <p:ph type="title"/>
          </p:nvPr>
        </p:nvSpPr>
        <p:spPr>
          <a:xfrm>
            <a:off x="838200" y="322596"/>
            <a:ext cx="10515600" cy="598408"/>
          </a:xfrm>
        </p:spPr>
        <p:txBody>
          <a:bodyPr>
            <a:normAutofit/>
          </a:bodyPr>
          <a:lstStyle/>
          <a:p>
            <a:pPr algn="ctr"/>
            <a:r>
              <a:rPr lang="en-GB" sz="2800" b="1" dirty="0">
                <a:solidFill>
                  <a:srgbClr val="FF0000"/>
                </a:solidFill>
                <a:latin typeface="+mn-lt"/>
              </a:rPr>
              <a:t>The Atomic Structure </a:t>
            </a:r>
          </a:p>
        </p:txBody>
      </p:sp>
      <p:sp>
        <p:nvSpPr>
          <p:cNvPr id="3" name="Content Placeholder 2">
            <a:extLst>
              <a:ext uri="{FF2B5EF4-FFF2-40B4-BE49-F238E27FC236}">
                <a16:creationId xmlns:a16="http://schemas.microsoft.com/office/drawing/2014/main" id="{CFE97B7F-B7D4-4FE7-8815-E4867C270B33}"/>
              </a:ext>
            </a:extLst>
          </p:cNvPr>
          <p:cNvSpPr>
            <a:spLocks noGrp="1"/>
          </p:cNvSpPr>
          <p:nvPr>
            <p:ph sz="half" idx="1"/>
          </p:nvPr>
        </p:nvSpPr>
        <p:spPr>
          <a:xfrm>
            <a:off x="838199" y="1417724"/>
            <a:ext cx="9230833" cy="5355216"/>
          </a:xfrm>
        </p:spPr>
        <p:txBody>
          <a:bodyPr>
            <a:noAutofit/>
          </a:bodyPr>
          <a:lstStyle/>
          <a:p>
            <a:r>
              <a:rPr lang="en-GB" dirty="0"/>
              <a:t>The maximum number of electrons (</a:t>
            </a:r>
            <a:r>
              <a:rPr lang="en-GB" b="1" i="1" dirty="0"/>
              <a:t>N</a:t>
            </a:r>
            <a:r>
              <a:rPr lang="en-GB" sz="1800" b="1" i="1" dirty="0"/>
              <a:t>e</a:t>
            </a:r>
            <a:r>
              <a:rPr lang="en-GB" dirty="0"/>
              <a:t>) in each shell is calculated using:</a:t>
            </a:r>
          </a:p>
          <a:p>
            <a:pPr marL="0" indent="0" algn="ctr">
              <a:buNone/>
            </a:pPr>
            <a:r>
              <a:rPr lang="en-GB" b="1" dirty="0"/>
              <a:t> </a:t>
            </a:r>
          </a:p>
          <a:p>
            <a:pPr marL="0" indent="0">
              <a:buNone/>
            </a:pPr>
            <a:r>
              <a:rPr lang="en-GB" dirty="0"/>
              <a:t>where </a:t>
            </a:r>
            <a:r>
              <a:rPr lang="en-GB" b="1" dirty="0"/>
              <a:t>n</a:t>
            </a:r>
            <a:r>
              <a:rPr lang="en-GB" dirty="0"/>
              <a:t> = number of shell</a:t>
            </a:r>
          </a:p>
          <a:p>
            <a:r>
              <a:rPr lang="en-GB" b="1" dirty="0"/>
              <a:t>Example</a:t>
            </a:r>
            <a:r>
              <a:rPr lang="en-GB" dirty="0"/>
              <a:t> for the Copper atom (Cu) shell : </a:t>
            </a:r>
          </a:p>
          <a:p>
            <a:pPr marL="0" indent="0">
              <a:buNone/>
            </a:pPr>
            <a:endParaRPr lang="en-GB" dirty="0"/>
          </a:p>
          <a:p>
            <a:pPr marL="0" indent="0">
              <a:buNone/>
            </a:pPr>
            <a:endParaRPr lang="en-GB" dirty="0"/>
          </a:p>
          <a:p>
            <a:pPr marL="0" indent="0">
              <a:buNone/>
            </a:pPr>
            <a:br>
              <a:rPr lang="en-GB" dirty="0"/>
            </a:br>
            <a:br>
              <a:rPr lang="en-GB" dirty="0"/>
            </a:br>
            <a:br>
              <a:rPr lang="en-GB" dirty="0"/>
            </a:br>
            <a:r>
              <a:rPr lang="en-GB" dirty="0"/>
              <a:t> </a:t>
            </a:r>
            <a:br>
              <a:rPr lang="en-GB" dirty="0"/>
            </a:br>
            <a:endParaRPr lang="en-GB" dirty="0"/>
          </a:p>
        </p:txBody>
      </p:sp>
      <p:sp>
        <p:nvSpPr>
          <p:cNvPr id="8" name="TextBox 7">
            <a:extLst>
              <a:ext uri="{FF2B5EF4-FFF2-40B4-BE49-F238E27FC236}">
                <a16:creationId xmlns:a16="http://schemas.microsoft.com/office/drawing/2014/main" id="{E67334FC-DA16-25E5-9C54-12A5DAA46BE0}"/>
              </a:ext>
            </a:extLst>
          </p:cNvPr>
          <p:cNvSpPr txBox="1"/>
          <p:nvPr/>
        </p:nvSpPr>
        <p:spPr>
          <a:xfrm>
            <a:off x="838199" y="819316"/>
            <a:ext cx="6097772" cy="523220"/>
          </a:xfrm>
          <a:prstGeom prst="rect">
            <a:avLst/>
          </a:prstGeom>
          <a:noFill/>
        </p:spPr>
        <p:txBody>
          <a:bodyPr wrap="square">
            <a:spAutoFit/>
          </a:bodyPr>
          <a:lstStyle/>
          <a:p>
            <a:r>
              <a:rPr lang="en-US" sz="2800" b="1" i="0" dirty="0">
                <a:solidFill>
                  <a:srgbClr val="0070C0"/>
                </a:solidFill>
                <a:effectLst/>
              </a:rPr>
              <a:t>The Number of Electrons in Each Shell</a:t>
            </a:r>
            <a:r>
              <a:rPr lang="en-US" sz="2800" b="1" dirty="0">
                <a:solidFill>
                  <a:srgbClr val="0070C0"/>
                </a:solidFill>
              </a:rPr>
              <a:t> </a:t>
            </a:r>
          </a:p>
        </p:txBody>
      </p:sp>
      <p:pic>
        <p:nvPicPr>
          <p:cNvPr id="10" name="Picture 9">
            <a:extLst>
              <a:ext uri="{FF2B5EF4-FFF2-40B4-BE49-F238E27FC236}">
                <a16:creationId xmlns:a16="http://schemas.microsoft.com/office/drawing/2014/main" id="{27D64B3E-133F-A5DA-F7A2-47952CCC500A}"/>
              </a:ext>
            </a:extLst>
          </p:cNvPr>
          <p:cNvPicPr>
            <a:picLocks noChangeAspect="1"/>
          </p:cNvPicPr>
          <p:nvPr/>
        </p:nvPicPr>
        <p:blipFill>
          <a:blip r:embed="rId2"/>
          <a:stretch>
            <a:fillRect/>
          </a:stretch>
        </p:blipFill>
        <p:spPr>
          <a:xfrm>
            <a:off x="4153269" y="1839256"/>
            <a:ext cx="1651737" cy="646331"/>
          </a:xfrm>
          <a:prstGeom prst="rect">
            <a:avLst/>
          </a:prstGeom>
        </p:spPr>
      </p:pic>
      <p:pic>
        <p:nvPicPr>
          <p:cNvPr id="12" name="Picture 11">
            <a:extLst>
              <a:ext uri="{FF2B5EF4-FFF2-40B4-BE49-F238E27FC236}">
                <a16:creationId xmlns:a16="http://schemas.microsoft.com/office/drawing/2014/main" id="{89AB13A3-8955-2076-DF8A-3376286400D3}"/>
              </a:ext>
            </a:extLst>
          </p:cNvPr>
          <p:cNvPicPr>
            <a:picLocks noChangeAspect="1"/>
          </p:cNvPicPr>
          <p:nvPr/>
        </p:nvPicPr>
        <p:blipFill>
          <a:blip r:embed="rId3"/>
          <a:stretch>
            <a:fillRect/>
          </a:stretch>
        </p:blipFill>
        <p:spPr>
          <a:xfrm>
            <a:off x="970369" y="3946000"/>
            <a:ext cx="4834637" cy="2395735"/>
          </a:xfrm>
          <a:prstGeom prst="rect">
            <a:avLst/>
          </a:prstGeom>
        </p:spPr>
      </p:pic>
      <p:sp>
        <p:nvSpPr>
          <p:cNvPr id="13" name="TextBox 12">
            <a:extLst>
              <a:ext uri="{FF2B5EF4-FFF2-40B4-BE49-F238E27FC236}">
                <a16:creationId xmlns:a16="http://schemas.microsoft.com/office/drawing/2014/main" id="{AD872061-22B7-CB94-96C6-B65FA72AC71E}"/>
              </a:ext>
            </a:extLst>
          </p:cNvPr>
          <p:cNvSpPr txBox="1"/>
          <p:nvPr/>
        </p:nvSpPr>
        <p:spPr>
          <a:xfrm flipH="1">
            <a:off x="7559748" y="4235926"/>
            <a:ext cx="3508744" cy="1815882"/>
          </a:xfrm>
          <a:prstGeom prst="rect">
            <a:avLst/>
          </a:prstGeom>
          <a:noFill/>
        </p:spPr>
        <p:txBody>
          <a:bodyPr wrap="square" rtlCol="0">
            <a:spAutoFit/>
          </a:bodyPr>
          <a:lstStyle/>
          <a:p>
            <a:r>
              <a:rPr lang="en-US" sz="2800" dirty="0"/>
              <a:t>Calculate the number of electrons on each shell for Ge=32 and Sn=50</a:t>
            </a:r>
          </a:p>
        </p:txBody>
      </p:sp>
      <p:sp>
        <p:nvSpPr>
          <p:cNvPr id="4" name="Slide Number Placeholder 3">
            <a:extLst>
              <a:ext uri="{FF2B5EF4-FFF2-40B4-BE49-F238E27FC236}">
                <a16:creationId xmlns:a16="http://schemas.microsoft.com/office/drawing/2014/main" id="{D40B74E7-5F88-D5DE-489E-F90BFA9D7303}"/>
              </a:ext>
            </a:extLst>
          </p:cNvPr>
          <p:cNvSpPr>
            <a:spLocks noGrp="1"/>
          </p:cNvSpPr>
          <p:nvPr>
            <p:ph type="sldNum" sz="quarter" idx="12"/>
          </p:nvPr>
        </p:nvSpPr>
        <p:spPr/>
        <p:txBody>
          <a:bodyPr/>
          <a:lstStyle/>
          <a:p>
            <a:fld id="{A50174A6-C87E-429D-9D6E-FFD51297B557}" type="slidenum">
              <a:rPr lang="en-NG" smtClean="0"/>
              <a:t>12</a:t>
            </a:fld>
            <a:endParaRPr lang="en-NG"/>
          </a:p>
        </p:txBody>
      </p:sp>
    </p:spTree>
    <p:extLst>
      <p:ext uri="{BB962C8B-B14F-4D97-AF65-F5344CB8AC3E}">
        <p14:creationId xmlns:p14="http://schemas.microsoft.com/office/powerpoint/2010/main" val="182024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925-B15A-4B0D-B5B5-874D4E4F5175}"/>
              </a:ext>
            </a:extLst>
          </p:cNvPr>
          <p:cNvSpPr>
            <a:spLocks noGrp="1"/>
          </p:cNvSpPr>
          <p:nvPr>
            <p:ph type="title"/>
          </p:nvPr>
        </p:nvSpPr>
        <p:spPr>
          <a:xfrm>
            <a:off x="838200" y="365126"/>
            <a:ext cx="10515600" cy="838642"/>
          </a:xfrm>
        </p:spPr>
        <p:txBody>
          <a:bodyPr>
            <a:normAutofit/>
          </a:bodyPr>
          <a:lstStyle/>
          <a:p>
            <a:pPr algn="ctr"/>
            <a:r>
              <a:rPr lang="en-GB" sz="2800" b="1" i="1" dirty="0">
                <a:solidFill>
                  <a:srgbClr val="FF0000"/>
                </a:solidFill>
                <a:latin typeface="+mn-lt"/>
              </a:rPr>
              <a:t>Semiconductors, Conductors and Insulators </a:t>
            </a:r>
          </a:p>
        </p:txBody>
      </p:sp>
      <p:sp>
        <p:nvSpPr>
          <p:cNvPr id="3" name="Content Placeholder 2">
            <a:extLst>
              <a:ext uri="{FF2B5EF4-FFF2-40B4-BE49-F238E27FC236}">
                <a16:creationId xmlns:a16="http://schemas.microsoft.com/office/drawing/2014/main" id="{EBEFEE54-24D1-42E2-BC62-55BEC6DD6EE7}"/>
              </a:ext>
            </a:extLst>
          </p:cNvPr>
          <p:cNvSpPr>
            <a:spLocks noGrp="1"/>
          </p:cNvSpPr>
          <p:nvPr>
            <p:ph idx="1"/>
          </p:nvPr>
        </p:nvSpPr>
        <p:spPr>
          <a:xfrm>
            <a:off x="838200" y="1084520"/>
            <a:ext cx="10910777" cy="5408353"/>
          </a:xfrm>
        </p:spPr>
        <p:txBody>
          <a:bodyPr>
            <a:noAutofit/>
          </a:bodyPr>
          <a:lstStyle/>
          <a:p>
            <a:r>
              <a:rPr lang="en-GB" dirty="0"/>
              <a:t>All materials are made up of atoms that contribute to its ability to conduct electrical current. </a:t>
            </a:r>
          </a:p>
          <a:p>
            <a:r>
              <a:rPr lang="en-GB" dirty="0"/>
              <a:t>In terms of electrical properties materials are divided into Semiconductors, Conductors and Insulators.</a:t>
            </a:r>
          </a:p>
          <a:p>
            <a:pPr marL="0" indent="0">
              <a:buNone/>
            </a:pPr>
            <a:r>
              <a:rPr lang="en-GB" b="1" dirty="0"/>
              <a:t>    </a:t>
            </a:r>
            <a:r>
              <a:rPr lang="en-GB" b="1" i="1" dirty="0">
                <a:solidFill>
                  <a:srgbClr val="FF0000"/>
                </a:solidFill>
              </a:rPr>
              <a:t>Conductors</a:t>
            </a:r>
          </a:p>
          <a:p>
            <a:r>
              <a:rPr lang="en-US" altLang="en-US" dirty="0"/>
              <a:t>Good conductors have low resistance so electrons flow through them with ease.</a:t>
            </a:r>
          </a:p>
          <a:p>
            <a:r>
              <a:rPr lang="en-US" altLang="en-US" dirty="0"/>
              <a:t>Best element conductors include: Copper, silver, gold, aluminum, &amp; nickel. </a:t>
            </a:r>
            <a:r>
              <a:rPr lang="en-GB" dirty="0"/>
              <a:t>They have only one valence electron which is loosely bound to the atom </a:t>
            </a:r>
            <a:r>
              <a:rPr lang="en-GB" dirty="0" err="1"/>
              <a:t>i.e</a:t>
            </a:r>
            <a:r>
              <a:rPr lang="en-GB" dirty="0"/>
              <a:t> (one free electron).</a:t>
            </a:r>
            <a:endParaRPr lang="en-US" altLang="en-US" dirty="0"/>
          </a:p>
          <a:p>
            <a:pPr eaLnBrk="1" hangingPunct="1"/>
            <a:r>
              <a:rPr lang="en-US" altLang="en-US" dirty="0"/>
              <a:t>Alloys are also good conductors: Brass &amp; steel </a:t>
            </a:r>
          </a:p>
          <a:p>
            <a:pPr eaLnBrk="1" hangingPunct="1"/>
            <a:r>
              <a:rPr lang="en-US" altLang="en-US" dirty="0"/>
              <a:t>Good conductors can also be liquid: Salt water</a:t>
            </a:r>
          </a:p>
          <a:p>
            <a:pPr eaLnBrk="1" hangingPunct="1"/>
            <a:endParaRPr lang="en-US" altLang="en-US" dirty="0"/>
          </a:p>
          <a:p>
            <a:pPr eaLnBrk="1" hangingPunct="1"/>
            <a:endParaRPr lang="en-GB" b="1" dirty="0"/>
          </a:p>
          <a:p>
            <a:endParaRPr lang="en-GB" b="1" dirty="0"/>
          </a:p>
          <a:p>
            <a:pPr marL="0" indent="0">
              <a:buNone/>
            </a:pPr>
            <a:br>
              <a:rPr lang="en-GB" dirty="0"/>
            </a:br>
            <a:br>
              <a:rPr lang="en-GB" dirty="0"/>
            </a:br>
            <a:endParaRPr lang="en-GB" dirty="0"/>
          </a:p>
        </p:txBody>
      </p:sp>
      <p:sp>
        <p:nvSpPr>
          <p:cNvPr id="4" name="Slide Number Placeholder 3">
            <a:extLst>
              <a:ext uri="{FF2B5EF4-FFF2-40B4-BE49-F238E27FC236}">
                <a16:creationId xmlns:a16="http://schemas.microsoft.com/office/drawing/2014/main" id="{FC3A38AE-DBB3-E33B-D93B-D3C666A1308B}"/>
              </a:ext>
            </a:extLst>
          </p:cNvPr>
          <p:cNvSpPr>
            <a:spLocks noGrp="1"/>
          </p:cNvSpPr>
          <p:nvPr>
            <p:ph type="sldNum" sz="quarter" idx="12"/>
          </p:nvPr>
        </p:nvSpPr>
        <p:spPr/>
        <p:txBody>
          <a:bodyPr/>
          <a:lstStyle/>
          <a:p>
            <a:fld id="{A50174A6-C87E-429D-9D6E-FFD51297B557}" type="slidenum">
              <a:rPr lang="en-NG" smtClean="0"/>
              <a:t>13</a:t>
            </a:fld>
            <a:endParaRPr lang="en-NG"/>
          </a:p>
        </p:txBody>
      </p:sp>
    </p:spTree>
    <p:extLst>
      <p:ext uri="{BB962C8B-B14F-4D97-AF65-F5344CB8AC3E}">
        <p14:creationId xmlns:p14="http://schemas.microsoft.com/office/powerpoint/2010/main" val="207715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4D51-3436-A9F9-F048-3DB6995502A6}"/>
              </a:ext>
            </a:extLst>
          </p:cNvPr>
          <p:cNvSpPr txBox="1">
            <a:spLocks/>
          </p:cNvSpPr>
          <p:nvPr/>
        </p:nvSpPr>
        <p:spPr>
          <a:xfrm>
            <a:off x="838200" y="365126"/>
            <a:ext cx="10515600" cy="67283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i="1" dirty="0">
                <a:solidFill>
                  <a:srgbClr val="FF0000"/>
                </a:solidFill>
                <a:latin typeface="+mn-lt"/>
              </a:rPr>
              <a:t>Semiconductors, Conductors and Insulators </a:t>
            </a:r>
          </a:p>
        </p:txBody>
      </p:sp>
      <p:sp>
        <p:nvSpPr>
          <p:cNvPr id="3" name="TextBox 2">
            <a:extLst>
              <a:ext uri="{FF2B5EF4-FFF2-40B4-BE49-F238E27FC236}">
                <a16:creationId xmlns:a16="http://schemas.microsoft.com/office/drawing/2014/main" id="{DCB64DFA-8F5C-105E-FC7B-7288C5F17862}"/>
              </a:ext>
            </a:extLst>
          </p:cNvPr>
          <p:cNvSpPr txBox="1"/>
          <p:nvPr/>
        </p:nvSpPr>
        <p:spPr>
          <a:xfrm>
            <a:off x="1135912" y="980761"/>
            <a:ext cx="10217888" cy="5693866"/>
          </a:xfrm>
          <a:prstGeom prst="rect">
            <a:avLst/>
          </a:prstGeom>
          <a:noFill/>
        </p:spPr>
        <p:txBody>
          <a:bodyPr wrap="square">
            <a:spAutoFit/>
          </a:bodyPr>
          <a:lstStyle/>
          <a:p>
            <a:pPr algn="just"/>
            <a:r>
              <a:rPr lang="en-GB" sz="2800" b="1" i="1" dirty="0">
                <a:solidFill>
                  <a:srgbClr val="FF0000"/>
                </a:solidFill>
              </a:rPr>
              <a:t>Insulators</a:t>
            </a:r>
          </a:p>
          <a:p>
            <a:pPr marL="457200" indent="-457200" algn="just">
              <a:buFont typeface="Arial" panose="020B0604020202020204" pitchFamily="34" charset="0"/>
              <a:buChar char="•"/>
            </a:pPr>
            <a:r>
              <a:rPr lang="en-US" altLang="en-US" sz="2800" dirty="0"/>
              <a:t>Insulators have a high resistance so current does not flow in them.</a:t>
            </a:r>
          </a:p>
          <a:p>
            <a:pPr marL="457200" indent="-457200" algn="just" eaLnBrk="1" hangingPunct="1">
              <a:buFont typeface="Arial" panose="020B0604020202020204" pitchFamily="34" charset="0"/>
              <a:buChar char="•"/>
            </a:pPr>
            <a:r>
              <a:rPr lang="en-US" altLang="en-US" sz="2800" dirty="0"/>
              <a:t>Good insulators include: Glass, ceramic, plastics, &amp; dry wood</a:t>
            </a:r>
          </a:p>
          <a:p>
            <a:pPr marL="457200" indent="-457200" algn="just">
              <a:buFont typeface="Arial" panose="020B0604020202020204" pitchFamily="34" charset="0"/>
              <a:buChar char="•"/>
            </a:pPr>
            <a:r>
              <a:rPr lang="en-US" altLang="en-US" sz="2800" dirty="0"/>
              <a:t>Most insulators are compounds of several elements.  </a:t>
            </a:r>
          </a:p>
          <a:p>
            <a:pPr marL="457200" indent="-457200" algn="just">
              <a:buFont typeface="Arial" panose="020B0604020202020204" pitchFamily="34" charset="0"/>
              <a:buChar char="•"/>
            </a:pPr>
            <a:r>
              <a:rPr lang="en-US" altLang="en-US" sz="2800" dirty="0"/>
              <a:t>The atoms are tightly bound to one another so electrons are difficult to strip away for current flow</a:t>
            </a:r>
            <a:endParaRPr lang="en-GB" sz="2800" dirty="0"/>
          </a:p>
          <a:p>
            <a:pPr algn="just"/>
            <a:r>
              <a:rPr lang="en-GB" sz="2800" b="1" i="1" dirty="0">
                <a:solidFill>
                  <a:srgbClr val="FF0000"/>
                </a:solidFill>
              </a:rPr>
              <a:t>Semiconductors</a:t>
            </a:r>
            <a:r>
              <a:rPr lang="en-GB" sz="2800" i="1" dirty="0">
                <a:solidFill>
                  <a:srgbClr val="FF0000"/>
                </a:solidFill>
              </a:rPr>
              <a:t> </a:t>
            </a:r>
          </a:p>
          <a:p>
            <a:pPr marL="457200" indent="-457200" algn="just">
              <a:buFont typeface="Arial" panose="020B0604020202020204" pitchFamily="34" charset="0"/>
              <a:buChar char="•"/>
            </a:pPr>
            <a:r>
              <a:rPr lang="en-US" altLang="en-US" sz="2800" dirty="0"/>
              <a:t>Semiconductors are materials that essentially </a:t>
            </a:r>
            <a:r>
              <a:rPr lang="en-US" altLang="en-US" sz="2800" b="1" i="1" dirty="0"/>
              <a:t>can be conditioned </a:t>
            </a:r>
            <a:r>
              <a:rPr lang="en-US" altLang="en-US" sz="2800" dirty="0"/>
              <a:t>to act as good conductors or good insulators</a:t>
            </a:r>
          </a:p>
          <a:p>
            <a:pPr marL="457200" indent="-457200" algn="just">
              <a:buFont typeface="Arial" panose="020B0604020202020204" pitchFamily="34" charset="0"/>
              <a:buChar char="•"/>
            </a:pPr>
            <a:r>
              <a:rPr lang="en-US" altLang="en-US" sz="2800" dirty="0"/>
              <a:t>Common elements such as </a:t>
            </a:r>
            <a:r>
              <a:rPr lang="en-US" altLang="en-US" sz="2800" b="1" dirty="0"/>
              <a:t>carbon, silicon</a:t>
            </a:r>
            <a:r>
              <a:rPr lang="en-US" altLang="en-US" sz="2800" dirty="0"/>
              <a:t>, </a:t>
            </a:r>
            <a:r>
              <a:rPr lang="en-US" altLang="en-US" sz="2800" b="1" dirty="0"/>
              <a:t>germanium </a:t>
            </a:r>
            <a:r>
              <a:rPr lang="en-US" altLang="en-US" sz="2800" dirty="0"/>
              <a:t>and</a:t>
            </a:r>
            <a:r>
              <a:rPr lang="en-US" altLang="en-US" sz="2800" b="1" dirty="0"/>
              <a:t> </a:t>
            </a:r>
            <a:r>
              <a:rPr lang="sv-SE" altLang="en-US" sz="2800" b="1" dirty="0"/>
              <a:t>Galium arsenide</a:t>
            </a:r>
            <a:r>
              <a:rPr lang="en-US" altLang="en-US" sz="2800" dirty="0"/>
              <a:t> are semiconductors.</a:t>
            </a:r>
          </a:p>
          <a:p>
            <a:pPr marL="457200" indent="-457200" algn="just">
              <a:buFont typeface="Arial" panose="020B0604020202020204" pitchFamily="34" charset="0"/>
              <a:buChar char="•"/>
            </a:pPr>
            <a:r>
              <a:rPr lang="en-US" altLang="en-US" sz="2800" dirty="0"/>
              <a:t>Silicon is the best and most widely used semiconductor.</a:t>
            </a:r>
          </a:p>
          <a:p>
            <a:pPr marL="457200" indent="-457200" algn="just">
              <a:buFont typeface="Arial" panose="020B0604020202020204" pitchFamily="34" charset="0"/>
              <a:buChar char="•"/>
            </a:pPr>
            <a:r>
              <a:rPr lang="en-US" altLang="en-US" sz="2800" dirty="0"/>
              <a:t>Semiconductors have </a:t>
            </a:r>
            <a:r>
              <a:rPr lang="en-GB" sz="2800" dirty="0"/>
              <a:t>four valence electrons.</a:t>
            </a:r>
          </a:p>
        </p:txBody>
      </p:sp>
      <p:sp>
        <p:nvSpPr>
          <p:cNvPr id="4" name="Slide Number Placeholder 3">
            <a:extLst>
              <a:ext uri="{FF2B5EF4-FFF2-40B4-BE49-F238E27FC236}">
                <a16:creationId xmlns:a16="http://schemas.microsoft.com/office/drawing/2014/main" id="{E3A4C269-277B-1875-2B3A-BAB50DD8F41F}"/>
              </a:ext>
            </a:extLst>
          </p:cNvPr>
          <p:cNvSpPr>
            <a:spLocks noGrp="1"/>
          </p:cNvSpPr>
          <p:nvPr>
            <p:ph type="sldNum" sz="quarter" idx="12"/>
          </p:nvPr>
        </p:nvSpPr>
        <p:spPr/>
        <p:txBody>
          <a:bodyPr/>
          <a:lstStyle/>
          <a:p>
            <a:fld id="{A50174A6-C87E-429D-9D6E-FFD51297B557}" type="slidenum">
              <a:rPr lang="en-NG" smtClean="0"/>
              <a:t>14</a:t>
            </a:fld>
            <a:endParaRPr lang="en-NG"/>
          </a:p>
        </p:txBody>
      </p:sp>
    </p:spTree>
    <p:extLst>
      <p:ext uri="{BB962C8B-B14F-4D97-AF65-F5344CB8AC3E}">
        <p14:creationId xmlns:p14="http://schemas.microsoft.com/office/powerpoint/2010/main" val="277898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3F920-6E26-612D-278C-A883A352B446}"/>
              </a:ext>
            </a:extLst>
          </p:cNvPr>
          <p:cNvSpPr txBox="1"/>
          <p:nvPr/>
        </p:nvSpPr>
        <p:spPr>
          <a:xfrm>
            <a:off x="1097147" y="974352"/>
            <a:ext cx="9997706" cy="4832092"/>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231F20"/>
                </a:solidFill>
                <a:effectLst/>
              </a:rPr>
              <a:t>Next to silicon, the second most common semiconductive material is gallium arsenide, GaAs.</a:t>
            </a:r>
          </a:p>
          <a:p>
            <a:pPr marL="457200" indent="-457200">
              <a:buFont typeface="Arial" panose="020B0604020202020204" pitchFamily="34" charset="0"/>
              <a:buChar char="•"/>
            </a:pPr>
            <a:r>
              <a:rPr lang="en-US" sz="2800" b="0" i="0" dirty="0">
                <a:solidFill>
                  <a:srgbClr val="231F20"/>
                </a:solidFill>
                <a:effectLst/>
              </a:rPr>
              <a:t>GaAs is a crystalline compound, not an element. </a:t>
            </a:r>
          </a:p>
          <a:p>
            <a:pPr marL="457200" indent="-457200">
              <a:buFont typeface="Arial" panose="020B0604020202020204" pitchFamily="34" charset="0"/>
              <a:buChar char="•"/>
            </a:pPr>
            <a:r>
              <a:rPr lang="en-US" sz="2800" b="0" i="0" dirty="0">
                <a:solidFill>
                  <a:srgbClr val="231F20"/>
                </a:solidFill>
                <a:effectLst/>
              </a:rPr>
              <a:t>Its properties  can be controlled by varying the relative amount of gallium and arsenic.</a:t>
            </a:r>
          </a:p>
          <a:p>
            <a:pPr marL="457200" indent="-457200">
              <a:buFont typeface="Arial" panose="020B0604020202020204" pitchFamily="34" charset="0"/>
              <a:buChar char="•"/>
            </a:pPr>
            <a:r>
              <a:rPr lang="en-US" sz="2800" b="0" i="0" dirty="0">
                <a:solidFill>
                  <a:srgbClr val="231F20"/>
                </a:solidFill>
                <a:effectLst/>
              </a:rPr>
              <a:t>GaAs has the advantage of making semiconductor </a:t>
            </a:r>
            <a:r>
              <a:rPr lang="en-US" sz="2800" b="1" i="1" dirty="0">
                <a:solidFill>
                  <a:srgbClr val="231F20"/>
                </a:solidFill>
                <a:effectLst/>
              </a:rPr>
              <a:t>devices that</a:t>
            </a:r>
            <a:br>
              <a:rPr lang="en-US" sz="2800" b="1" i="1" dirty="0">
                <a:solidFill>
                  <a:srgbClr val="231F20"/>
                </a:solidFill>
                <a:effectLst/>
              </a:rPr>
            </a:br>
            <a:r>
              <a:rPr lang="en-US" sz="2800" b="1" i="1" dirty="0">
                <a:solidFill>
                  <a:srgbClr val="231F20"/>
                </a:solidFill>
                <a:effectLst/>
              </a:rPr>
              <a:t>respond very quickly to electrical signals</a:t>
            </a:r>
            <a:r>
              <a:rPr lang="en-US" sz="2800" b="0" i="0" dirty="0">
                <a:solidFill>
                  <a:srgbClr val="231F20"/>
                </a:solidFill>
                <a:effectLst/>
              </a:rPr>
              <a:t>. This makes it better than silicon for applications like amplifying the high frequency</a:t>
            </a:r>
            <a:br>
              <a:rPr lang="en-US" sz="2800" b="0" i="0" dirty="0">
                <a:solidFill>
                  <a:srgbClr val="231F20"/>
                </a:solidFill>
                <a:effectLst/>
              </a:rPr>
            </a:br>
            <a:r>
              <a:rPr lang="en-US" sz="2800" b="0" i="0" dirty="0">
                <a:solidFill>
                  <a:srgbClr val="231F20"/>
                </a:solidFill>
                <a:effectLst/>
              </a:rPr>
              <a:t>(1 GHz to 10 GHz) signals from TV, satellites, etc. </a:t>
            </a:r>
          </a:p>
          <a:p>
            <a:pPr marL="457200" indent="-457200">
              <a:buFont typeface="Arial" panose="020B0604020202020204" pitchFamily="34" charset="0"/>
              <a:buChar char="•"/>
            </a:pPr>
            <a:r>
              <a:rPr lang="en-US" sz="2800" b="0" i="0" dirty="0">
                <a:solidFill>
                  <a:srgbClr val="231F20"/>
                </a:solidFill>
                <a:effectLst/>
              </a:rPr>
              <a:t>The main disadvantage of GaAs is that it is </a:t>
            </a:r>
            <a:r>
              <a:rPr lang="en-US" sz="2800" b="1" i="1" dirty="0">
                <a:solidFill>
                  <a:srgbClr val="231F20"/>
                </a:solidFill>
                <a:effectLst/>
              </a:rPr>
              <a:t>more difficult to make </a:t>
            </a:r>
            <a:r>
              <a:rPr lang="en-US" sz="2800" b="0" i="0" dirty="0">
                <a:solidFill>
                  <a:srgbClr val="231F20"/>
                </a:solidFill>
                <a:effectLst/>
              </a:rPr>
              <a:t>and the chemicals involved are </a:t>
            </a:r>
            <a:r>
              <a:rPr lang="en-US" sz="2800" b="1" i="1" dirty="0">
                <a:solidFill>
                  <a:srgbClr val="231F20"/>
                </a:solidFill>
                <a:effectLst/>
              </a:rPr>
              <a:t>quite often toxic</a:t>
            </a:r>
            <a:r>
              <a:rPr lang="en-US" sz="2800" b="0" i="0" dirty="0">
                <a:solidFill>
                  <a:srgbClr val="231F20"/>
                </a:solidFill>
                <a:effectLst/>
              </a:rPr>
              <a:t>!</a:t>
            </a:r>
            <a:r>
              <a:rPr lang="en-US" sz="2800" dirty="0"/>
              <a:t> </a:t>
            </a:r>
          </a:p>
        </p:txBody>
      </p:sp>
      <p:sp>
        <p:nvSpPr>
          <p:cNvPr id="5" name="TextBox 4">
            <a:extLst>
              <a:ext uri="{FF2B5EF4-FFF2-40B4-BE49-F238E27FC236}">
                <a16:creationId xmlns:a16="http://schemas.microsoft.com/office/drawing/2014/main" id="{F29F56EE-E2CA-32EA-EB4E-4D34341134EE}"/>
              </a:ext>
            </a:extLst>
          </p:cNvPr>
          <p:cNvSpPr txBox="1"/>
          <p:nvPr/>
        </p:nvSpPr>
        <p:spPr>
          <a:xfrm>
            <a:off x="1097147" y="359059"/>
            <a:ext cx="6097772" cy="523220"/>
          </a:xfrm>
          <a:prstGeom prst="rect">
            <a:avLst/>
          </a:prstGeom>
          <a:noFill/>
        </p:spPr>
        <p:txBody>
          <a:bodyPr wrap="square">
            <a:spAutoFit/>
          </a:bodyPr>
          <a:lstStyle/>
          <a:p>
            <a:r>
              <a:rPr lang="en-GB" sz="2800" b="1" i="1" dirty="0">
                <a:solidFill>
                  <a:srgbClr val="FF0000"/>
                </a:solidFill>
                <a:latin typeface="+mn-lt"/>
              </a:rPr>
              <a:t>Gallium Arsenide (GaAs)</a:t>
            </a:r>
            <a:endParaRPr lang="en-US" sz="2800" dirty="0"/>
          </a:p>
        </p:txBody>
      </p:sp>
      <p:sp>
        <p:nvSpPr>
          <p:cNvPr id="2" name="Slide Number Placeholder 1">
            <a:extLst>
              <a:ext uri="{FF2B5EF4-FFF2-40B4-BE49-F238E27FC236}">
                <a16:creationId xmlns:a16="http://schemas.microsoft.com/office/drawing/2014/main" id="{393F4661-501A-7431-B985-1BDCF26580B5}"/>
              </a:ext>
            </a:extLst>
          </p:cNvPr>
          <p:cNvSpPr>
            <a:spLocks noGrp="1"/>
          </p:cNvSpPr>
          <p:nvPr>
            <p:ph type="sldNum" sz="quarter" idx="12"/>
          </p:nvPr>
        </p:nvSpPr>
        <p:spPr/>
        <p:txBody>
          <a:bodyPr/>
          <a:lstStyle/>
          <a:p>
            <a:fld id="{A50174A6-C87E-429D-9D6E-FFD51297B557}" type="slidenum">
              <a:rPr lang="en-NG" smtClean="0"/>
              <a:t>15</a:t>
            </a:fld>
            <a:endParaRPr lang="en-NG"/>
          </a:p>
        </p:txBody>
      </p:sp>
    </p:spTree>
    <p:extLst>
      <p:ext uri="{BB962C8B-B14F-4D97-AF65-F5344CB8AC3E}">
        <p14:creationId xmlns:p14="http://schemas.microsoft.com/office/powerpoint/2010/main" val="2288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1AE0-09AF-4B4A-ACA3-5F84EDC351DC}"/>
              </a:ext>
            </a:extLst>
          </p:cNvPr>
          <p:cNvSpPr>
            <a:spLocks noGrp="1"/>
          </p:cNvSpPr>
          <p:nvPr>
            <p:ph type="title"/>
          </p:nvPr>
        </p:nvSpPr>
        <p:spPr>
          <a:xfrm>
            <a:off x="838200" y="497712"/>
            <a:ext cx="10515600" cy="706056"/>
          </a:xfrm>
        </p:spPr>
        <p:txBody>
          <a:bodyPr>
            <a:noAutofit/>
          </a:bodyPr>
          <a:lstStyle/>
          <a:p>
            <a:pPr algn="ctr"/>
            <a:r>
              <a:rPr lang="en-GB" sz="2800" b="1" i="1" dirty="0">
                <a:solidFill>
                  <a:srgbClr val="FF0000"/>
                </a:solidFill>
                <a:latin typeface="+mn-lt"/>
              </a:rPr>
              <a:t>Energy Band Diagrams for Semiconductors, Conductors and Insulators </a:t>
            </a:r>
          </a:p>
        </p:txBody>
      </p:sp>
      <p:pic>
        <p:nvPicPr>
          <p:cNvPr id="4" name="Picture 3">
            <a:extLst>
              <a:ext uri="{FF2B5EF4-FFF2-40B4-BE49-F238E27FC236}">
                <a16:creationId xmlns:a16="http://schemas.microsoft.com/office/drawing/2014/main" id="{BEE5D34A-752F-4C79-AEA4-692EFC6C5AC3}"/>
              </a:ext>
            </a:extLst>
          </p:cNvPr>
          <p:cNvPicPr>
            <a:picLocks noChangeAspect="1"/>
          </p:cNvPicPr>
          <p:nvPr/>
        </p:nvPicPr>
        <p:blipFill>
          <a:blip r:embed="rId2"/>
          <a:stretch>
            <a:fillRect/>
          </a:stretch>
        </p:blipFill>
        <p:spPr>
          <a:xfrm>
            <a:off x="1031358" y="1314123"/>
            <a:ext cx="10185991" cy="5250477"/>
          </a:xfrm>
          <a:prstGeom prst="rect">
            <a:avLst/>
          </a:prstGeom>
        </p:spPr>
      </p:pic>
      <p:sp>
        <p:nvSpPr>
          <p:cNvPr id="3" name="Slide Number Placeholder 2">
            <a:extLst>
              <a:ext uri="{FF2B5EF4-FFF2-40B4-BE49-F238E27FC236}">
                <a16:creationId xmlns:a16="http://schemas.microsoft.com/office/drawing/2014/main" id="{45C47E9B-6631-863A-FA7E-328E336402E1}"/>
              </a:ext>
            </a:extLst>
          </p:cNvPr>
          <p:cNvSpPr>
            <a:spLocks noGrp="1"/>
          </p:cNvSpPr>
          <p:nvPr>
            <p:ph type="sldNum" sz="quarter" idx="12"/>
          </p:nvPr>
        </p:nvSpPr>
        <p:spPr/>
        <p:txBody>
          <a:bodyPr/>
          <a:lstStyle/>
          <a:p>
            <a:fld id="{A50174A6-C87E-429D-9D6E-FFD51297B557}" type="slidenum">
              <a:rPr lang="en-NG" smtClean="0"/>
              <a:t>16</a:t>
            </a:fld>
            <a:endParaRPr lang="en-NG"/>
          </a:p>
        </p:txBody>
      </p:sp>
    </p:spTree>
    <p:extLst>
      <p:ext uri="{BB962C8B-B14F-4D97-AF65-F5344CB8AC3E}">
        <p14:creationId xmlns:p14="http://schemas.microsoft.com/office/powerpoint/2010/main" val="1945779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A5C9-16A1-4910-85FF-900AA2327103}"/>
              </a:ext>
            </a:extLst>
          </p:cNvPr>
          <p:cNvSpPr>
            <a:spLocks noGrp="1"/>
          </p:cNvSpPr>
          <p:nvPr>
            <p:ph type="title"/>
          </p:nvPr>
        </p:nvSpPr>
        <p:spPr>
          <a:xfrm>
            <a:off x="838200" y="142557"/>
            <a:ext cx="10515600" cy="739945"/>
          </a:xfrm>
        </p:spPr>
        <p:txBody>
          <a:bodyPr>
            <a:normAutofit/>
          </a:bodyPr>
          <a:lstStyle/>
          <a:p>
            <a:r>
              <a:rPr lang="en-GB" sz="2800" b="1" i="1" dirty="0">
                <a:solidFill>
                  <a:srgbClr val="FF0000"/>
                </a:solidFill>
                <a:latin typeface="+mn-lt"/>
              </a:rPr>
              <a:t>Band Diagrams for Semiconductors, Conductors and Insulators</a:t>
            </a:r>
            <a:endParaRPr lang="en-GB" sz="2800" dirty="0"/>
          </a:p>
        </p:txBody>
      </p:sp>
      <p:pic>
        <p:nvPicPr>
          <p:cNvPr id="4" name="Content Placeholder 3">
            <a:extLst>
              <a:ext uri="{FF2B5EF4-FFF2-40B4-BE49-F238E27FC236}">
                <a16:creationId xmlns:a16="http://schemas.microsoft.com/office/drawing/2014/main" id="{FBF9B8DD-1F46-470E-8F80-0D671F5A24F4}"/>
              </a:ext>
            </a:extLst>
          </p:cNvPr>
          <p:cNvPicPr>
            <a:picLocks noGrp="1" noChangeAspect="1"/>
          </p:cNvPicPr>
          <p:nvPr>
            <p:ph idx="1"/>
          </p:nvPr>
        </p:nvPicPr>
        <p:blipFill>
          <a:blip r:embed="rId2"/>
          <a:stretch>
            <a:fillRect/>
          </a:stretch>
        </p:blipFill>
        <p:spPr>
          <a:xfrm>
            <a:off x="1058943" y="1355399"/>
            <a:ext cx="10074114" cy="4678832"/>
          </a:xfrm>
          <a:prstGeom prst="rect">
            <a:avLst/>
          </a:prstGeom>
        </p:spPr>
      </p:pic>
      <p:sp>
        <p:nvSpPr>
          <p:cNvPr id="3" name="Slide Number Placeholder 2">
            <a:extLst>
              <a:ext uri="{FF2B5EF4-FFF2-40B4-BE49-F238E27FC236}">
                <a16:creationId xmlns:a16="http://schemas.microsoft.com/office/drawing/2014/main" id="{F538EF24-EA8E-F5C8-7186-D5B0A171BF5B}"/>
              </a:ext>
            </a:extLst>
          </p:cNvPr>
          <p:cNvSpPr>
            <a:spLocks noGrp="1"/>
          </p:cNvSpPr>
          <p:nvPr>
            <p:ph type="sldNum" sz="quarter" idx="12"/>
          </p:nvPr>
        </p:nvSpPr>
        <p:spPr/>
        <p:txBody>
          <a:bodyPr/>
          <a:lstStyle/>
          <a:p>
            <a:fld id="{A50174A6-C87E-429D-9D6E-FFD51297B557}" type="slidenum">
              <a:rPr lang="en-NG" smtClean="0"/>
              <a:t>17</a:t>
            </a:fld>
            <a:endParaRPr lang="en-NG"/>
          </a:p>
        </p:txBody>
      </p:sp>
    </p:spTree>
    <p:extLst>
      <p:ext uri="{BB962C8B-B14F-4D97-AF65-F5344CB8AC3E}">
        <p14:creationId xmlns:p14="http://schemas.microsoft.com/office/powerpoint/2010/main" val="368647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495E02-6FC2-442A-A742-70642112F0F8}"/>
              </a:ext>
            </a:extLst>
          </p:cNvPr>
          <p:cNvSpPr>
            <a:spLocks noGrp="1" noChangeArrowheads="1"/>
          </p:cNvSpPr>
          <p:nvPr>
            <p:ph type="title"/>
          </p:nvPr>
        </p:nvSpPr>
        <p:spPr>
          <a:xfrm>
            <a:off x="721241" y="253510"/>
            <a:ext cx="5243624" cy="513705"/>
          </a:xfrm>
        </p:spPr>
        <p:txBody>
          <a:bodyPr>
            <a:noAutofit/>
          </a:bodyPr>
          <a:lstStyle/>
          <a:p>
            <a:pPr eaLnBrk="1" hangingPunct="1"/>
            <a:r>
              <a:rPr lang="sv-SE" altLang="en-US" sz="2800" b="1" dirty="0">
                <a:solidFill>
                  <a:srgbClr val="FF0000"/>
                </a:solidFill>
                <a:latin typeface="+mn-lt"/>
              </a:rPr>
              <a:t>The Energy Diagram of Materials</a:t>
            </a:r>
            <a:endParaRPr lang="en-US" altLang="en-US" sz="2800" b="1" dirty="0">
              <a:solidFill>
                <a:srgbClr val="FF0000"/>
              </a:solidFill>
              <a:latin typeface="+mn-lt"/>
            </a:endParaRPr>
          </a:p>
        </p:txBody>
      </p:sp>
      <p:sp>
        <p:nvSpPr>
          <p:cNvPr id="28675" name="Rectangle 3">
            <a:extLst>
              <a:ext uri="{FF2B5EF4-FFF2-40B4-BE49-F238E27FC236}">
                <a16:creationId xmlns:a16="http://schemas.microsoft.com/office/drawing/2014/main" id="{57CEFFD4-1CA0-451F-8FBB-8CAB45603511}"/>
              </a:ext>
            </a:extLst>
          </p:cNvPr>
          <p:cNvSpPr>
            <a:spLocks noGrp="1" noChangeArrowheads="1"/>
          </p:cNvSpPr>
          <p:nvPr>
            <p:ph type="body" idx="1"/>
          </p:nvPr>
        </p:nvSpPr>
        <p:spPr>
          <a:xfrm>
            <a:off x="721241" y="767215"/>
            <a:ext cx="10515600" cy="5869827"/>
          </a:xfrm>
        </p:spPr>
        <p:txBody>
          <a:bodyPr>
            <a:normAutofit/>
          </a:bodyPr>
          <a:lstStyle/>
          <a:p>
            <a:pPr algn="just"/>
            <a:r>
              <a:rPr lang="sv-SE" altLang="en-US" dirty="0"/>
              <a:t>An atom comprises the nucleus and electrons arranged in shells (allowed orbits) around the nucleus. </a:t>
            </a:r>
          </a:p>
          <a:p>
            <a:pPr algn="just" eaLnBrk="1" hangingPunct="1">
              <a:lnSpc>
                <a:spcPct val="90000"/>
              </a:lnSpc>
            </a:pPr>
            <a:r>
              <a:rPr lang="sv-SE" altLang="en-US" dirty="0"/>
              <a:t>The number of electrons in the shells are quite unique to the atoms of the particular element/material.</a:t>
            </a:r>
          </a:p>
          <a:p>
            <a:pPr algn="just" eaLnBrk="1" hangingPunct="1">
              <a:lnSpc>
                <a:spcPct val="90000"/>
              </a:lnSpc>
            </a:pPr>
            <a:r>
              <a:rPr lang="sv-SE" altLang="en-US" dirty="0"/>
              <a:t>The electrons in a single atom have discrete energy levels.</a:t>
            </a:r>
          </a:p>
          <a:p>
            <a:pPr algn="just" eaLnBrk="1" hangingPunct="1">
              <a:lnSpc>
                <a:spcPct val="90000"/>
              </a:lnSpc>
            </a:pPr>
            <a:r>
              <a:rPr lang="sv-SE" altLang="en-US" dirty="0"/>
              <a:t>Materials contain innumerable number of atoms packed together and their energy levels overlap to form bands.</a:t>
            </a:r>
          </a:p>
          <a:p>
            <a:pPr algn="just" eaLnBrk="1" hangingPunct="1">
              <a:lnSpc>
                <a:spcPct val="90000"/>
              </a:lnSpc>
            </a:pPr>
            <a:r>
              <a:rPr lang="sv-SE" altLang="en-US" dirty="0"/>
              <a:t>There will be bands comprising </a:t>
            </a:r>
            <a:r>
              <a:rPr lang="sv-SE" altLang="en-US" dirty="0">
                <a:solidFill>
                  <a:schemeClr val="accent2"/>
                </a:solidFill>
              </a:rPr>
              <a:t>allowable energy levels</a:t>
            </a:r>
            <a:r>
              <a:rPr lang="sv-SE" altLang="en-US" dirty="0"/>
              <a:t> very close to one another, and other </a:t>
            </a:r>
            <a:r>
              <a:rPr lang="sv-SE" altLang="en-US" dirty="0">
                <a:solidFill>
                  <a:schemeClr val="accent2"/>
                </a:solidFill>
              </a:rPr>
              <a:t>forbidden energy bands</a:t>
            </a:r>
            <a:r>
              <a:rPr lang="sv-SE" altLang="en-US" dirty="0"/>
              <a:t>.</a:t>
            </a:r>
          </a:p>
          <a:p>
            <a:pPr algn="just"/>
            <a:r>
              <a:rPr lang="sv-SE" altLang="en-US" sz="2800" dirty="0"/>
              <a:t>The lowest available energy band is called the </a:t>
            </a:r>
            <a:r>
              <a:rPr lang="sv-SE" altLang="en-US" sz="2800" dirty="0">
                <a:solidFill>
                  <a:schemeClr val="accent2"/>
                </a:solidFill>
              </a:rPr>
              <a:t>valence band</a:t>
            </a:r>
            <a:r>
              <a:rPr lang="sv-SE" altLang="en-US" sz="2800" dirty="0"/>
              <a:t> </a:t>
            </a:r>
            <a:r>
              <a:rPr lang="sv-SE" altLang="en-US" sz="2800" dirty="0">
                <a:solidFill>
                  <a:schemeClr val="accent2"/>
                </a:solidFill>
              </a:rPr>
              <a:t>(VB)</a:t>
            </a:r>
            <a:r>
              <a:rPr lang="sv-SE" altLang="en-US" sz="2800" dirty="0"/>
              <a:t> &amp; the next available energy band is the </a:t>
            </a:r>
            <a:r>
              <a:rPr lang="sv-SE" altLang="en-US" sz="2800" dirty="0">
                <a:solidFill>
                  <a:schemeClr val="accent2"/>
                </a:solidFill>
              </a:rPr>
              <a:t>conduction band (CB)</a:t>
            </a:r>
            <a:r>
              <a:rPr lang="sv-SE" altLang="en-US" sz="2800" dirty="0"/>
              <a:t>.</a:t>
            </a:r>
          </a:p>
          <a:p>
            <a:pPr algn="just"/>
            <a:r>
              <a:rPr lang="sv-SE" altLang="en-US" sz="2800" dirty="0"/>
              <a:t>The band diagrams enables us to distinguish conductors, insulators, and semiconductors.</a:t>
            </a:r>
            <a:endParaRPr lang="en-US" altLang="en-US" sz="2800" dirty="0"/>
          </a:p>
          <a:p>
            <a:pPr algn="just"/>
            <a:endParaRPr lang="sv-SE" altLang="en-US" sz="2800" dirty="0"/>
          </a:p>
          <a:p>
            <a:pPr algn="just" eaLnBrk="1" hangingPunct="1">
              <a:lnSpc>
                <a:spcPct val="90000"/>
              </a:lnSpc>
            </a:pPr>
            <a:endParaRPr lang="sv-SE" altLang="en-US" dirty="0"/>
          </a:p>
          <a:p>
            <a:pPr algn="just" eaLnBrk="1" hangingPunct="1">
              <a:lnSpc>
                <a:spcPct val="90000"/>
              </a:lnSpc>
            </a:pPr>
            <a:endParaRPr lang="en-US" altLang="en-US" dirty="0"/>
          </a:p>
        </p:txBody>
      </p:sp>
      <p:sp>
        <p:nvSpPr>
          <p:cNvPr id="2" name="Slide Number Placeholder 1">
            <a:extLst>
              <a:ext uri="{FF2B5EF4-FFF2-40B4-BE49-F238E27FC236}">
                <a16:creationId xmlns:a16="http://schemas.microsoft.com/office/drawing/2014/main" id="{D6FD6D93-E0FC-82E8-5C49-748A29652449}"/>
              </a:ext>
            </a:extLst>
          </p:cNvPr>
          <p:cNvSpPr>
            <a:spLocks noGrp="1"/>
          </p:cNvSpPr>
          <p:nvPr>
            <p:ph type="sldNum" sz="quarter" idx="12"/>
          </p:nvPr>
        </p:nvSpPr>
        <p:spPr/>
        <p:txBody>
          <a:bodyPr/>
          <a:lstStyle/>
          <a:p>
            <a:fld id="{A50174A6-C87E-429D-9D6E-FFD51297B557}" type="slidenum">
              <a:rPr lang="en-NG" smtClean="0"/>
              <a:t>18</a:t>
            </a:fld>
            <a:endParaRPr lang="en-N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5410C22-04BE-4A39-9822-B8AD39EFA703}"/>
              </a:ext>
            </a:extLst>
          </p:cNvPr>
          <p:cNvSpPr>
            <a:spLocks noGrp="1" noChangeArrowheads="1"/>
          </p:cNvSpPr>
          <p:nvPr>
            <p:ph type="title"/>
          </p:nvPr>
        </p:nvSpPr>
        <p:spPr>
          <a:xfrm>
            <a:off x="806302" y="281819"/>
            <a:ext cx="5205893" cy="747713"/>
          </a:xfrm>
        </p:spPr>
        <p:txBody>
          <a:bodyPr>
            <a:noAutofit/>
          </a:bodyPr>
          <a:lstStyle/>
          <a:p>
            <a:pPr eaLnBrk="1" hangingPunct="1"/>
            <a:r>
              <a:rPr lang="sv-SE" altLang="en-US" sz="2800" b="1" dirty="0">
                <a:solidFill>
                  <a:srgbClr val="FF0000"/>
                </a:solidFill>
                <a:latin typeface="+mn-lt"/>
              </a:rPr>
              <a:t>The Energy Diagram of Materials</a:t>
            </a:r>
            <a:endParaRPr lang="en-US" altLang="en-US" sz="2800" dirty="0">
              <a:solidFill>
                <a:srgbClr val="3333FF"/>
              </a:solidFill>
            </a:endParaRPr>
          </a:p>
        </p:txBody>
      </p:sp>
      <p:sp>
        <p:nvSpPr>
          <p:cNvPr id="30723" name="Rectangle 3">
            <a:extLst>
              <a:ext uri="{FF2B5EF4-FFF2-40B4-BE49-F238E27FC236}">
                <a16:creationId xmlns:a16="http://schemas.microsoft.com/office/drawing/2014/main" id="{C96B9CF4-F509-4A1A-A070-6AB25AF1A239}"/>
              </a:ext>
            </a:extLst>
          </p:cNvPr>
          <p:cNvSpPr>
            <a:spLocks noGrp="1" noChangeArrowheads="1"/>
          </p:cNvSpPr>
          <p:nvPr>
            <p:ph type="body" idx="1"/>
          </p:nvPr>
        </p:nvSpPr>
        <p:spPr>
          <a:xfrm>
            <a:off x="754395" y="1134508"/>
            <a:ext cx="10515600" cy="5067816"/>
          </a:xfrm>
        </p:spPr>
        <p:txBody>
          <a:bodyPr>
            <a:noAutofit/>
          </a:bodyPr>
          <a:lstStyle/>
          <a:p>
            <a:pPr algn="just" eaLnBrk="1" hangingPunct="1">
              <a:lnSpc>
                <a:spcPct val="90000"/>
              </a:lnSpc>
            </a:pPr>
            <a:r>
              <a:rPr lang="sv-SE" altLang="en-US" dirty="0"/>
              <a:t>At low temperatures </a:t>
            </a:r>
            <a:r>
              <a:rPr lang="sv-SE" altLang="en-US" dirty="0">
                <a:solidFill>
                  <a:schemeClr val="accent2"/>
                </a:solidFill>
              </a:rPr>
              <a:t>VB</a:t>
            </a:r>
            <a:r>
              <a:rPr lang="sv-SE" altLang="en-US" dirty="0"/>
              <a:t> is completely </a:t>
            </a:r>
            <a:r>
              <a:rPr lang="sv-SE" altLang="en-US" dirty="0">
                <a:solidFill>
                  <a:schemeClr val="accent2"/>
                </a:solidFill>
              </a:rPr>
              <a:t>filled up</a:t>
            </a:r>
            <a:r>
              <a:rPr lang="sv-SE" altLang="en-US" dirty="0"/>
              <a:t> whereas </a:t>
            </a:r>
            <a:r>
              <a:rPr lang="sv-SE" altLang="en-US" dirty="0">
                <a:solidFill>
                  <a:schemeClr val="accent2"/>
                </a:solidFill>
              </a:rPr>
              <a:t>CB</a:t>
            </a:r>
            <a:r>
              <a:rPr lang="sv-SE" altLang="en-US" dirty="0"/>
              <a:t> is completely </a:t>
            </a:r>
            <a:r>
              <a:rPr lang="sv-SE" altLang="en-US" dirty="0">
                <a:solidFill>
                  <a:schemeClr val="accent2"/>
                </a:solidFill>
              </a:rPr>
              <a:t>empty</a:t>
            </a:r>
            <a:r>
              <a:rPr lang="sv-SE" altLang="en-US" dirty="0"/>
              <a:t>.</a:t>
            </a:r>
          </a:p>
          <a:p>
            <a:pPr algn="just" eaLnBrk="1" hangingPunct="1">
              <a:lnSpc>
                <a:spcPct val="90000"/>
              </a:lnSpc>
            </a:pPr>
            <a:r>
              <a:rPr lang="sv-SE" altLang="en-US" dirty="0"/>
              <a:t>Neither completely filled nor completely empty bands contribute to flow of electrons.</a:t>
            </a:r>
          </a:p>
          <a:p>
            <a:pPr algn="just" eaLnBrk="1" hangingPunct="1">
              <a:lnSpc>
                <a:spcPct val="90000"/>
              </a:lnSpc>
            </a:pPr>
            <a:r>
              <a:rPr lang="sv-SE" altLang="en-US" dirty="0"/>
              <a:t>Note that:</a:t>
            </a:r>
          </a:p>
          <a:p>
            <a:pPr lvl="1" algn="just" eaLnBrk="1" hangingPunct="1">
              <a:lnSpc>
                <a:spcPct val="90000"/>
              </a:lnSpc>
              <a:buFontTx/>
              <a:buChar char="•"/>
            </a:pPr>
            <a:r>
              <a:rPr lang="sv-SE" altLang="en-US" sz="2800" dirty="0"/>
              <a:t>For conductors </a:t>
            </a:r>
            <a:r>
              <a:rPr lang="sv-SE" altLang="en-US" sz="2800" dirty="0">
                <a:solidFill>
                  <a:schemeClr val="accent2"/>
                </a:solidFill>
              </a:rPr>
              <a:t>VB</a:t>
            </a:r>
            <a:r>
              <a:rPr lang="sv-SE" altLang="en-US" sz="2800" dirty="0"/>
              <a:t> and </a:t>
            </a:r>
            <a:r>
              <a:rPr lang="sv-SE" altLang="en-US" sz="2800" dirty="0">
                <a:solidFill>
                  <a:schemeClr val="accent2"/>
                </a:solidFill>
              </a:rPr>
              <a:t>CB</a:t>
            </a:r>
            <a:r>
              <a:rPr lang="sv-SE" altLang="en-US" sz="2800" dirty="0"/>
              <a:t> </a:t>
            </a:r>
            <a:r>
              <a:rPr lang="sv-SE" altLang="en-US" sz="2800" dirty="0">
                <a:solidFill>
                  <a:schemeClr val="accent2"/>
                </a:solidFill>
              </a:rPr>
              <a:t>overlap</a:t>
            </a:r>
            <a:r>
              <a:rPr lang="sv-SE" altLang="en-US" sz="2800" dirty="0"/>
              <a:t>, so conducts electricity.</a:t>
            </a:r>
          </a:p>
          <a:p>
            <a:pPr lvl="1" algn="just" eaLnBrk="1" hangingPunct="1">
              <a:lnSpc>
                <a:spcPct val="90000"/>
              </a:lnSpc>
              <a:buFontTx/>
              <a:buChar char="•"/>
            </a:pPr>
            <a:r>
              <a:rPr lang="sv-SE" altLang="en-US" sz="2800" dirty="0"/>
              <a:t>For semiconductor </a:t>
            </a:r>
            <a:r>
              <a:rPr lang="sv-SE" altLang="en-US" sz="2800" dirty="0">
                <a:solidFill>
                  <a:schemeClr val="accent2"/>
                </a:solidFill>
              </a:rPr>
              <a:t>VB</a:t>
            </a:r>
            <a:r>
              <a:rPr lang="sv-SE" altLang="en-US" sz="2800" dirty="0"/>
              <a:t> and </a:t>
            </a:r>
            <a:r>
              <a:rPr lang="sv-SE" altLang="en-US" sz="2800" dirty="0">
                <a:solidFill>
                  <a:schemeClr val="accent2"/>
                </a:solidFill>
              </a:rPr>
              <a:t>CB</a:t>
            </a:r>
            <a:r>
              <a:rPr lang="sv-SE" altLang="en-US" sz="2800" dirty="0"/>
              <a:t> are relatively close, i.e., separated by small energy gap.</a:t>
            </a:r>
          </a:p>
          <a:p>
            <a:pPr lvl="1" algn="just" eaLnBrk="1" hangingPunct="1">
              <a:lnSpc>
                <a:spcPct val="90000"/>
              </a:lnSpc>
              <a:buFontTx/>
              <a:buChar char="•"/>
            </a:pPr>
            <a:r>
              <a:rPr lang="sv-SE" altLang="en-US" sz="2800" dirty="0"/>
              <a:t>For insulators the energy gap is quite wide.</a:t>
            </a:r>
          </a:p>
          <a:p>
            <a:pPr lvl="1" algn="just" eaLnBrk="1" hangingPunct="1">
              <a:lnSpc>
                <a:spcPct val="90000"/>
              </a:lnSpc>
              <a:buFontTx/>
              <a:buChar char="•"/>
            </a:pPr>
            <a:r>
              <a:rPr lang="sv-SE" altLang="en-US" sz="2800" dirty="0"/>
              <a:t>At low temperature both the semiconductor and insulator are similar, i.e., do not conduct electricity.</a:t>
            </a:r>
            <a:endParaRPr lang="en-US" altLang="en-US" sz="2800" dirty="0"/>
          </a:p>
        </p:txBody>
      </p:sp>
      <p:sp>
        <p:nvSpPr>
          <p:cNvPr id="2" name="Slide Number Placeholder 1">
            <a:extLst>
              <a:ext uri="{FF2B5EF4-FFF2-40B4-BE49-F238E27FC236}">
                <a16:creationId xmlns:a16="http://schemas.microsoft.com/office/drawing/2014/main" id="{EB7B7AAE-5845-B43D-02E0-4558079982B3}"/>
              </a:ext>
            </a:extLst>
          </p:cNvPr>
          <p:cNvSpPr>
            <a:spLocks noGrp="1"/>
          </p:cNvSpPr>
          <p:nvPr>
            <p:ph type="sldNum" sz="quarter" idx="12"/>
          </p:nvPr>
        </p:nvSpPr>
        <p:spPr/>
        <p:txBody>
          <a:bodyPr/>
          <a:lstStyle/>
          <a:p>
            <a:fld id="{A50174A6-C87E-429D-9D6E-FFD51297B557}" type="slidenum">
              <a:rPr lang="en-NG" smtClean="0"/>
              <a:t>19</a:t>
            </a:fld>
            <a:endParaRPr lang="en-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923C-1764-437A-BB7F-42556377CE82}"/>
              </a:ext>
            </a:extLst>
          </p:cNvPr>
          <p:cNvSpPr>
            <a:spLocks noGrp="1"/>
          </p:cNvSpPr>
          <p:nvPr>
            <p:ph type="title"/>
          </p:nvPr>
        </p:nvSpPr>
        <p:spPr>
          <a:xfrm>
            <a:off x="838200" y="441325"/>
            <a:ext cx="10515600" cy="1325563"/>
          </a:xfrm>
        </p:spPr>
        <p:txBody>
          <a:bodyPr/>
          <a:lstStyle/>
          <a:p>
            <a:r>
              <a:rPr lang="en-GB" b="1" dirty="0"/>
              <a:t>PHY 202- Electric Circuits and Electronics</a:t>
            </a:r>
          </a:p>
        </p:txBody>
      </p:sp>
      <p:sp>
        <p:nvSpPr>
          <p:cNvPr id="3" name="Content Placeholder 2">
            <a:extLst>
              <a:ext uri="{FF2B5EF4-FFF2-40B4-BE49-F238E27FC236}">
                <a16:creationId xmlns:a16="http://schemas.microsoft.com/office/drawing/2014/main" id="{E20467AD-42BE-4CF8-B402-A77A47E7EE6E}"/>
              </a:ext>
            </a:extLst>
          </p:cNvPr>
          <p:cNvSpPr>
            <a:spLocks noGrp="1"/>
          </p:cNvSpPr>
          <p:nvPr>
            <p:ph idx="1"/>
          </p:nvPr>
        </p:nvSpPr>
        <p:spPr/>
        <p:txBody>
          <a:bodyPr>
            <a:normAutofit fontScale="92500" lnSpcReduction="10000"/>
          </a:bodyPr>
          <a:lstStyle/>
          <a:p>
            <a:pPr marL="0" indent="0">
              <a:buNone/>
            </a:pPr>
            <a:r>
              <a:rPr lang="en-US" dirty="0"/>
              <a:t> Lecturers:</a:t>
            </a:r>
          </a:p>
          <a:p>
            <a:pPr marL="514350" indent="-514350">
              <a:buAutoNum type="arabicPeriod"/>
            </a:pPr>
            <a:r>
              <a:rPr lang="en-US" b="1" dirty="0"/>
              <a:t>Dr. </a:t>
            </a:r>
            <a:r>
              <a:rPr lang="en-US" b="1" dirty="0" err="1"/>
              <a:t>Adeleye</a:t>
            </a:r>
            <a:endParaRPr lang="en-US" b="1" dirty="0"/>
          </a:p>
          <a:p>
            <a:pPr marL="0" indent="0">
              <a:buNone/>
            </a:pPr>
            <a:endParaRPr lang="en-US" b="1" dirty="0"/>
          </a:p>
          <a:p>
            <a:pPr marL="514350" indent="-514350">
              <a:buAutoNum type="arabicPeriod"/>
            </a:pPr>
            <a:r>
              <a:rPr lang="en-US"/>
              <a:t> </a:t>
            </a:r>
            <a:r>
              <a:rPr lang="en-US" b="1"/>
              <a:t>Dr. </a:t>
            </a:r>
            <a:r>
              <a:rPr lang="en-US" b="1" dirty="0" err="1"/>
              <a:t>Oyelade</a:t>
            </a:r>
            <a:r>
              <a:rPr lang="en-US" b="1" dirty="0"/>
              <a:t> </a:t>
            </a:r>
          </a:p>
          <a:p>
            <a:pPr marL="0" indent="0">
              <a:buNone/>
            </a:pPr>
            <a:r>
              <a:rPr lang="en-US" dirty="0"/>
              <a:t>Room 16, Postgraduate Block, laradele04@gmail.com</a:t>
            </a:r>
          </a:p>
          <a:p>
            <a:pPr marL="0" indent="0">
              <a:buNone/>
            </a:pPr>
            <a:endParaRPr lang="en-US" dirty="0"/>
          </a:p>
          <a:p>
            <a:pPr marL="0" indent="0">
              <a:buNone/>
            </a:pPr>
            <a:r>
              <a:rPr lang="en-US" b="1" dirty="0"/>
              <a:t>Course contents</a:t>
            </a:r>
          </a:p>
          <a:p>
            <a:pPr marL="0" indent="0">
              <a:buNone/>
            </a:pPr>
            <a:r>
              <a:rPr lang="en-US" dirty="0"/>
              <a:t>Introduction to semiconductors, the </a:t>
            </a:r>
            <a:r>
              <a:rPr lang="en-US" dirty="0" err="1"/>
              <a:t>pn</a:t>
            </a:r>
            <a:r>
              <a:rPr lang="en-US" dirty="0"/>
              <a:t>-junction, Field effect transistors, Bipolar junction transistors, Characteristics &amp; equivalent circuits, amplifiers, Feedback, Oscillators</a:t>
            </a:r>
          </a:p>
          <a:p>
            <a:pPr marL="0" indent="0">
              <a:buNone/>
            </a:pPr>
            <a:endParaRPr lang="en-US" dirty="0"/>
          </a:p>
          <a:p>
            <a:pPr marL="0" indent="0">
              <a:buNone/>
            </a:pPr>
            <a:endParaRPr lang="en-GB" dirty="0"/>
          </a:p>
        </p:txBody>
      </p:sp>
      <p:sp>
        <p:nvSpPr>
          <p:cNvPr id="4" name="Slide Number Placeholder 3">
            <a:extLst>
              <a:ext uri="{FF2B5EF4-FFF2-40B4-BE49-F238E27FC236}">
                <a16:creationId xmlns:a16="http://schemas.microsoft.com/office/drawing/2014/main" id="{AAFAE48B-4361-CFC4-364E-574E6CEF7B73}"/>
              </a:ext>
            </a:extLst>
          </p:cNvPr>
          <p:cNvSpPr>
            <a:spLocks noGrp="1"/>
          </p:cNvSpPr>
          <p:nvPr>
            <p:ph type="sldNum" sz="quarter" idx="12"/>
          </p:nvPr>
        </p:nvSpPr>
        <p:spPr/>
        <p:txBody>
          <a:bodyPr/>
          <a:lstStyle/>
          <a:p>
            <a:fld id="{A50174A6-C87E-429D-9D6E-FFD51297B557}" type="slidenum">
              <a:rPr lang="en-NG" smtClean="0"/>
              <a:t>2</a:t>
            </a:fld>
            <a:endParaRPr lang="en-NG"/>
          </a:p>
        </p:txBody>
      </p:sp>
    </p:spTree>
    <p:extLst>
      <p:ext uri="{BB962C8B-B14F-4D97-AF65-F5344CB8AC3E}">
        <p14:creationId xmlns:p14="http://schemas.microsoft.com/office/powerpoint/2010/main" val="174237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AD49C6D-85C0-4845-B53B-04EEB5C2D7BD}"/>
              </a:ext>
            </a:extLst>
          </p:cNvPr>
          <p:cNvSpPr>
            <a:spLocks noGrp="1" noChangeArrowheads="1"/>
          </p:cNvSpPr>
          <p:nvPr>
            <p:ph type="title"/>
          </p:nvPr>
        </p:nvSpPr>
        <p:spPr>
          <a:xfrm>
            <a:off x="847577" y="304801"/>
            <a:ext cx="5248423" cy="567069"/>
          </a:xfrm>
        </p:spPr>
        <p:txBody>
          <a:bodyPr>
            <a:noAutofit/>
          </a:bodyPr>
          <a:lstStyle/>
          <a:p>
            <a:pPr eaLnBrk="1" hangingPunct="1"/>
            <a:r>
              <a:rPr lang="sv-SE" altLang="en-US" sz="2800" b="1" dirty="0">
                <a:solidFill>
                  <a:srgbClr val="FF0000"/>
                </a:solidFill>
                <a:latin typeface="+mn-lt"/>
              </a:rPr>
              <a:t>The Energy Diagram of Materials</a:t>
            </a:r>
            <a:endParaRPr lang="en-US" altLang="en-US" sz="2800" dirty="0">
              <a:solidFill>
                <a:srgbClr val="3333FF"/>
              </a:solidFill>
            </a:endParaRPr>
          </a:p>
        </p:txBody>
      </p:sp>
      <p:sp>
        <p:nvSpPr>
          <p:cNvPr id="31747" name="Rectangle 3">
            <a:extLst>
              <a:ext uri="{FF2B5EF4-FFF2-40B4-BE49-F238E27FC236}">
                <a16:creationId xmlns:a16="http://schemas.microsoft.com/office/drawing/2014/main" id="{F70C51A9-E3D5-4C9E-9982-853F33FB4DCF}"/>
              </a:ext>
            </a:extLst>
          </p:cNvPr>
          <p:cNvSpPr>
            <a:spLocks noGrp="1" noChangeArrowheads="1"/>
          </p:cNvSpPr>
          <p:nvPr>
            <p:ph type="body" idx="1"/>
          </p:nvPr>
        </p:nvSpPr>
        <p:spPr>
          <a:xfrm>
            <a:off x="699977" y="871869"/>
            <a:ext cx="10515600" cy="5858539"/>
          </a:xfrm>
        </p:spPr>
        <p:txBody>
          <a:bodyPr>
            <a:noAutofit/>
          </a:bodyPr>
          <a:lstStyle/>
          <a:p>
            <a:pPr algn="just" eaLnBrk="1" hangingPunct="1">
              <a:lnSpc>
                <a:spcPct val="80000"/>
              </a:lnSpc>
            </a:pPr>
            <a:r>
              <a:rPr lang="sv-SE" altLang="en-US" dirty="0"/>
              <a:t>At sufficiently high temperatures, s</a:t>
            </a:r>
            <a:r>
              <a:rPr lang="sv-SE" altLang="en-US" sz="2800" dirty="0"/>
              <a:t>emi conductors</a:t>
            </a:r>
            <a:r>
              <a:rPr lang="sv-SE" altLang="en-US" dirty="0"/>
              <a:t> conducts.</a:t>
            </a:r>
          </a:p>
          <a:p>
            <a:pPr algn="just" eaLnBrk="1" hangingPunct="1">
              <a:lnSpc>
                <a:spcPct val="80000"/>
              </a:lnSpc>
            </a:pPr>
            <a:r>
              <a:rPr lang="sv-SE" altLang="en-US" dirty="0"/>
              <a:t>Typical resistivity values are:</a:t>
            </a:r>
          </a:p>
          <a:p>
            <a:pPr lvl="1" algn="just" eaLnBrk="1" hangingPunct="1">
              <a:lnSpc>
                <a:spcPct val="80000"/>
              </a:lnSpc>
              <a:buFontTx/>
              <a:buChar char="•"/>
            </a:pPr>
            <a:r>
              <a:rPr lang="sv-SE" altLang="en-US" sz="2800" dirty="0"/>
              <a:t>Conductors </a:t>
            </a:r>
            <a:r>
              <a:rPr lang="en-US" altLang="en-US" sz="2800" dirty="0"/>
              <a:t>~ 10</a:t>
            </a:r>
            <a:r>
              <a:rPr lang="en-US" altLang="en-US" sz="2800" baseline="26000" dirty="0"/>
              <a:t>-8 </a:t>
            </a:r>
            <a:r>
              <a:rPr lang="en-US" altLang="en-US" sz="2800" dirty="0">
                <a:sym typeface="Symbol" panose="05050102010706020507" pitchFamily="18" charset="2"/>
              </a:rPr>
              <a:t></a:t>
            </a:r>
            <a:r>
              <a:rPr lang="en-US" altLang="en-US" sz="2800" dirty="0"/>
              <a:t>m</a:t>
            </a:r>
          </a:p>
          <a:p>
            <a:pPr lvl="1" algn="just" eaLnBrk="1" hangingPunct="1">
              <a:lnSpc>
                <a:spcPct val="80000"/>
              </a:lnSpc>
              <a:buFontTx/>
              <a:buChar char="•"/>
            </a:pPr>
            <a:r>
              <a:rPr lang="sv-SE" altLang="en-US" sz="2800" dirty="0"/>
              <a:t>Semi conductors </a:t>
            </a:r>
            <a:r>
              <a:rPr lang="en-US" altLang="en-US" sz="2800" dirty="0"/>
              <a:t>~ 10</a:t>
            </a:r>
            <a:r>
              <a:rPr lang="en-US" altLang="en-US" sz="2800" baseline="26000" dirty="0"/>
              <a:t>-1 </a:t>
            </a:r>
            <a:r>
              <a:rPr lang="en-US" altLang="en-US" sz="2800" dirty="0">
                <a:sym typeface="Symbol" panose="05050102010706020507" pitchFamily="18" charset="2"/>
              </a:rPr>
              <a:t></a:t>
            </a:r>
            <a:r>
              <a:rPr lang="en-US" altLang="en-US" sz="2800" dirty="0"/>
              <a:t>m</a:t>
            </a:r>
          </a:p>
          <a:p>
            <a:pPr lvl="1" algn="just" eaLnBrk="1" hangingPunct="1">
              <a:lnSpc>
                <a:spcPct val="80000"/>
              </a:lnSpc>
              <a:buFontTx/>
              <a:buChar char="•"/>
            </a:pPr>
            <a:r>
              <a:rPr lang="sv-SE" altLang="en-US" sz="2800" dirty="0"/>
              <a:t>Insulators </a:t>
            </a:r>
            <a:r>
              <a:rPr lang="en-US" altLang="en-US" sz="2800" dirty="0"/>
              <a:t>~ 10</a:t>
            </a:r>
            <a:r>
              <a:rPr lang="en-US" altLang="en-US" sz="2800" baseline="26000" dirty="0"/>
              <a:t>4 </a:t>
            </a:r>
            <a:r>
              <a:rPr lang="en-US" altLang="en-US" sz="2800" dirty="0">
                <a:sym typeface="Symbol" panose="05050102010706020507" pitchFamily="18" charset="2"/>
              </a:rPr>
              <a:t></a:t>
            </a:r>
            <a:r>
              <a:rPr lang="en-US" altLang="en-US" sz="2800" dirty="0"/>
              <a:t>m</a:t>
            </a:r>
          </a:p>
          <a:p>
            <a:pPr algn="just" eaLnBrk="1" hangingPunct="1">
              <a:lnSpc>
                <a:spcPct val="90000"/>
              </a:lnSpc>
            </a:pPr>
            <a:r>
              <a:rPr lang="sv-SE" altLang="en-US" dirty="0"/>
              <a:t>Electrons in the </a:t>
            </a:r>
            <a:r>
              <a:rPr lang="sv-SE" altLang="en-US" dirty="0">
                <a:solidFill>
                  <a:schemeClr val="accent2"/>
                </a:solidFill>
              </a:rPr>
              <a:t>VB</a:t>
            </a:r>
            <a:r>
              <a:rPr lang="sv-SE" altLang="en-US" dirty="0"/>
              <a:t> can acquire sufficient energy (e.g., from sunlight) to surmount the energy gap and jump to the </a:t>
            </a:r>
            <a:r>
              <a:rPr lang="sv-SE" altLang="en-US" dirty="0">
                <a:solidFill>
                  <a:schemeClr val="accent2"/>
                </a:solidFill>
              </a:rPr>
              <a:t>CB</a:t>
            </a:r>
            <a:r>
              <a:rPr lang="sv-SE" altLang="en-US" dirty="0"/>
              <a:t>. It leaves behind a </a:t>
            </a:r>
            <a:r>
              <a:rPr lang="sv-SE" altLang="en-US" dirty="0">
                <a:solidFill>
                  <a:schemeClr val="accent2"/>
                </a:solidFill>
              </a:rPr>
              <a:t>vacancy or hole</a:t>
            </a:r>
            <a:r>
              <a:rPr lang="sv-SE" altLang="en-US" dirty="0"/>
              <a:t>. </a:t>
            </a:r>
          </a:p>
          <a:p>
            <a:pPr algn="just" eaLnBrk="1" hangingPunct="1">
              <a:lnSpc>
                <a:spcPct val="90000"/>
              </a:lnSpc>
            </a:pPr>
            <a:r>
              <a:rPr lang="sv-SE" altLang="en-US" dirty="0"/>
              <a:t>Electrons adjacent to this hole can move into it creating a new hole. In the </a:t>
            </a:r>
            <a:r>
              <a:rPr lang="sv-SE" altLang="en-US" dirty="0">
                <a:solidFill>
                  <a:schemeClr val="accent2"/>
                </a:solidFill>
              </a:rPr>
              <a:t>VB</a:t>
            </a:r>
            <a:r>
              <a:rPr lang="sv-SE" altLang="en-US" dirty="0"/>
              <a:t> therefore there is a movement of </a:t>
            </a:r>
            <a:r>
              <a:rPr lang="sv-SE" altLang="en-US" dirty="0">
                <a:solidFill>
                  <a:schemeClr val="accent2"/>
                </a:solidFill>
              </a:rPr>
              <a:t>holes</a:t>
            </a:r>
            <a:r>
              <a:rPr lang="sv-SE" altLang="en-US" dirty="0"/>
              <a:t>, and the </a:t>
            </a:r>
            <a:r>
              <a:rPr lang="sv-SE" altLang="en-US" dirty="0">
                <a:solidFill>
                  <a:schemeClr val="accent2"/>
                </a:solidFill>
              </a:rPr>
              <a:t>CB</a:t>
            </a:r>
            <a:r>
              <a:rPr lang="sv-SE" altLang="en-US" dirty="0"/>
              <a:t> there is motion of the </a:t>
            </a:r>
            <a:r>
              <a:rPr lang="sv-SE" altLang="en-US" dirty="0">
                <a:solidFill>
                  <a:schemeClr val="accent2"/>
                </a:solidFill>
              </a:rPr>
              <a:t>electrons</a:t>
            </a:r>
            <a:r>
              <a:rPr lang="sv-SE" altLang="en-US" dirty="0"/>
              <a:t>.</a:t>
            </a:r>
          </a:p>
          <a:p>
            <a:pPr algn="just" eaLnBrk="1" hangingPunct="1">
              <a:lnSpc>
                <a:spcPct val="90000"/>
              </a:lnSpc>
            </a:pPr>
            <a:r>
              <a:rPr lang="sv-SE" altLang="en-US" dirty="0"/>
              <a:t>In s</a:t>
            </a:r>
            <a:r>
              <a:rPr lang="sv-SE" altLang="en-US" sz="2800" dirty="0"/>
              <a:t>emiconductors</a:t>
            </a:r>
            <a:r>
              <a:rPr lang="sv-SE" altLang="en-US" dirty="0"/>
              <a:t> current flow is due to motion of both electrons and holes while current flow in conductors is due to motion of electrons </a:t>
            </a:r>
            <a:endParaRPr lang="en-US" altLang="en-US" dirty="0"/>
          </a:p>
          <a:p>
            <a:pPr lvl="1" algn="just" eaLnBrk="1" hangingPunct="1">
              <a:lnSpc>
                <a:spcPct val="80000"/>
              </a:lnSpc>
              <a:buFontTx/>
              <a:buChar char="•"/>
            </a:pPr>
            <a:endParaRPr lang="en-US" altLang="en-US" sz="2800" dirty="0"/>
          </a:p>
          <a:p>
            <a:pPr algn="just" eaLnBrk="1" hangingPunct="1">
              <a:lnSpc>
                <a:spcPct val="80000"/>
              </a:lnSpc>
              <a:buFontTx/>
              <a:buNone/>
            </a:pPr>
            <a:endParaRPr lang="sv-SE" altLang="en-US" dirty="0"/>
          </a:p>
          <a:p>
            <a:pPr algn="just" eaLnBrk="1" hangingPunct="1">
              <a:lnSpc>
                <a:spcPct val="80000"/>
              </a:lnSpc>
              <a:buFontTx/>
              <a:buNone/>
            </a:pPr>
            <a:endParaRPr lang="sv-SE" altLang="en-US" dirty="0"/>
          </a:p>
          <a:p>
            <a:pPr algn="just" eaLnBrk="1" hangingPunct="1">
              <a:lnSpc>
                <a:spcPct val="80000"/>
              </a:lnSpc>
              <a:buFontTx/>
              <a:buNone/>
            </a:pPr>
            <a:endParaRPr lang="en-US" altLang="en-US" dirty="0"/>
          </a:p>
        </p:txBody>
      </p:sp>
      <p:sp>
        <p:nvSpPr>
          <p:cNvPr id="2" name="Slide Number Placeholder 1">
            <a:extLst>
              <a:ext uri="{FF2B5EF4-FFF2-40B4-BE49-F238E27FC236}">
                <a16:creationId xmlns:a16="http://schemas.microsoft.com/office/drawing/2014/main" id="{E63A572D-9469-0D18-5A03-0B1E35560B97}"/>
              </a:ext>
            </a:extLst>
          </p:cNvPr>
          <p:cNvSpPr>
            <a:spLocks noGrp="1"/>
          </p:cNvSpPr>
          <p:nvPr>
            <p:ph type="sldNum" sz="quarter" idx="12"/>
          </p:nvPr>
        </p:nvSpPr>
        <p:spPr/>
        <p:txBody>
          <a:bodyPr/>
          <a:lstStyle/>
          <a:p>
            <a:fld id="{A50174A6-C87E-429D-9D6E-FFD51297B557}" type="slidenum">
              <a:rPr lang="en-NG" smtClean="0"/>
              <a:t>20</a:t>
            </a:fld>
            <a:endParaRPr lang="en-N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6258-DF47-4C6F-AFCF-9C0C0D6EA291}"/>
              </a:ext>
            </a:extLst>
          </p:cNvPr>
          <p:cNvSpPr>
            <a:spLocks noGrp="1"/>
          </p:cNvSpPr>
          <p:nvPr>
            <p:ph type="title"/>
          </p:nvPr>
        </p:nvSpPr>
        <p:spPr>
          <a:xfrm>
            <a:off x="838200" y="101917"/>
            <a:ext cx="10515600" cy="579120"/>
          </a:xfrm>
        </p:spPr>
        <p:txBody>
          <a:bodyPr>
            <a:normAutofit/>
          </a:bodyPr>
          <a:lstStyle/>
          <a:p>
            <a:pPr algn="ctr"/>
            <a:r>
              <a:rPr lang="en-GB" sz="2800" b="1" i="1" dirty="0">
                <a:solidFill>
                  <a:srgbClr val="FF0000"/>
                </a:solidFill>
                <a:latin typeface="+mn-lt"/>
              </a:rPr>
              <a:t> </a:t>
            </a:r>
            <a:endParaRPr lang="en-GB" sz="2800" b="1" dirty="0"/>
          </a:p>
        </p:txBody>
      </p:sp>
      <p:sp>
        <p:nvSpPr>
          <p:cNvPr id="3" name="Content Placeholder 2">
            <a:extLst>
              <a:ext uri="{FF2B5EF4-FFF2-40B4-BE49-F238E27FC236}">
                <a16:creationId xmlns:a16="http://schemas.microsoft.com/office/drawing/2014/main" id="{B77E68EA-A733-4797-A5FA-7ABEBDAD3BB7}"/>
              </a:ext>
            </a:extLst>
          </p:cNvPr>
          <p:cNvSpPr>
            <a:spLocks noGrp="1"/>
          </p:cNvSpPr>
          <p:nvPr>
            <p:ph idx="1"/>
          </p:nvPr>
        </p:nvSpPr>
        <p:spPr>
          <a:xfrm>
            <a:off x="838200" y="681038"/>
            <a:ext cx="10515600" cy="5836720"/>
          </a:xfrm>
        </p:spPr>
        <p:txBody>
          <a:bodyPr>
            <a:noAutofit/>
          </a:bodyPr>
          <a:lstStyle/>
          <a:p>
            <a:pPr algn="just"/>
            <a:r>
              <a:rPr lang="en-GB" b="1" i="1" dirty="0"/>
              <a:t>Band </a:t>
            </a:r>
            <a:r>
              <a:rPr lang="en-GB" dirty="0"/>
              <a:t>- another name for an orbital shell (valence shell=valence band)</a:t>
            </a:r>
          </a:p>
          <a:p>
            <a:pPr algn="just"/>
            <a:r>
              <a:rPr lang="en-GB" b="1" i="1" dirty="0"/>
              <a:t>Conduction band</a:t>
            </a:r>
            <a:r>
              <a:rPr lang="en-GB" dirty="0"/>
              <a:t> – the band of electron orbitals that electrons jump into from valence band when excited.</a:t>
            </a:r>
          </a:p>
          <a:p>
            <a:pPr algn="just"/>
            <a:r>
              <a:rPr lang="en-GB" b="1" i="1" dirty="0"/>
              <a:t>Valence band – </a:t>
            </a:r>
            <a:r>
              <a:rPr lang="en-GB" dirty="0"/>
              <a:t>the of electron orbitals that electrons can jump out of  moving into the conduction band when excited. It is simply the outermost orbital of an atom of any specific material that electrons actually occupy.</a:t>
            </a:r>
          </a:p>
          <a:p>
            <a:pPr algn="just"/>
            <a:r>
              <a:rPr lang="en-GB" b="1" i="1" dirty="0"/>
              <a:t>Energy/band gap </a:t>
            </a:r>
            <a:r>
              <a:rPr lang="en-GB" dirty="0"/>
              <a:t>– the minimum energy required to excite an electron that is in the valence band (bound state) to the conduction band (free state) where it can participate in conduction. It is the gap between the valence band and the conduction band.</a:t>
            </a:r>
          </a:p>
          <a:p>
            <a:pPr algn="just"/>
            <a:endParaRPr lang="en-GB" dirty="0"/>
          </a:p>
        </p:txBody>
      </p:sp>
      <p:sp>
        <p:nvSpPr>
          <p:cNvPr id="4" name="Rectangle 2">
            <a:extLst>
              <a:ext uri="{FF2B5EF4-FFF2-40B4-BE49-F238E27FC236}">
                <a16:creationId xmlns:a16="http://schemas.microsoft.com/office/drawing/2014/main" id="{159A496F-56A2-F644-57A3-6AA7D3550E78}"/>
              </a:ext>
            </a:extLst>
          </p:cNvPr>
          <p:cNvSpPr txBox="1">
            <a:spLocks noChangeArrowheads="1"/>
          </p:cNvSpPr>
          <p:nvPr/>
        </p:nvSpPr>
        <p:spPr>
          <a:xfrm>
            <a:off x="838200" y="191868"/>
            <a:ext cx="5205893" cy="3992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altLang="en-US" sz="2800" b="1" dirty="0">
                <a:solidFill>
                  <a:srgbClr val="FF0000"/>
                </a:solidFill>
                <a:latin typeface="+mn-lt"/>
              </a:rPr>
              <a:t>The Energy Diagram of Materials</a:t>
            </a:r>
            <a:endParaRPr lang="en-US" altLang="en-US" sz="2800" dirty="0">
              <a:solidFill>
                <a:srgbClr val="3333FF"/>
              </a:solidFill>
            </a:endParaRPr>
          </a:p>
        </p:txBody>
      </p:sp>
      <p:sp>
        <p:nvSpPr>
          <p:cNvPr id="5" name="Slide Number Placeholder 4">
            <a:extLst>
              <a:ext uri="{FF2B5EF4-FFF2-40B4-BE49-F238E27FC236}">
                <a16:creationId xmlns:a16="http://schemas.microsoft.com/office/drawing/2014/main" id="{1778E555-6175-33D7-5C0E-DC3D0469D257}"/>
              </a:ext>
            </a:extLst>
          </p:cNvPr>
          <p:cNvSpPr>
            <a:spLocks noGrp="1"/>
          </p:cNvSpPr>
          <p:nvPr>
            <p:ph type="sldNum" sz="quarter" idx="12"/>
          </p:nvPr>
        </p:nvSpPr>
        <p:spPr/>
        <p:txBody>
          <a:bodyPr/>
          <a:lstStyle/>
          <a:p>
            <a:fld id="{A50174A6-C87E-429D-9D6E-FFD51297B557}" type="slidenum">
              <a:rPr lang="en-NG" smtClean="0"/>
              <a:t>21</a:t>
            </a:fld>
            <a:endParaRPr lang="en-NG"/>
          </a:p>
        </p:txBody>
      </p:sp>
    </p:spTree>
    <p:extLst>
      <p:ext uri="{BB962C8B-B14F-4D97-AF65-F5344CB8AC3E}">
        <p14:creationId xmlns:p14="http://schemas.microsoft.com/office/powerpoint/2010/main" val="258676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1646-3121-6DFD-03AA-64F00DB95356}"/>
              </a:ext>
            </a:extLst>
          </p:cNvPr>
          <p:cNvSpPr>
            <a:spLocks noGrp="1"/>
          </p:cNvSpPr>
          <p:nvPr>
            <p:ph type="title"/>
          </p:nvPr>
        </p:nvSpPr>
        <p:spPr>
          <a:xfrm>
            <a:off x="838200" y="163107"/>
            <a:ext cx="10515600" cy="528009"/>
          </a:xfrm>
        </p:spPr>
        <p:txBody>
          <a:bodyPr>
            <a:normAutofit/>
          </a:bodyPr>
          <a:lstStyle/>
          <a:p>
            <a:r>
              <a:rPr lang="en-US" sz="2800" b="1" i="0" dirty="0">
                <a:solidFill>
                  <a:srgbClr val="FF0000"/>
                </a:solidFill>
                <a:effectLst/>
                <a:latin typeface="+mn-lt"/>
              </a:rPr>
              <a:t>Fermi level</a:t>
            </a:r>
            <a:endParaRPr lang="en-US" sz="2800" b="1" dirty="0">
              <a:solidFill>
                <a:srgbClr val="FF0000"/>
              </a:solidFill>
              <a:latin typeface="+mn-lt"/>
            </a:endParaRPr>
          </a:p>
        </p:txBody>
      </p:sp>
      <p:sp>
        <p:nvSpPr>
          <p:cNvPr id="3" name="Content Placeholder 2">
            <a:extLst>
              <a:ext uri="{FF2B5EF4-FFF2-40B4-BE49-F238E27FC236}">
                <a16:creationId xmlns:a16="http://schemas.microsoft.com/office/drawing/2014/main" id="{C6936E5A-95E3-C938-D9C0-BB3D140B713E}"/>
              </a:ext>
            </a:extLst>
          </p:cNvPr>
          <p:cNvSpPr>
            <a:spLocks noGrp="1"/>
          </p:cNvSpPr>
          <p:nvPr>
            <p:ph idx="1"/>
          </p:nvPr>
        </p:nvSpPr>
        <p:spPr>
          <a:xfrm>
            <a:off x="838200" y="787251"/>
            <a:ext cx="10515600" cy="5907641"/>
          </a:xfrm>
        </p:spPr>
        <p:txBody>
          <a:bodyPr>
            <a:noAutofit/>
          </a:bodyPr>
          <a:lstStyle/>
          <a:p>
            <a:r>
              <a:rPr lang="en-US" b="0" i="0" dirty="0">
                <a:solidFill>
                  <a:srgbClr val="000000"/>
                </a:solidFill>
                <a:effectLst/>
              </a:rPr>
              <a:t>Associated with the band gap is the concept of the </a:t>
            </a:r>
            <a:r>
              <a:rPr lang="en-US" b="0" i="1" dirty="0">
                <a:solidFill>
                  <a:srgbClr val="000000"/>
                </a:solidFill>
                <a:effectLst/>
              </a:rPr>
              <a:t>Fermi level</a:t>
            </a:r>
            <a:r>
              <a:rPr lang="en-US" b="0" i="0" dirty="0">
                <a:solidFill>
                  <a:srgbClr val="000000"/>
                </a:solidFill>
                <a:effectLst/>
              </a:rPr>
              <a:t>.</a:t>
            </a:r>
            <a:endParaRPr lang="en-US" dirty="0">
              <a:solidFill>
                <a:srgbClr val="000000"/>
              </a:solidFill>
            </a:endParaRPr>
          </a:p>
          <a:p>
            <a:r>
              <a:rPr lang="en-US" b="0" i="0" dirty="0">
                <a:solidFill>
                  <a:srgbClr val="000000"/>
                </a:solidFill>
                <a:effectLst/>
              </a:rPr>
              <a:t>The Fermi level </a:t>
            </a:r>
            <a:r>
              <a:rPr lang="en-US" b="1" i="1" dirty="0">
                <a:solidFill>
                  <a:srgbClr val="000000"/>
                </a:solidFill>
                <a:effectLst/>
              </a:rPr>
              <a:t>is the energy level in a given material at which there is a 50% probability that it is filled with electrons</a:t>
            </a:r>
            <a:r>
              <a:rPr lang="en-US" b="0" i="0" dirty="0">
                <a:solidFill>
                  <a:srgbClr val="000000"/>
                </a:solidFill>
                <a:effectLst/>
              </a:rPr>
              <a:t>. Levels</a:t>
            </a:r>
            <a:r>
              <a:rPr lang="en-US" dirty="0">
                <a:solidFill>
                  <a:srgbClr val="000000"/>
                </a:solidFill>
              </a:rPr>
              <a:t> </a:t>
            </a:r>
            <a:r>
              <a:rPr lang="en-US" b="0" i="0" dirty="0">
                <a:solidFill>
                  <a:srgbClr val="000000"/>
                </a:solidFill>
                <a:effectLst/>
              </a:rPr>
              <a:t>below this value tend to be filled with electrons and levels above tend to be empty. </a:t>
            </a:r>
          </a:p>
          <a:p>
            <a:r>
              <a:rPr lang="en-US" b="1" i="1" dirty="0">
                <a:solidFill>
                  <a:srgbClr val="000000"/>
                </a:solidFill>
                <a:effectLst/>
              </a:rPr>
              <a:t>If</a:t>
            </a:r>
            <a:r>
              <a:rPr lang="en-US" b="1" i="1" dirty="0">
                <a:solidFill>
                  <a:srgbClr val="000000"/>
                </a:solidFill>
              </a:rPr>
              <a:t> </a:t>
            </a:r>
            <a:r>
              <a:rPr lang="en-US" b="1" i="1" dirty="0">
                <a:solidFill>
                  <a:srgbClr val="000000"/>
                </a:solidFill>
                <a:effectLst/>
              </a:rPr>
              <a:t>the Fermi level lies within a band</a:t>
            </a:r>
            <a:r>
              <a:rPr lang="en-US" b="0" i="0" dirty="0">
                <a:solidFill>
                  <a:srgbClr val="000000"/>
                </a:solidFill>
                <a:effectLst/>
              </a:rPr>
              <a:t>, </a:t>
            </a:r>
            <a:r>
              <a:rPr lang="en-US" b="1" i="1" dirty="0">
                <a:solidFill>
                  <a:schemeClr val="accent2"/>
                </a:solidFill>
                <a:effectLst/>
              </a:rPr>
              <a:t>the material will be good a conductor</a:t>
            </a:r>
            <a:r>
              <a:rPr lang="en-US" b="0" i="0" dirty="0">
                <a:solidFill>
                  <a:srgbClr val="000000"/>
                </a:solidFill>
                <a:effectLst/>
              </a:rPr>
              <a:t>. On the other hand, </a:t>
            </a:r>
            <a:r>
              <a:rPr lang="en-US" b="1" i="1" dirty="0">
                <a:solidFill>
                  <a:srgbClr val="000000"/>
                </a:solidFill>
                <a:effectLst/>
              </a:rPr>
              <a:t>if the Fermi level lies between two widely separated bands</a:t>
            </a:r>
            <a:r>
              <a:rPr lang="en-US" b="0" i="0" dirty="0">
                <a:solidFill>
                  <a:srgbClr val="000000"/>
                </a:solidFill>
                <a:effectLst/>
              </a:rPr>
              <a:t>, </a:t>
            </a:r>
            <a:r>
              <a:rPr lang="en-US" b="1" i="1" dirty="0">
                <a:solidFill>
                  <a:schemeClr val="accent2"/>
                </a:solidFill>
                <a:effectLst/>
              </a:rPr>
              <a:t>the material will be a good insulator</a:t>
            </a:r>
            <a:r>
              <a:rPr lang="en-US" b="0" i="0" dirty="0">
                <a:solidFill>
                  <a:srgbClr val="000000"/>
                </a:solidFill>
                <a:effectLst/>
              </a:rPr>
              <a:t>. </a:t>
            </a:r>
          </a:p>
          <a:p>
            <a:r>
              <a:rPr lang="en-US" b="1" i="1" dirty="0">
                <a:solidFill>
                  <a:srgbClr val="000000"/>
                </a:solidFill>
                <a:effectLst/>
              </a:rPr>
              <a:t>If the Fermi level is between bands that are relatively close</a:t>
            </a:r>
            <a:r>
              <a:rPr lang="en-US" b="0" i="0" dirty="0">
                <a:solidFill>
                  <a:srgbClr val="000000"/>
                </a:solidFill>
                <a:effectLst/>
              </a:rPr>
              <a:t>, </a:t>
            </a:r>
            <a:r>
              <a:rPr lang="en-US" b="1" i="1" dirty="0">
                <a:solidFill>
                  <a:schemeClr val="accent2"/>
                </a:solidFill>
                <a:effectLst/>
              </a:rPr>
              <a:t>the material is a semiconductor</a:t>
            </a:r>
            <a:r>
              <a:rPr lang="en-US" b="0" i="0" dirty="0">
                <a:solidFill>
                  <a:srgbClr val="000000"/>
                </a:solidFill>
                <a:effectLst/>
              </a:rPr>
              <a:t>.</a:t>
            </a:r>
            <a:r>
              <a:rPr lang="en-US" dirty="0"/>
              <a:t> </a:t>
            </a:r>
          </a:p>
          <a:p>
            <a:r>
              <a:rPr lang="en-US" b="0" i="0" dirty="0">
                <a:solidFill>
                  <a:srgbClr val="000000"/>
                </a:solidFill>
                <a:effectLst/>
              </a:rPr>
              <a:t>At absolute zero temperature, the crystal lattice is stable and there is no electron movement through the crystal. As </a:t>
            </a:r>
            <a:r>
              <a:rPr lang="en-US" dirty="0">
                <a:solidFill>
                  <a:srgbClr val="000000"/>
                </a:solidFill>
              </a:rPr>
              <a:t> </a:t>
            </a:r>
            <a:r>
              <a:rPr lang="en-US" b="0" i="0" dirty="0">
                <a:solidFill>
                  <a:srgbClr val="000000"/>
                </a:solidFill>
                <a:effectLst/>
              </a:rPr>
              <a:t>thermal energy increases, it is possible for valence electrons to jump up to the </a:t>
            </a:r>
            <a:r>
              <a:rPr lang="en-US" b="0" i="1" dirty="0">
                <a:solidFill>
                  <a:srgbClr val="000000"/>
                </a:solidFill>
                <a:effectLst/>
              </a:rPr>
              <a:t>conduction band </a:t>
            </a:r>
            <a:r>
              <a:rPr lang="en-US" dirty="0">
                <a:solidFill>
                  <a:srgbClr val="000000"/>
                </a:solidFill>
              </a:rPr>
              <a:t>and </a:t>
            </a:r>
            <a:r>
              <a:rPr lang="en-US" b="0" i="0" dirty="0">
                <a:solidFill>
                  <a:srgbClr val="000000"/>
                </a:solidFill>
                <a:effectLst/>
              </a:rPr>
              <a:t>“wander” through the crystal </a:t>
            </a:r>
            <a:br>
              <a:rPr lang="en-US" dirty="0"/>
            </a:br>
            <a:br>
              <a:rPr lang="en-US" dirty="0"/>
            </a:br>
            <a:endParaRPr lang="en-US" dirty="0"/>
          </a:p>
        </p:txBody>
      </p:sp>
      <p:sp>
        <p:nvSpPr>
          <p:cNvPr id="4" name="Slide Number Placeholder 3">
            <a:extLst>
              <a:ext uri="{FF2B5EF4-FFF2-40B4-BE49-F238E27FC236}">
                <a16:creationId xmlns:a16="http://schemas.microsoft.com/office/drawing/2014/main" id="{D6E65997-2612-78FA-FA98-3BB6C970596A}"/>
              </a:ext>
            </a:extLst>
          </p:cNvPr>
          <p:cNvSpPr>
            <a:spLocks noGrp="1"/>
          </p:cNvSpPr>
          <p:nvPr>
            <p:ph type="sldNum" sz="quarter" idx="12"/>
          </p:nvPr>
        </p:nvSpPr>
        <p:spPr/>
        <p:txBody>
          <a:bodyPr/>
          <a:lstStyle/>
          <a:p>
            <a:fld id="{A50174A6-C87E-429D-9D6E-FFD51297B557}" type="slidenum">
              <a:rPr lang="en-NG" smtClean="0"/>
              <a:t>22</a:t>
            </a:fld>
            <a:endParaRPr lang="en-NG"/>
          </a:p>
        </p:txBody>
      </p:sp>
    </p:spTree>
    <p:extLst>
      <p:ext uri="{BB962C8B-B14F-4D97-AF65-F5344CB8AC3E}">
        <p14:creationId xmlns:p14="http://schemas.microsoft.com/office/powerpoint/2010/main" val="276165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62539-58F5-D314-9F41-1FB8F7CD54F7}"/>
              </a:ext>
            </a:extLst>
          </p:cNvPr>
          <p:cNvPicPr>
            <a:picLocks noChangeAspect="1"/>
          </p:cNvPicPr>
          <p:nvPr/>
        </p:nvPicPr>
        <p:blipFill>
          <a:blip r:embed="rId2"/>
          <a:stretch>
            <a:fillRect/>
          </a:stretch>
        </p:blipFill>
        <p:spPr>
          <a:xfrm>
            <a:off x="219740" y="378365"/>
            <a:ext cx="5707751" cy="5033608"/>
          </a:xfrm>
          <a:prstGeom prst="rect">
            <a:avLst/>
          </a:prstGeom>
        </p:spPr>
      </p:pic>
      <p:pic>
        <p:nvPicPr>
          <p:cNvPr id="4" name="Picture 3">
            <a:extLst>
              <a:ext uri="{FF2B5EF4-FFF2-40B4-BE49-F238E27FC236}">
                <a16:creationId xmlns:a16="http://schemas.microsoft.com/office/drawing/2014/main" id="{5EA3D0A4-490C-86D8-7800-2ADE717134A5}"/>
              </a:ext>
            </a:extLst>
          </p:cNvPr>
          <p:cNvPicPr>
            <a:picLocks noChangeAspect="1"/>
          </p:cNvPicPr>
          <p:nvPr/>
        </p:nvPicPr>
        <p:blipFill>
          <a:blip r:embed="rId3"/>
          <a:stretch>
            <a:fillRect/>
          </a:stretch>
        </p:blipFill>
        <p:spPr>
          <a:xfrm>
            <a:off x="6616639" y="346891"/>
            <a:ext cx="5355621" cy="5065082"/>
          </a:xfrm>
          <a:prstGeom prst="rect">
            <a:avLst/>
          </a:prstGeom>
        </p:spPr>
      </p:pic>
      <p:sp>
        <p:nvSpPr>
          <p:cNvPr id="5" name="Title 1">
            <a:extLst>
              <a:ext uri="{FF2B5EF4-FFF2-40B4-BE49-F238E27FC236}">
                <a16:creationId xmlns:a16="http://schemas.microsoft.com/office/drawing/2014/main" id="{DB9F65AB-6290-142D-D3E5-2F54B5CD8608}"/>
              </a:ext>
            </a:extLst>
          </p:cNvPr>
          <p:cNvSpPr txBox="1">
            <a:spLocks/>
          </p:cNvSpPr>
          <p:nvPr/>
        </p:nvSpPr>
        <p:spPr>
          <a:xfrm>
            <a:off x="1072115" y="5770873"/>
            <a:ext cx="4169735" cy="7087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Energy diagram for an intrinsic semiconductor</a:t>
            </a:r>
          </a:p>
        </p:txBody>
      </p:sp>
      <p:sp>
        <p:nvSpPr>
          <p:cNvPr id="6" name="Title 1">
            <a:extLst>
              <a:ext uri="{FF2B5EF4-FFF2-40B4-BE49-F238E27FC236}">
                <a16:creationId xmlns:a16="http://schemas.microsoft.com/office/drawing/2014/main" id="{7B9F3A33-8545-574D-CF2C-5B32912AA376}"/>
              </a:ext>
            </a:extLst>
          </p:cNvPr>
          <p:cNvSpPr txBox="1">
            <a:spLocks/>
          </p:cNvSpPr>
          <p:nvPr/>
        </p:nvSpPr>
        <p:spPr>
          <a:xfrm>
            <a:off x="7290394" y="5747002"/>
            <a:ext cx="4169735" cy="42790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Electron movement in a crystal</a:t>
            </a:r>
          </a:p>
        </p:txBody>
      </p:sp>
      <p:sp>
        <p:nvSpPr>
          <p:cNvPr id="3" name="Slide Number Placeholder 2">
            <a:extLst>
              <a:ext uri="{FF2B5EF4-FFF2-40B4-BE49-F238E27FC236}">
                <a16:creationId xmlns:a16="http://schemas.microsoft.com/office/drawing/2014/main" id="{F871453A-9ECE-7ACB-47F5-1FF4C23EB6D9}"/>
              </a:ext>
            </a:extLst>
          </p:cNvPr>
          <p:cNvSpPr>
            <a:spLocks noGrp="1"/>
          </p:cNvSpPr>
          <p:nvPr>
            <p:ph type="sldNum" sz="quarter" idx="12"/>
          </p:nvPr>
        </p:nvSpPr>
        <p:spPr/>
        <p:txBody>
          <a:bodyPr/>
          <a:lstStyle/>
          <a:p>
            <a:fld id="{A50174A6-C87E-429D-9D6E-FFD51297B557}" type="slidenum">
              <a:rPr lang="en-NG" smtClean="0"/>
              <a:t>23</a:t>
            </a:fld>
            <a:endParaRPr lang="en-NG"/>
          </a:p>
        </p:txBody>
      </p:sp>
    </p:spTree>
    <p:extLst>
      <p:ext uri="{BB962C8B-B14F-4D97-AF65-F5344CB8AC3E}">
        <p14:creationId xmlns:p14="http://schemas.microsoft.com/office/powerpoint/2010/main" val="87138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FC83-2A3D-E2A4-63D4-B7392F5C53D5}"/>
              </a:ext>
            </a:extLst>
          </p:cNvPr>
          <p:cNvSpPr>
            <a:spLocks noGrp="1"/>
          </p:cNvSpPr>
          <p:nvPr>
            <p:ph type="title"/>
          </p:nvPr>
        </p:nvSpPr>
        <p:spPr>
          <a:xfrm>
            <a:off x="838200" y="365126"/>
            <a:ext cx="10515600" cy="602438"/>
          </a:xfrm>
        </p:spPr>
        <p:txBody>
          <a:bodyPr>
            <a:normAutofit/>
          </a:bodyPr>
          <a:lstStyle/>
          <a:p>
            <a:r>
              <a:rPr lang="en-GB" sz="2800" b="1" i="1" dirty="0">
                <a:solidFill>
                  <a:srgbClr val="FF0000"/>
                </a:solidFill>
                <a:latin typeface="+mn-lt"/>
              </a:rPr>
              <a:t>Comparison of a semiconductor atom to a conductor atom</a:t>
            </a:r>
            <a:endParaRPr lang="en-US" sz="2800" dirty="0">
              <a:solidFill>
                <a:srgbClr val="FF0000"/>
              </a:solidFill>
              <a:latin typeface="+mn-lt"/>
            </a:endParaRPr>
          </a:p>
        </p:txBody>
      </p:sp>
      <p:sp>
        <p:nvSpPr>
          <p:cNvPr id="3" name="Content Placeholder 2">
            <a:extLst>
              <a:ext uri="{FF2B5EF4-FFF2-40B4-BE49-F238E27FC236}">
                <a16:creationId xmlns:a16="http://schemas.microsoft.com/office/drawing/2014/main" id="{DA8A836D-AF0D-9CA1-F907-3E95D90C3790}"/>
              </a:ext>
            </a:extLst>
          </p:cNvPr>
          <p:cNvSpPr>
            <a:spLocks noGrp="1"/>
          </p:cNvSpPr>
          <p:nvPr>
            <p:ph idx="1"/>
          </p:nvPr>
        </p:nvSpPr>
        <p:spPr>
          <a:xfrm>
            <a:off x="391632" y="985652"/>
            <a:ext cx="4967177" cy="5507222"/>
          </a:xfrm>
        </p:spPr>
        <p:txBody>
          <a:bodyPr>
            <a:noAutofit/>
          </a:bodyPr>
          <a:lstStyle/>
          <a:p>
            <a:r>
              <a:rPr lang="en-GB" dirty="0"/>
              <a:t>Core of Si atom has a net charge of </a:t>
            </a:r>
            <a:r>
              <a:rPr lang="en-GB" b="1" dirty="0"/>
              <a:t>+4 </a:t>
            </a:r>
            <a:r>
              <a:rPr lang="en-GB" dirty="0"/>
              <a:t>and </a:t>
            </a:r>
            <a:r>
              <a:rPr lang="en-GB" b="1" dirty="0"/>
              <a:t>+1 </a:t>
            </a:r>
            <a:r>
              <a:rPr lang="en-GB" dirty="0"/>
              <a:t>for Cu atom.</a:t>
            </a:r>
          </a:p>
          <a:p>
            <a:r>
              <a:rPr lang="en-GB" dirty="0"/>
              <a:t>A valence electron in Si atom feels an </a:t>
            </a:r>
            <a:r>
              <a:rPr lang="en-GB" i="1" dirty="0"/>
              <a:t>attractive force </a:t>
            </a:r>
            <a:r>
              <a:rPr lang="en-GB" dirty="0"/>
              <a:t>of +4 compared to Cu atom which feels an attractive force of +1.</a:t>
            </a:r>
          </a:p>
          <a:p>
            <a:r>
              <a:rPr lang="en-GB" dirty="0"/>
              <a:t>Force holding valence electrons to the atom in Si </a:t>
            </a:r>
            <a:r>
              <a:rPr lang="en-GB" b="1" dirty="0"/>
              <a:t>&gt;</a:t>
            </a:r>
            <a:r>
              <a:rPr lang="en-GB" dirty="0"/>
              <a:t> Cu.</a:t>
            </a:r>
          </a:p>
          <a:p>
            <a:r>
              <a:rPr lang="en-GB" dirty="0"/>
              <a:t>The distance from its nucleus of Copper’s valence electron (in 4th shell) </a:t>
            </a:r>
            <a:r>
              <a:rPr lang="en-GB" b="1" dirty="0"/>
              <a:t>&gt; </a:t>
            </a:r>
            <a:r>
              <a:rPr lang="en-GB" dirty="0"/>
              <a:t>silicon’s valence electron (in 3rd shell) </a:t>
            </a:r>
          </a:p>
          <a:p>
            <a:endParaRPr lang="en-US" dirty="0"/>
          </a:p>
        </p:txBody>
      </p:sp>
      <p:pic>
        <p:nvPicPr>
          <p:cNvPr id="5" name="Picture 4">
            <a:extLst>
              <a:ext uri="{FF2B5EF4-FFF2-40B4-BE49-F238E27FC236}">
                <a16:creationId xmlns:a16="http://schemas.microsoft.com/office/drawing/2014/main" id="{6500ED73-9489-D785-BCF4-5477269FAC1D}"/>
              </a:ext>
            </a:extLst>
          </p:cNvPr>
          <p:cNvPicPr>
            <a:picLocks noChangeAspect="1"/>
          </p:cNvPicPr>
          <p:nvPr/>
        </p:nvPicPr>
        <p:blipFill>
          <a:blip r:embed="rId2"/>
          <a:stretch>
            <a:fillRect/>
          </a:stretch>
        </p:blipFill>
        <p:spPr>
          <a:xfrm>
            <a:off x="5514004" y="1392865"/>
            <a:ext cx="6478686" cy="3572539"/>
          </a:xfrm>
          <a:prstGeom prst="rect">
            <a:avLst/>
          </a:prstGeom>
        </p:spPr>
      </p:pic>
      <p:sp>
        <p:nvSpPr>
          <p:cNvPr id="4" name="Slide Number Placeholder 3">
            <a:extLst>
              <a:ext uri="{FF2B5EF4-FFF2-40B4-BE49-F238E27FC236}">
                <a16:creationId xmlns:a16="http://schemas.microsoft.com/office/drawing/2014/main" id="{D0BD9AA1-C751-182E-FFC3-DF74DBF2A39E}"/>
              </a:ext>
            </a:extLst>
          </p:cNvPr>
          <p:cNvSpPr>
            <a:spLocks noGrp="1"/>
          </p:cNvSpPr>
          <p:nvPr>
            <p:ph type="sldNum" sz="quarter" idx="12"/>
          </p:nvPr>
        </p:nvSpPr>
        <p:spPr/>
        <p:txBody>
          <a:bodyPr/>
          <a:lstStyle/>
          <a:p>
            <a:fld id="{A50174A6-C87E-429D-9D6E-FFD51297B557}" type="slidenum">
              <a:rPr lang="en-NG" smtClean="0"/>
              <a:t>24</a:t>
            </a:fld>
            <a:endParaRPr lang="en-NG"/>
          </a:p>
        </p:txBody>
      </p:sp>
    </p:spTree>
    <p:extLst>
      <p:ext uri="{BB962C8B-B14F-4D97-AF65-F5344CB8AC3E}">
        <p14:creationId xmlns:p14="http://schemas.microsoft.com/office/powerpoint/2010/main" val="74852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1893-1ACE-67D4-79D1-83D2F8EB1F85}"/>
              </a:ext>
            </a:extLst>
          </p:cNvPr>
          <p:cNvSpPr>
            <a:spLocks noGrp="1"/>
          </p:cNvSpPr>
          <p:nvPr>
            <p:ph type="title"/>
          </p:nvPr>
        </p:nvSpPr>
        <p:spPr>
          <a:xfrm>
            <a:off x="838200" y="365125"/>
            <a:ext cx="10515600" cy="740661"/>
          </a:xfrm>
        </p:spPr>
        <p:txBody>
          <a:bodyPr>
            <a:normAutofit/>
          </a:bodyPr>
          <a:lstStyle/>
          <a:p>
            <a:r>
              <a:rPr lang="en-US" sz="2800" b="1" i="1" dirty="0">
                <a:solidFill>
                  <a:srgbClr val="FF0000"/>
                </a:solidFill>
                <a:latin typeface="+mn-lt"/>
              </a:rPr>
              <a:t>References</a:t>
            </a:r>
          </a:p>
        </p:txBody>
      </p:sp>
      <p:sp>
        <p:nvSpPr>
          <p:cNvPr id="4" name="Content Placeholder 3">
            <a:extLst>
              <a:ext uri="{FF2B5EF4-FFF2-40B4-BE49-F238E27FC236}">
                <a16:creationId xmlns:a16="http://schemas.microsoft.com/office/drawing/2014/main" id="{ABB58616-9AB7-A9BF-399E-408B183CA92B}"/>
              </a:ext>
            </a:extLst>
          </p:cNvPr>
          <p:cNvSpPr txBox="1">
            <a:spLocks noGrp="1"/>
          </p:cNvSpPr>
          <p:nvPr>
            <p:ph idx="1"/>
          </p:nvPr>
        </p:nvSpPr>
        <p:spPr>
          <a:xfrm>
            <a:off x="838200" y="1825625"/>
            <a:ext cx="10515600" cy="1771767"/>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000000"/>
                </a:solidFill>
                <a:effectLst/>
              </a:rPr>
              <a:t>Semiconductor Devices: Theory and Application, by James M. Fiore</a:t>
            </a:r>
            <a:r>
              <a:rPr lang="en-US" sz="2800" b="1" i="0" dirty="0">
                <a:solidFill>
                  <a:srgbClr val="000000"/>
                </a:solidFill>
                <a:effectLst/>
              </a:rPr>
              <a:t> </a:t>
            </a:r>
            <a:r>
              <a:rPr lang="en-US" sz="2800" b="0" i="0" dirty="0">
                <a:solidFill>
                  <a:srgbClr val="000000"/>
                </a:solidFill>
                <a:effectLst/>
              </a:rPr>
              <a:t>Version 1.1.2, 2019</a:t>
            </a:r>
            <a:r>
              <a:rPr lang="en-US" sz="2800" dirty="0"/>
              <a:t> </a:t>
            </a:r>
          </a:p>
          <a:p>
            <a:pPr marL="457200" indent="-457200">
              <a:buFont typeface="Arial" panose="020B0604020202020204" pitchFamily="34" charset="0"/>
              <a:buChar char="•"/>
            </a:pPr>
            <a:r>
              <a:rPr lang="en-US" sz="2800" b="0" i="0" dirty="0">
                <a:solidFill>
                  <a:srgbClr val="231F20"/>
                </a:solidFill>
                <a:effectLst/>
              </a:rPr>
              <a:t>Electronic devices by Thomas L. Floyd.</a:t>
            </a:r>
            <a:r>
              <a:rPr lang="en-US" sz="2800" dirty="0"/>
              <a:t> </a:t>
            </a:r>
            <a:r>
              <a:rPr lang="en-US" sz="2800" i="0" dirty="0">
                <a:solidFill>
                  <a:srgbClr val="231F20"/>
                </a:solidFill>
                <a:effectLst/>
              </a:rPr>
              <a:t>Pearson Education Inc. Prentice Hall Publisher, New Jersey, </a:t>
            </a:r>
            <a:r>
              <a:rPr lang="en-US" sz="2800" b="0" i="0" dirty="0">
                <a:solidFill>
                  <a:srgbClr val="231F20"/>
                </a:solidFill>
                <a:effectLst/>
              </a:rPr>
              <a:t>ISBN-13: 978-0-13-254986-8</a:t>
            </a:r>
            <a:r>
              <a:rPr lang="en-US" sz="2800" i="0" dirty="0">
                <a:solidFill>
                  <a:srgbClr val="231F20"/>
                </a:solidFill>
                <a:effectLst/>
              </a:rPr>
              <a:t>                                                                                                                                                                                                                                                                                                                                                                                                                                                                                                                                                                                                                                                                                                                                                                </a:t>
            </a:r>
            <a:endParaRPr lang="en-US" sz="2800" dirty="0"/>
          </a:p>
        </p:txBody>
      </p:sp>
      <p:sp>
        <p:nvSpPr>
          <p:cNvPr id="5" name="Slide Number Placeholder 4">
            <a:extLst>
              <a:ext uri="{FF2B5EF4-FFF2-40B4-BE49-F238E27FC236}">
                <a16:creationId xmlns:a16="http://schemas.microsoft.com/office/drawing/2014/main" id="{664C9737-9096-8CCB-1440-32EE61F75A10}"/>
              </a:ext>
            </a:extLst>
          </p:cNvPr>
          <p:cNvSpPr>
            <a:spLocks noGrp="1"/>
          </p:cNvSpPr>
          <p:nvPr>
            <p:ph type="sldNum" sz="quarter" idx="12"/>
          </p:nvPr>
        </p:nvSpPr>
        <p:spPr/>
        <p:txBody>
          <a:bodyPr/>
          <a:lstStyle/>
          <a:p>
            <a:fld id="{A50174A6-C87E-429D-9D6E-FFD51297B557}" type="slidenum">
              <a:rPr lang="en-NG" smtClean="0"/>
              <a:t>25</a:t>
            </a:fld>
            <a:endParaRPr lang="en-NG"/>
          </a:p>
        </p:txBody>
      </p:sp>
    </p:spTree>
    <p:extLst>
      <p:ext uri="{BB962C8B-B14F-4D97-AF65-F5344CB8AC3E}">
        <p14:creationId xmlns:p14="http://schemas.microsoft.com/office/powerpoint/2010/main" val="384941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B001-8E2E-4FFC-8167-F38CEF026557}"/>
              </a:ext>
            </a:extLst>
          </p:cNvPr>
          <p:cNvSpPr>
            <a:spLocks noGrp="1"/>
          </p:cNvSpPr>
          <p:nvPr>
            <p:ph type="title"/>
          </p:nvPr>
        </p:nvSpPr>
        <p:spPr>
          <a:xfrm>
            <a:off x="838200" y="365126"/>
            <a:ext cx="10515600" cy="924660"/>
          </a:xfrm>
        </p:spPr>
        <p:txBody>
          <a:bodyPr>
            <a:normAutofit/>
          </a:bodyPr>
          <a:lstStyle/>
          <a:p>
            <a:pPr algn="ctr"/>
            <a:r>
              <a:rPr lang="en-GB" sz="2800" b="1" dirty="0">
                <a:solidFill>
                  <a:srgbClr val="FF0000"/>
                </a:solidFill>
                <a:latin typeface="+mn-lt"/>
              </a:rPr>
              <a:t>Success principle</a:t>
            </a:r>
            <a:br>
              <a:rPr lang="en-GB" sz="2800" b="1" dirty="0">
                <a:solidFill>
                  <a:srgbClr val="FF0000"/>
                </a:solidFill>
                <a:latin typeface="+mn-lt"/>
              </a:rPr>
            </a:br>
            <a:endParaRPr lang="en-GB" sz="2800" b="1" dirty="0">
              <a:solidFill>
                <a:srgbClr val="FF0000"/>
              </a:solidFill>
              <a:latin typeface="+mn-lt"/>
            </a:endParaRPr>
          </a:p>
        </p:txBody>
      </p:sp>
      <p:sp>
        <p:nvSpPr>
          <p:cNvPr id="3" name="Content Placeholder 2">
            <a:extLst>
              <a:ext uri="{FF2B5EF4-FFF2-40B4-BE49-F238E27FC236}">
                <a16:creationId xmlns:a16="http://schemas.microsoft.com/office/drawing/2014/main" id="{ED1F501A-8F67-4681-9A67-389A2A70AFC8}"/>
              </a:ext>
            </a:extLst>
          </p:cNvPr>
          <p:cNvSpPr>
            <a:spLocks noGrp="1"/>
          </p:cNvSpPr>
          <p:nvPr>
            <p:ph idx="1"/>
          </p:nvPr>
        </p:nvSpPr>
        <p:spPr/>
        <p:txBody>
          <a:bodyPr/>
          <a:lstStyle/>
          <a:p>
            <a:pPr marL="0" indent="0">
              <a:buNone/>
            </a:pPr>
            <a:r>
              <a:rPr lang="en-GB" dirty="0"/>
              <a:t> Your dream is very fragile, just like a little bird. It is your decision to kill it or allow others and circumstances to steal it away from you. However, it is also your choice to nurture it and let it grow to fruition.</a:t>
            </a:r>
            <a:br>
              <a:rPr lang="en-GB" dirty="0"/>
            </a:br>
            <a:r>
              <a:rPr lang="en-GB" dirty="0"/>
              <a:t>Success comes to those who allow their dreams to fly high, just like a little bird, which will soar into the sky if released from the cage. </a:t>
            </a:r>
            <a:br>
              <a:rPr lang="en-GB" dirty="0"/>
            </a:br>
            <a:endParaRPr lang="en-GB" dirty="0"/>
          </a:p>
        </p:txBody>
      </p:sp>
      <p:sp>
        <p:nvSpPr>
          <p:cNvPr id="4" name="Slide Number Placeholder 3">
            <a:extLst>
              <a:ext uri="{FF2B5EF4-FFF2-40B4-BE49-F238E27FC236}">
                <a16:creationId xmlns:a16="http://schemas.microsoft.com/office/drawing/2014/main" id="{4C2C21CF-6019-B829-9C35-05BA83292237}"/>
              </a:ext>
            </a:extLst>
          </p:cNvPr>
          <p:cNvSpPr>
            <a:spLocks noGrp="1"/>
          </p:cNvSpPr>
          <p:nvPr>
            <p:ph type="sldNum" sz="quarter" idx="12"/>
          </p:nvPr>
        </p:nvSpPr>
        <p:spPr/>
        <p:txBody>
          <a:bodyPr/>
          <a:lstStyle/>
          <a:p>
            <a:fld id="{A50174A6-C87E-429D-9D6E-FFD51297B557}" type="slidenum">
              <a:rPr lang="en-NG" smtClean="0"/>
              <a:t>3</a:t>
            </a:fld>
            <a:endParaRPr lang="en-NG"/>
          </a:p>
        </p:txBody>
      </p:sp>
    </p:spTree>
    <p:extLst>
      <p:ext uri="{BB962C8B-B14F-4D97-AF65-F5344CB8AC3E}">
        <p14:creationId xmlns:p14="http://schemas.microsoft.com/office/powerpoint/2010/main" val="363481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4AB-A2FC-4722-8791-45D4C2B09D97}"/>
              </a:ext>
            </a:extLst>
          </p:cNvPr>
          <p:cNvSpPr>
            <a:spLocks noGrp="1"/>
          </p:cNvSpPr>
          <p:nvPr>
            <p:ph type="title"/>
          </p:nvPr>
        </p:nvSpPr>
        <p:spPr>
          <a:xfrm>
            <a:off x="838200" y="365126"/>
            <a:ext cx="10515600" cy="873366"/>
          </a:xfrm>
        </p:spPr>
        <p:txBody>
          <a:bodyPr>
            <a:normAutofit/>
          </a:bodyPr>
          <a:lstStyle/>
          <a:p>
            <a:pPr algn="ctr"/>
            <a:r>
              <a:rPr lang="en-US" altLang="en-US" sz="2800" b="1" dirty="0">
                <a:solidFill>
                  <a:srgbClr val="FF0000"/>
                </a:solidFill>
                <a:latin typeface="+mn-lt"/>
              </a:rPr>
              <a:t>Semiconductors</a:t>
            </a:r>
            <a:endParaRPr lang="en-GB" sz="2800" b="1" dirty="0">
              <a:solidFill>
                <a:srgbClr val="FF0000"/>
              </a:solidFill>
              <a:latin typeface="+mn-lt"/>
            </a:endParaRPr>
          </a:p>
        </p:txBody>
      </p:sp>
      <p:sp>
        <p:nvSpPr>
          <p:cNvPr id="3" name="Content Placeholder 2">
            <a:extLst>
              <a:ext uri="{FF2B5EF4-FFF2-40B4-BE49-F238E27FC236}">
                <a16:creationId xmlns:a16="http://schemas.microsoft.com/office/drawing/2014/main" id="{F7AA47D3-AF4B-4E39-9B37-6BE50B2EB93A}"/>
              </a:ext>
            </a:extLst>
          </p:cNvPr>
          <p:cNvSpPr>
            <a:spLocks noGrp="1"/>
          </p:cNvSpPr>
          <p:nvPr>
            <p:ph idx="1"/>
          </p:nvPr>
        </p:nvSpPr>
        <p:spPr>
          <a:xfrm>
            <a:off x="838200" y="1238492"/>
            <a:ext cx="10515600" cy="4938471"/>
          </a:xfrm>
        </p:spPr>
        <p:txBody>
          <a:bodyPr/>
          <a:lstStyle/>
          <a:p>
            <a:r>
              <a:rPr lang="en-US" altLang="en-US" dirty="0"/>
              <a:t>Semiconductor devices e.g. transistors and integrated circuits are found everywhere: mobile phones, televisions, automobiles, washing machines and computers</a:t>
            </a:r>
          </a:p>
          <a:p>
            <a:endParaRPr lang="en-GB" dirty="0"/>
          </a:p>
        </p:txBody>
      </p:sp>
      <p:pic>
        <p:nvPicPr>
          <p:cNvPr id="5" name="Picture 4">
            <a:extLst>
              <a:ext uri="{FF2B5EF4-FFF2-40B4-BE49-F238E27FC236}">
                <a16:creationId xmlns:a16="http://schemas.microsoft.com/office/drawing/2014/main" id="{F365C5CC-4839-4F2C-A2AC-27B6B7C37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325" y="2635883"/>
            <a:ext cx="6582136" cy="3423374"/>
          </a:xfrm>
          <a:prstGeom prst="rect">
            <a:avLst/>
          </a:prstGeom>
        </p:spPr>
      </p:pic>
      <p:sp>
        <p:nvSpPr>
          <p:cNvPr id="4" name="Slide Number Placeholder 3">
            <a:extLst>
              <a:ext uri="{FF2B5EF4-FFF2-40B4-BE49-F238E27FC236}">
                <a16:creationId xmlns:a16="http://schemas.microsoft.com/office/drawing/2014/main" id="{FD503965-F0A4-3BE1-6EB1-AE842A805B5B}"/>
              </a:ext>
            </a:extLst>
          </p:cNvPr>
          <p:cNvSpPr>
            <a:spLocks noGrp="1"/>
          </p:cNvSpPr>
          <p:nvPr>
            <p:ph type="sldNum" sz="quarter" idx="12"/>
          </p:nvPr>
        </p:nvSpPr>
        <p:spPr/>
        <p:txBody>
          <a:bodyPr/>
          <a:lstStyle/>
          <a:p>
            <a:fld id="{A50174A6-C87E-429D-9D6E-FFD51297B557}" type="slidenum">
              <a:rPr lang="en-NG" smtClean="0"/>
              <a:t>4</a:t>
            </a:fld>
            <a:endParaRPr lang="en-NG"/>
          </a:p>
        </p:txBody>
      </p:sp>
    </p:spTree>
    <p:extLst>
      <p:ext uri="{BB962C8B-B14F-4D97-AF65-F5344CB8AC3E}">
        <p14:creationId xmlns:p14="http://schemas.microsoft.com/office/powerpoint/2010/main" val="61506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D8F6-A94F-4705-B795-F2AD73A98351}"/>
              </a:ext>
            </a:extLst>
          </p:cNvPr>
          <p:cNvSpPr>
            <a:spLocks noGrp="1"/>
          </p:cNvSpPr>
          <p:nvPr>
            <p:ph type="title"/>
          </p:nvPr>
        </p:nvSpPr>
        <p:spPr>
          <a:xfrm>
            <a:off x="838200" y="376700"/>
            <a:ext cx="10515600" cy="827067"/>
          </a:xfrm>
        </p:spPr>
        <p:txBody>
          <a:bodyPr>
            <a:normAutofit/>
          </a:bodyPr>
          <a:lstStyle/>
          <a:p>
            <a:pPr algn="ctr"/>
            <a:r>
              <a:rPr lang="en-US" altLang="en-US" sz="2800" b="1" dirty="0">
                <a:solidFill>
                  <a:srgbClr val="FF0000"/>
                </a:solidFill>
                <a:latin typeface="+mn-lt"/>
              </a:rPr>
              <a:t>Semiconductors</a:t>
            </a:r>
            <a:endParaRPr lang="en-GB" sz="2800" b="1" dirty="0">
              <a:solidFill>
                <a:srgbClr val="FF0000"/>
              </a:solidFill>
              <a:latin typeface="+mn-lt"/>
            </a:endParaRPr>
          </a:p>
        </p:txBody>
      </p:sp>
      <p:pic>
        <p:nvPicPr>
          <p:cNvPr id="6" name="Content Placeholder 5">
            <a:extLst>
              <a:ext uri="{FF2B5EF4-FFF2-40B4-BE49-F238E27FC236}">
                <a16:creationId xmlns:a16="http://schemas.microsoft.com/office/drawing/2014/main" id="{D78BCE04-2E55-491B-B157-3421A6433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29428" y="1459686"/>
            <a:ext cx="8133144" cy="508321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CC24E69-CB17-F003-DC6F-F98A7854968F}"/>
              </a:ext>
            </a:extLst>
          </p:cNvPr>
          <p:cNvSpPr>
            <a:spLocks noGrp="1"/>
          </p:cNvSpPr>
          <p:nvPr>
            <p:ph type="sldNum" sz="quarter" idx="12"/>
          </p:nvPr>
        </p:nvSpPr>
        <p:spPr/>
        <p:txBody>
          <a:bodyPr/>
          <a:lstStyle/>
          <a:p>
            <a:fld id="{A50174A6-C87E-429D-9D6E-FFD51297B557}" type="slidenum">
              <a:rPr lang="en-NG" smtClean="0"/>
              <a:t>5</a:t>
            </a:fld>
            <a:endParaRPr lang="en-NG"/>
          </a:p>
        </p:txBody>
      </p:sp>
    </p:spTree>
    <p:extLst>
      <p:ext uri="{BB962C8B-B14F-4D97-AF65-F5344CB8AC3E}">
        <p14:creationId xmlns:p14="http://schemas.microsoft.com/office/powerpoint/2010/main" val="123253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EC83-0B69-4BF4-8D40-0C4B39127E71}"/>
              </a:ext>
            </a:extLst>
          </p:cNvPr>
          <p:cNvSpPr>
            <a:spLocks noGrp="1"/>
          </p:cNvSpPr>
          <p:nvPr>
            <p:ph type="title"/>
          </p:nvPr>
        </p:nvSpPr>
        <p:spPr>
          <a:xfrm>
            <a:off x="838200" y="365125"/>
            <a:ext cx="10515600" cy="886159"/>
          </a:xfrm>
        </p:spPr>
        <p:txBody>
          <a:bodyPr>
            <a:normAutofit/>
          </a:bodyPr>
          <a:lstStyle/>
          <a:p>
            <a:pPr algn="ctr"/>
            <a:r>
              <a:rPr lang="en-GB" sz="2800" b="1" dirty="0">
                <a:solidFill>
                  <a:srgbClr val="FF0000"/>
                </a:solidFill>
                <a:latin typeface="+mn-lt"/>
              </a:rPr>
              <a:t>Introduction</a:t>
            </a:r>
          </a:p>
        </p:txBody>
      </p:sp>
      <p:sp>
        <p:nvSpPr>
          <p:cNvPr id="3" name="Content Placeholder 2">
            <a:extLst>
              <a:ext uri="{FF2B5EF4-FFF2-40B4-BE49-F238E27FC236}">
                <a16:creationId xmlns:a16="http://schemas.microsoft.com/office/drawing/2014/main" id="{8218ABBA-8617-4582-8992-1DA457C5719B}"/>
              </a:ext>
            </a:extLst>
          </p:cNvPr>
          <p:cNvSpPr>
            <a:spLocks noGrp="1"/>
          </p:cNvSpPr>
          <p:nvPr>
            <p:ph idx="1"/>
          </p:nvPr>
        </p:nvSpPr>
        <p:spPr>
          <a:xfrm>
            <a:off x="838200" y="1860349"/>
            <a:ext cx="10515600" cy="4351338"/>
          </a:xfrm>
        </p:spPr>
        <p:txBody>
          <a:bodyPr/>
          <a:lstStyle/>
          <a:p>
            <a:pPr>
              <a:buNone/>
              <a:defRPr/>
            </a:pPr>
            <a:r>
              <a:rPr lang="en-US" b="1" dirty="0"/>
              <a:t>Semiconductors</a:t>
            </a:r>
            <a:r>
              <a:rPr lang="en-US" dirty="0">
                <a:solidFill>
                  <a:srgbClr val="003366"/>
                </a:solidFill>
              </a:rPr>
              <a:t> are materials whose electrical properties lie between Conductors and Insulators.  </a:t>
            </a:r>
          </a:p>
          <a:p>
            <a:pPr>
              <a:buNone/>
              <a:defRPr/>
            </a:pPr>
            <a:r>
              <a:rPr lang="en-GB" altLang="en-US" b="1" dirty="0"/>
              <a:t>Elemental semiconductors</a:t>
            </a:r>
            <a:r>
              <a:rPr lang="en-GB" altLang="en-US" dirty="0"/>
              <a:t> </a:t>
            </a:r>
            <a:r>
              <a:rPr lang="en-US" dirty="0">
                <a:solidFill>
                  <a:srgbClr val="003366"/>
                </a:solidFill>
              </a:rPr>
              <a:t>: Silicon (Si) and Germanium (Ge)-</a:t>
            </a:r>
            <a:r>
              <a:rPr lang="en-GB" altLang="en-US" dirty="0"/>
              <a:t>(column IV of periodic table)</a:t>
            </a:r>
          </a:p>
          <a:p>
            <a:pPr>
              <a:buNone/>
              <a:defRPr/>
            </a:pPr>
            <a:r>
              <a:rPr lang="en-GB" altLang="en-US" b="1" dirty="0"/>
              <a:t>Compound semiconductors : </a:t>
            </a:r>
            <a:r>
              <a:rPr lang="en-US" dirty="0">
                <a:solidFill>
                  <a:srgbClr val="003366"/>
                </a:solidFill>
              </a:rPr>
              <a:t>Gallium Arsenide (GaAs) and Cadmium Telluride (</a:t>
            </a:r>
            <a:r>
              <a:rPr lang="en-US" dirty="0" err="1">
                <a:solidFill>
                  <a:srgbClr val="003366"/>
                </a:solidFill>
              </a:rPr>
              <a:t>CdTe</a:t>
            </a:r>
            <a:r>
              <a:rPr lang="en-US" dirty="0">
                <a:solidFill>
                  <a:srgbClr val="003366"/>
                </a:solidFill>
              </a:rPr>
              <a:t>)</a:t>
            </a:r>
            <a:endParaRPr lang="en-GB" dirty="0">
              <a:solidFill>
                <a:srgbClr val="003366"/>
              </a:solidFill>
            </a:endParaRPr>
          </a:p>
          <a:p>
            <a:pPr>
              <a:buNone/>
              <a:defRPr/>
            </a:pPr>
            <a:r>
              <a:rPr lang="en-GB" b="1" dirty="0">
                <a:solidFill>
                  <a:srgbClr val="CC3300"/>
                </a:solidFill>
                <a:effectLst>
                  <a:outerShdw blurRad="38100" dist="38100" dir="2700000" algn="tl">
                    <a:srgbClr val="C0C0C0"/>
                  </a:outerShdw>
                </a:effectLst>
              </a:rPr>
              <a:t>=&gt; Give the examples of Conductors and Insulators!</a:t>
            </a:r>
          </a:p>
          <a:p>
            <a:pPr>
              <a:buNone/>
              <a:defRPr/>
            </a:pPr>
            <a:r>
              <a:rPr lang="en-GB" b="1" dirty="0"/>
              <a:t>=&gt;</a:t>
            </a:r>
            <a:r>
              <a:rPr lang="en-GB" dirty="0"/>
              <a:t>The wide variety of electronic and optical properties of these semiconductors makes its engineering flexible.</a:t>
            </a:r>
            <a:endParaRPr lang="en-GB" b="1" dirty="0">
              <a:solidFill>
                <a:srgbClr val="CC3300"/>
              </a:solidFill>
              <a:effectLst>
                <a:outerShdw blurRad="38100" dist="38100" dir="2700000" algn="tl">
                  <a:srgbClr val="C0C0C0"/>
                </a:outerShdw>
              </a:effectLst>
            </a:endParaRPr>
          </a:p>
          <a:p>
            <a:pPr>
              <a:buNone/>
              <a:defRPr/>
            </a:pPr>
            <a:endParaRPr lang="en-GB" b="1" dirty="0">
              <a:solidFill>
                <a:srgbClr val="CC3300"/>
              </a:solidFill>
              <a:effectLst>
                <a:outerShdw blurRad="38100" dist="38100" dir="2700000" algn="tl">
                  <a:srgbClr val="C0C0C0"/>
                </a:outerShdw>
              </a:effectLst>
            </a:endParaRPr>
          </a:p>
          <a:p>
            <a:endParaRPr lang="en-GB" dirty="0"/>
          </a:p>
        </p:txBody>
      </p:sp>
      <p:sp>
        <p:nvSpPr>
          <p:cNvPr id="4" name="Slide Number Placeholder 3">
            <a:extLst>
              <a:ext uri="{FF2B5EF4-FFF2-40B4-BE49-F238E27FC236}">
                <a16:creationId xmlns:a16="http://schemas.microsoft.com/office/drawing/2014/main" id="{8A8CE1A6-D0D4-2AA3-FBD8-D5B2D5CCE275}"/>
              </a:ext>
            </a:extLst>
          </p:cNvPr>
          <p:cNvSpPr>
            <a:spLocks noGrp="1"/>
          </p:cNvSpPr>
          <p:nvPr>
            <p:ph type="sldNum" sz="quarter" idx="12"/>
          </p:nvPr>
        </p:nvSpPr>
        <p:spPr/>
        <p:txBody>
          <a:bodyPr/>
          <a:lstStyle/>
          <a:p>
            <a:fld id="{A50174A6-C87E-429D-9D6E-FFD51297B557}" type="slidenum">
              <a:rPr lang="en-NG" smtClean="0"/>
              <a:t>6</a:t>
            </a:fld>
            <a:endParaRPr lang="en-NG"/>
          </a:p>
        </p:txBody>
      </p:sp>
    </p:spTree>
    <p:extLst>
      <p:ext uri="{BB962C8B-B14F-4D97-AF65-F5344CB8AC3E}">
        <p14:creationId xmlns:p14="http://schemas.microsoft.com/office/powerpoint/2010/main" val="24256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7DE6C-3D6F-4162-ADF5-9BB6C06ED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134" y="423923"/>
            <a:ext cx="8893175" cy="5695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B9798E4D-48D5-5A90-1024-6794F7E64357}"/>
              </a:ext>
            </a:extLst>
          </p:cNvPr>
          <p:cNvSpPr>
            <a:spLocks noGrp="1"/>
          </p:cNvSpPr>
          <p:nvPr>
            <p:ph type="sldNum" sz="quarter" idx="12"/>
          </p:nvPr>
        </p:nvSpPr>
        <p:spPr/>
        <p:txBody>
          <a:bodyPr/>
          <a:lstStyle/>
          <a:p>
            <a:fld id="{A50174A6-C87E-429D-9D6E-FFD51297B557}" type="slidenum">
              <a:rPr lang="en-NG" smtClean="0"/>
              <a:t>7</a:t>
            </a:fld>
            <a:endParaRPr lang="en-NG"/>
          </a:p>
        </p:txBody>
      </p:sp>
    </p:spTree>
    <p:extLst>
      <p:ext uri="{BB962C8B-B14F-4D97-AF65-F5344CB8AC3E}">
        <p14:creationId xmlns:p14="http://schemas.microsoft.com/office/powerpoint/2010/main" val="38321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14AF-F409-4888-B195-C2189EB51D9C}"/>
              </a:ext>
            </a:extLst>
          </p:cNvPr>
          <p:cNvSpPr>
            <a:spLocks noGrp="1"/>
          </p:cNvSpPr>
          <p:nvPr>
            <p:ph type="title"/>
          </p:nvPr>
        </p:nvSpPr>
        <p:spPr>
          <a:xfrm>
            <a:off x="987056" y="184456"/>
            <a:ext cx="4137837" cy="649662"/>
          </a:xfrm>
        </p:spPr>
        <p:txBody>
          <a:bodyPr>
            <a:normAutofit/>
          </a:bodyPr>
          <a:lstStyle/>
          <a:p>
            <a:pPr algn="ctr"/>
            <a:r>
              <a:rPr lang="en-GB" sz="2800" b="1" dirty="0">
                <a:solidFill>
                  <a:srgbClr val="FF0000"/>
                </a:solidFill>
                <a:latin typeface="+mn-lt"/>
              </a:rPr>
              <a:t>The Atomic Structure</a:t>
            </a:r>
          </a:p>
        </p:txBody>
      </p:sp>
      <p:sp>
        <p:nvSpPr>
          <p:cNvPr id="3" name="Content Placeholder 2">
            <a:extLst>
              <a:ext uri="{FF2B5EF4-FFF2-40B4-BE49-F238E27FC236}">
                <a16:creationId xmlns:a16="http://schemas.microsoft.com/office/drawing/2014/main" id="{943FE4FF-7612-4F0B-9A97-CB2074F83FFC}"/>
              </a:ext>
            </a:extLst>
          </p:cNvPr>
          <p:cNvSpPr>
            <a:spLocks noGrp="1"/>
          </p:cNvSpPr>
          <p:nvPr>
            <p:ph sz="half" idx="1"/>
          </p:nvPr>
        </p:nvSpPr>
        <p:spPr>
          <a:xfrm>
            <a:off x="244549" y="701748"/>
            <a:ext cx="7293935" cy="5971796"/>
          </a:xfrm>
        </p:spPr>
        <p:txBody>
          <a:bodyPr>
            <a:noAutofit/>
          </a:bodyPr>
          <a:lstStyle/>
          <a:p>
            <a:r>
              <a:rPr lang="en-GB" b="1" i="1" dirty="0"/>
              <a:t>Atom </a:t>
            </a:r>
            <a:r>
              <a:rPr lang="en-GB" dirty="0"/>
              <a:t>is the smallest particle of an element</a:t>
            </a:r>
            <a:br>
              <a:rPr lang="en-GB" dirty="0"/>
            </a:br>
            <a:r>
              <a:rPr lang="en-GB" dirty="0"/>
              <a:t>that retains the characteristics of that element.</a:t>
            </a:r>
          </a:p>
          <a:p>
            <a:r>
              <a:rPr lang="en-GB" dirty="0"/>
              <a:t>An atom consists of the </a:t>
            </a:r>
            <a:r>
              <a:rPr lang="en-GB" b="1" i="1" dirty="0"/>
              <a:t>protons </a:t>
            </a:r>
            <a:r>
              <a:rPr lang="en-GB" dirty="0"/>
              <a:t>and </a:t>
            </a:r>
            <a:r>
              <a:rPr lang="en-GB" b="1" i="1" dirty="0"/>
              <a:t>neutrons </a:t>
            </a:r>
            <a:r>
              <a:rPr lang="en-GB" dirty="0"/>
              <a:t>that make up the </a:t>
            </a:r>
            <a:r>
              <a:rPr lang="en-GB" i="1" dirty="0"/>
              <a:t>nucleus (core) </a:t>
            </a:r>
            <a:r>
              <a:rPr lang="en-GB" dirty="0"/>
              <a:t>at the centre and </a:t>
            </a:r>
            <a:r>
              <a:rPr lang="en-GB" i="1" dirty="0"/>
              <a:t>electrons </a:t>
            </a:r>
            <a:r>
              <a:rPr lang="en-GB" dirty="0"/>
              <a:t>that orbit about the nucleus.</a:t>
            </a:r>
          </a:p>
          <a:p>
            <a:r>
              <a:rPr lang="en-GB" dirty="0"/>
              <a:t>The nucleus carries </a:t>
            </a:r>
            <a:r>
              <a:rPr lang="en-GB" b="1" i="1" dirty="0"/>
              <a:t>almost the total mass </a:t>
            </a:r>
            <a:r>
              <a:rPr lang="en-GB" dirty="0"/>
              <a:t>of the atom.</a:t>
            </a:r>
          </a:p>
          <a:p>
            <a:r>
              <a:rPr lang="en-GB" dirty="0"/>
              <a:t> Neutrons are neutral and </a:t>
            </a:r>
            <a:r>
              <a:rPr lang="en-GB" b="1" i="1" dirty="0"/>
              <a:t>carry no charge</a:t>
            </a:r>
            <a:r>
              <a:rPr lang="en-GB" dirty="0"/>
              <a:t>.</a:t>
            </a:r>
          </a:p>
          <a:p>
            <a:r>
              <a:rPr lang="en-GB" dirty="0"/>
              <a:t>Protons carry </a:t>
            </a:r>
            <a:r>
              <a:rPr lang="en-GB" b="1" i="1" dirty="0"/>
              <a:t>positive charges</a:t>
            </a:r>
            <a:r>
              <a:rPr lang="en-GB" dirty="0"/>
              <a:t>.</a:t>
            </a:r>
          </a:p>
          <a:p>
            <a:r>
              <a:rPr lang="en-GB" dirty="0"/>
              <a:t>The electrons carry </a:t>
            </a:r>
            <a:r>
              <a:rPr lang="en-GB" b="1" i="1" dirty="0"/>
              <a:t>negative charges</a:t>
            </a:r>
            <a:r>
              <a:rPr lang="en-GB" dirty="0"/>
              <a:t>.</a:t>
            </a:r>
          </a:p>
          <a:p>
            <a:r>
              <a:rPr lang="en-GB" dirty="0"/>
              <a:t> The number of protons = the number of electrons in an atom, which makes it </a:t>
            </a:r>
            <a:r>
              <a:rPr lang="en-GB" b="1" i="1" dirty="0"/>
              <a:t>electrically neutral or balanced</a:t>
            </a:r>
            <a:r>
              <a:rPr lang="en-GB" dirty="0"/>
              <a:t>.</a:t>
            </a:r>
          </a:p>
          <a:p>
            <a:pPr marL="0" indent="0">
              <a:buNone/>
            </a:pPr>
            <a:br>
              <a:rPr lang="en-GB" dirty="0"/>
            </a:br>
            <a:br>
              <a:rPr lang="en-GB" dirty="0"/>
            </a:br>
            <a:br>
              <a:rPr lang="en-GB" dirty="0"/>
            </a:br>
            <a:br>
              <a:rPr lang="en-GB" dirty="0"/>
            </a:br>
            <a:br>
              <a:rPr lang="en-GB" dirty="0"/>
            </a:br>
            <a:endParaRPr lang="en-GB" dirty="0"/>
          </a:p>
        </p:txBody>
      </p:sp>
      <p:pic>
        <p:nvPicPr>
          <p:cNvPr id="6" name="Picture 5">
            <a:extLst>
              <a:ext uri="{FF2B5EF4-FFF2-40B4-BE49-F238E27FC236}">
                <a16:creationId xmlns:a16="http://schemas.microsoft.com/office/drawing/2014/main" id="{86BCB03E-600D-4EF7-B311-243367897499}"/>
              </a:ext>
            </a:extLst>
          </p:cNvPr>
          <p:cNvPicPr>
            <a:picLocks noChangeAspect="1"/>
          </p:cNvPicPr>
          <p:nvPr/>
        </p:nvPicPr>
        <p:blipFill>
          <a:blip r:embed="rId2"/>
          <a:stretch>
            <a:fillRect/>
          </a:stretch>
        </p:blipFill>
        <p:spPr>
          <a:xfrm>
            <a:off x="7809906" y="509287"/>
            <a:ext cx="4290350" cy="4794248"/>
          </a:xfrm>
          <a:prstGeom prst="rect">
            <a:avLst/>
          </a:prstGeom>
        </p:spPr>
      </p:pic>
      <p:sp>
        <p:nvSpPr>
          <p:cNvPr id="8" name="TextBox 7">
            <a:extLst>
              <a:ext uri="{FF2B5EF4-FFF2-40B4-BE49-F238E27FC236}">
                <a16:creationId xmlns:a16="http://schemas.microsoft.com/office/drawing/2014/main" id="{1A5E2B24-B4AD-FB39-7C15-17A1227C996E}"/>
              </a:ext>
            </a:extLst>
          </p:cNvPr>
          <p:cNvSpPr txBox="1"/>
          <p:nvPr/>
        </p:nvSpPr>
        <p:spPr>
          <a:xfrm>
            <a:off x="9282223" y="5528929"/>
            <a:ext cx="1318437" cy="369332"/>
          </a:xfrm>
          <a:prstGeom prst="rect">
            <a:avLst/>
          </a:prstGeom>
          <a:noFill/>
        </p:spPr>
        <p:txBody>
          <a:bodyPr wrap="square" rtlCol="0">
            <a:spAutoFit/>
          </a:bodyPr>
          <a:lstStyle/>
          <a:p>
            <a:r>
              <a:rPr lang="en-US" dirty="0"/>
              <a:t>Bohr Model</a:t>
            </a:r>
          </a:p>
        </p:txBody>
      </p:sp>
      <p:sp>
        <p:nvSpPr>
          <p:cNvPr id="4" name="Slide Number Placeholder 3">
            <a:extLst>
              <a:ext uri="{FF2B5EF4-FFF2-40B4-BE49-F238E27FC236}">
                <a16:creationId xmlns:a16="http://schemas.microsoft.com/office/drawing/2014/main" id="{A2F0B1D1-AE2D-01F2-81E0-4EC2A0931052}"/>
              </a:ext>
            </a:extLst>
          </p:cNvPr>
          <p:cNvSpPr>
            <a:spLocks noGrp="1"/>
          </p:cNvSpPr>
          <p:nvPr>
            <p:ph type="sldNum" sz="quarter" idx="12"/>
          </p:nvPr>
        </p:nvSpPr>
        <p:spPr/>
        <p:txBody>
          <a:bodyPr/>
          <a:lstStyle/>
          <a:p>
            <a:fld id="{A50174A6-C87E-429D-9D6E-FFD51297B557}" type="slidenum">
              <a:rPr lang="en-NG" smtClean="0"/>
              <a:t>8</a:t>
            </a:fld>
            <a:endParaRPr lang="en-NG"/>
          </a:p>
        </p:txBody>
      </p:sp>
    </p:spTree>
    <p:extLst>
      <p:ext uri="{BB962C8B-B14F-4D97-AF65-F5344CB8AC3E}">
        <p14:creationId xmlns:p14="http://schemas.microsoft.com/office/powerpoint/2010/main" val="32958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BA7BD67-071A-D783-6A58-3E7BCAEB746E}"/>
              </a:ext>
            </a:extLst>
          </p:cNvPr>
          <p:cNvGrpSpPr/>
          <p:nvPr/>
        </p:nvGrpSpPr>
        <p:grpSpPr>
          <a:xfrm>
            <a:off x="715926" y="194735"/>
            <a:ext cx="10760148" cy="6468529"/>
            <a:chOff x="715926" y="194735"/>
            <a:chExt cx="10760148" cy="6468529"/>
          </a:xfrm>
        </p:grpSpPr>
        <p:pic>
          <p:nvPicPr>
            <p:cNvPr id="3" name="Picture 2">
              <a:extLst>
                <a:ext uri="{FF2B5EF4-FFF2-40B4-BE49-F238E27FC236}">
                  <a16:creationId xmlns:a16="http://schemas.microsoft.com/office/drawing/2014/main" id="{BF10BDBF-F5DF-F958-F2C1-19AA809BE9F9}"/>
                </a:ext>
              </a:extLst>
            </p:cNvPr>
            <p:cNvPicPr>
              <a:picLocks noChangeAspect="1"/>
            </p:cNvPicPr>
            <p:nvPr/>
          </p:nvPicPr>
          <p:blipFill>
            <a:blip r:embed="rId2"/>
            <a:stretch>
              <a:fillRect/>
            </a:stretch>
          </p:blipFill>
          <p:spPr>
            <a:xfrm>
              <a:off x="715926" y="194735"/>
              <a:ext cx="10760148" cy="6468529"/>
            </a:xfrm>
            <a:prstGeom prst="rect">
              <a:avLst/>
            </a:prstGeom>
          </p:spPr>
        </p:pic>
        <p:sp>
          <p:nvSpPr>
            <p:cNvPr id="4" name="Title 1">
              <a:extLst>
                <a:ext uri="{FF2B5EF4-FFF2-40B4-BE49-F238E27FC236}">
                  <a16:creationId xmlns:a16="http://schemas.microsoft.com/office/drawing/2014/main" id="{998CEAEF-42E7-A503-F734-41487F4968F6}"/>
                </a:ext>
              </a:extLst>
            </p:cNvPr>
            <p:cNvSpPr txBox="1">
              <a:spLocks/>
            </p:cNvSpPr>
            <p:nvPr/>
          </p:nvSpPr>
          <p:spPr>
            <a:xfrm>
              <a:off x="1242237" y="939368"/>
              <a:ext cx="4137837" cy="6496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rgbClr val="FF0000"/>
                  </a:solidFill>
                  <a:latin typeface="+mn-lt"/>
                </a:rPr>
                <a:t>The Atomic Structure</a:t>
              </a:r>
            </a:p>
          </p:txBody>
        </p:sp>
      </p:grpSp>
      <p:sp>
        <p:nvSpPr>
          <p:cNvPr id="2" name="Slide Number Placeholder 1">
            <a:extLst>
              <a:ext uri="{FF2B5EF4-FFF2-40B4-BE49-F238E27FC236}">
                <a16:creationId xmlns:a16="http://schemas.microsoft.com/office/drawing/2014/main" id="{C15A1AFE-040E-B40E-4126-B906FDD4C0C7}"/>
              </a:ext>
            </a:extLst>
          </p:cNvPr>
          <p:cNvSpPr>
            <a:spLocks noGrp="1"/>
          </p:cNvSpPr>
          <p:nvPr>
            <p:ph type="sldNum" sz="quarter" idx="12"/>
          </p:nvPr>
        </p:nvSpPr>
        <p:spPr/>
        <p:txBody>
          <a:bodyPr/>
          <a:lstStyle/>
          <a:p>
            <a:fld id="{A50174A6-C87E-429D-9D6E-FFD51297B557}" type="slidenum">
              <a:rPr lang="en-NG" smtClean="0"/>
              <a:t>9</a:t>
            </a:fld>
            <a:endParaRPr lang="en-NG"/>
          </a:p>
        </p:txBody>
      </p:sp>
    </p:spTree>
    <p:extLst>
      <p:ext uri="{BB962C8B-B14F-4D97-AF65-F5344CB8AC3E}">
        <p14:creationId xmlns:p14="http://schemas.microsoft.com/office/powerpoint/2010/main" val="88866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3564</TotalTime>
  <Words>1828</Words>
  <Application>Microsoft Office PowerPoint</Application>
  <PresentationFormat>Widescreen</PresentationFormat>
  <Paragraphs>166</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PHY 202- Electric Circuits and Electronics</vt:lpstr>
      <vt:lpstr>Success principle </vt:lpstr>
      <vt:lpstr>Semiconductors</vt:lpstr>
      <vt:lpstr>Semiconductors</vt:lpstr>
      <vt:lpstr>Introduction</vt:lpstr>
      <vt:lpstr>PowerPoint Presentation</vt:lpstr>
      <vt:lpstr>The Atomic Structure</vt:lpstr>
      <vt:lpstr>PowerPoint Presentation</vt:lpstr>
      <vt:lpstr>The Atomic Structure </vt:lpstr>
      <vt:lpstr>PowerPoint Presentation</vt:lpstr>
      <vt:lpstr>The Atomic Structure </vt:lpstr>
      <vt:lpstr>Semiconductors, Conductors and Insulators </vt:lpstr>
      <vt:lpstr>PowerPoint Presentation</vt:lpstr>
      <vt:lpstr>PowerPoint Presentation</vt:lpstr>
      <vt:lpstr>Energy Band Diagrams for Semiconductors, Conductors and Insulators </vt:lpstr>
      <vt:lpstr>Band Diagrams for Semiconductors, Conductors and Insulators</vt:lpstr>
      <vt:lpstr>The Energy Diagram of Materials</vt:lpstr>
      <vt:lpstr>The Energy Diagram of Materials</vt:lpstr>
      <vt:lpstr>The Energy Diagram of Materials</vt:lpstr>
      <vt:lpstr> </vt:lpstr>
      <vt:lpstr>Fermi level</vt:lpstr>
      <vt:lpstr>PowerPoint Presentation</vt:lpstr>
      <vt:lpstr>Comparison of a semiconductor atom to a conductor atom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Mrs. Oyelade</dc:creator>
  <cp:lastModifiedBy>Omolara Oyelade</cp:lastModifiedBy>
  <cp:revision>22</cp:revision>
  <dcterms:created xsi:type="dcterms:W3CDTF">2021-05-21T15:09:18Z</dcterms:created>
  <dcterms:modified xsi:type="dcterms:W3CDTF">2022-06-25T22:39:17Z</dcterms:modified>
</cp:coreProperties>
</file>