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2"/>
  </p:notesMasterIdLst>
  <p:sldIdLst>
    <p:sldId id="256" r:id="rId2"/>
    <p:sldId id="283" r:id="rId3"/>
    <p:sldId id="258" r:id="rId4"/>
    <p:sldId id="259" r:id="rId5"/>
    <p:sldId id="260" r:id="rId6"/>
    <p:sldId id="261" r:id="rId7"/>
    <p:sldId id="28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6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951A-E0D2-5641-BF82-1A57FE1C7DBA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E9D4A-F51C-5D4E-A5B6-3F39A87B4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454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photosensitive resist that, when exposed to light, loses its resistance or its susceptibility to attack by an etchant or solvent. Such materials are used in making microcircuits.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9D4A-F51C-5D4E-A5B6-3F39A87B4B3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238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0" dirty="0" smtClean="0"/>
              <a:t>stepper</a:t>
            </a:r>
            <a:r>
              <a:rPr lang="en-US" dirty="0" smtClean="0"/>
              <a:t> is a device used in the manufacture of integrated circuits (ICs) that is similar in operation to a slide projector or a photographic enlarger. Steppers are an essential part of the complex process, called photolithography.</a:t>
            </a:r>
          </a:p>
          <a:p>
            <a:r>
              <a:rPr lang="en-US" b="0" dirty="0" smtClean="0"/>
              <a:t>A </a:t>
            </a:r>
            <a:r>
              <a:rPr lang="en-US" b="0" dirty="0" err="1" smtClean="0"/>
              <a:t>photomask</a:t>
            </a:r>
            <a:r>
              <a:rPr lang="en-US" b="0" dirty="0" smtClean="0"/>
              <a:t> is an opaque plate with holes or transparencies that allow light to shine through in a defined pattern.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9D4A-F51C-5D4E-A5B6-3F39A87B4B3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310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140825E-4A15-4D39-8176-1F07E904CB3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140825E-4A15-4D39-8176-1F07E904CB3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140825E-4A15-4D39-8176-1F07E904CB3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140825E-4A15-4D39-8176-1F07E904CB3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140825E-4A15-4D39-8176-1F07E904CB3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140825E-4A15-4D39-8176-1F07E904CB3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790575"/>
            <a:ext cx="7524750" cy="1465736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Introduction to </a:t>
            </a:r>
            <a:r>
              <a:rPr lang="en-US" sz="2800" dirty="0" smtClean="0"/>
              <a:t>Computer </a:t>
            </a:r>
            <a:r>
              <a:rPr lang="en-US" sz="2800" dirty="0" smtClean="0"/>
              <a:t>Hardware</a:t>
            </a:r>
            <a:br>
              <a:rPr lang="en-US" sz="2800" dirty="0" smtClean="0"/>
            </a:br>
            <a:r>
              <a:rPr lang="en-US" sz="2800" dirty="0" smtClean="0"/>
              <a:t>(CMP213)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Fabrication of Integrated </a:t>
            </a:r>
            <a:r>
              <a:rPr lang="en-US" sz="2800" dirty="0" smtClean="0"/>
              <a:t>Circuits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124324"/>
            <a:ext cx="5712179" cy="1136297"/>
          </a:xfrm>
        </p:spPr>
        <p:txBody>
          <a:bodyPr/>
          <a:lstStyle/>
          <a:p>
            <a:r>
              <a:rPr lang="en-US" dirty="0" smtClean="0"/>
              <a:t>Egena Onu, PhD</a:t>
            </a:r>
          </a:p>
          <a:p>
            <a:r>
              <a:rPr lang="en-US" dirty="0" smtClean="0"/>
              <a:t>Prepared by I.O. Adelaiye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94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9464" y="1828800"/>
            <a:ext cx="4441360" cy="4208930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The PR is then exposed to </a:t>
            </a:r>
            <a:r>
              <a:rPr lang="en-US" sz="2000" dirty="0" smtClean="0"/>
              <a:t>UV(</a:t>
            </a:r>
            <a:r>
              <a:rPr lang="en-US" sz="2000" dirty="0"/>
              <a:t>ultraviolet) radiation through a </a:t>
            </a:r>
            <a:r>
              <a:rPr lang="en-US" sz="2000" dirty="0" smtClean="0"/>
              <a:t>mask</a:t>
            </a:r>
            <a:endParaRPr lang="en-US" sz="2000" dirty="0"/>
          </a:p>
          <a:p>
            <a:pPr algn="just"/>
            <a:r>
              <a:rPr lang="en-US" sz="2000" dirty="0"/>
              <a:t>The masks generated from </a:t>
            </a:r>
            <a:r>
              <a:rPr lang="en-US" sz="2000" dirty="0" smtClean="0"/>
              <a:t>information </a:t>
            </a:r>
            <a:r>
              <a:rPr lang="en-US" sz="2000" dirty="0"/>
              <a:t>about device </a:t>
            </a:r>
            <a:r>
              <a:rPr lang="en-US" sz="2000" dirty="0" smtClean="0"/>
              <a:t>placement </a:t>
            </a:r>
            <a:r>
              <a:rPr lang="en-US" sz="2000" dirty="0"/>
              <a:t>and </a:t>
            </a:r>
            <a:r>
              <a:rPr lang="en-US" sz="2000" dirty="0" smtClean="0"/>
              <a:t>connection</a:t>
            </a:r>
            <a:endParaRPr lang="en-US" sz="2000" dirty="0"/>
          </a:p>
          <a:p>
            <a:pPr algn="just"/>
            <a:r>
              <a:rPr lang="en-US" sz="2000" dirty="0"/>
              <a:t>The UV radiation causes a </a:t>
            </a:r>
            <a:r>
              <a:rPr lang="en-US" sz="2000" dirty="0" smtClean="0"/>
              <a:t>chemical </a:t>
            </a:r>
            <a:r>
              <a:rPr lang="en-US" sz="2000" dirty="0"/>
              <a:t>change in the </a:t>
            </a:r>
            <a:r>
              <a:rPr lang="en-US" sz="2000" dirty="0" smtClean="0"/>
              <a:t>PR</a:t>
            </a:r>
            <a:endParaRPr lang="en-US" sz="2000" dirty="0"/>
          </a:p>
          <a:p>
            <a:pPr algn="just"/>
            <a:r>
              <a:rPr lang="en-US" sz="2000" dirty="0"/>
              <a:t>The transfer of information </a:t>
            </a:r>
            <a:r>
              <a:rPr lang="en-US" sz="2000" dirty="0" smtClean="0"/>
              <a:t>from </a:t>
            </a:r>
            <a:r>
              <a:rPr lang="en-US" sz="2000" dirty="0"/>
              <a:t>the mask to the surface </a:t>
            </a:r>
            <a:r>
              <a:rPr lang="en-US" sz="2000" dirty="0" smtClean="0"/>
              <a:t>occurs </a:t>
            </a:r>
            <a:r>
              <a:rPr lang="en-US" sz="2000" dirty="0"/>
              <a:t>through the UV-induced </a:t>
            </a:r>
            <a:r>
              <a:rPr lang="en-US" sz="2000" dirty="0" smtClean="0"/>
              <a:t>chemical </a:t>
            </a:r>
            <a:r>
              <a:rPr lang="en-US" sz="2000" dirty="0"/>
              <a:t>change - only occurs </a:t>
            </a:r>
            <a:r>
              <a:rPr lang="en-US" sz="2000" dirty="0" smtClean="0"/>
              <a:t>where </a:t>
            </a:r>
            <a:r>
              <a:rPr lang="en-US" sz="2000" dirty="0"/>
              <a:t>the mask is transparent</a:t>
            </a:r>
          </a:p>
          <a:p>
            <a:pPr algn="just"/>
            <a:endParaRPr lang="en-US" sz="2000" dirty="0"/>
          </a:p>
        </p:txBody>
      </p:sp>
      <p:pic>
        <p:nvPicPr>
          <p:cNvPr id="4" name="Picture 3" descr="Screen Shot 2016-11-06 at 4.39.0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02477" y="2098096"/>
            <a:ext cx="2856337" cy="26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5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9464" y="1852758"/>
            <a:ext cx="4198936" cy="4208930"/>
          </a:xfrm>
        </p:spPr>
        <p:txBody>
          <a:bodyPr>
            <a:noAutofit/>
          </a:bodyPr>
          <a:lstStyle/>
          <a:p>
            <a:r>
              <a:rPr lang="en-US" sz="1800" dirty="0"/>
              <a:t>The PR is then </a:t>
            </a:r>
            <a:r>
              <a:rPr lang="en-US" sz="1800" dirty="0" smtClean="0"/>
              <a:t>developed</a:t>
            </a:r>
            <a:r>
              <a:rPr lang="en-US" sz="1800" dirty="0"/>
              <a:t> </a:t>
            </a:r>
            <a:r>
              <a:rPr lang="en-US" sz="1800" dirty="0" smtClean="0"/>
              <a:t>using a </a:t>
            </a:r>
            <a:r>
              <a:rPr lang="en-US" sz="1800" dirty="0"/>
              <a:t>chemical </a:t>
            </a:r>
            <a:r>
              <a:rPr lang="en-US" sz="1800" dirty="0" smtClean="0"/>
              <a:t>developer</a:t>
            </a:r>
            <a:endParaRPr lang="en-US" sz="1800" dirty="0"/>
          </a:p>
          <a:p>
            <a:r>
              <a:rPr lang="en-US" sz="1800" dirty="0"/>
              <a:t>Two possibilities:</a:t>
            </a:r>
          </a:p>
          <a:p>
            <a:pPr lvl="1"/>
            <a:r>
              <a:rPr lang="en-US" sz="1600" dirty="0" smtClean="0"/>
              <a:t>A </a:t>
            </a:r>
            <a:r>
              <a:rPr lang="en-US" sz="1800" dirty="0" smtClean="0"/>
              <a:t>negative PR </a:t>
            </a:r>
            <a:r>
              <a:rPr lang="en-US" sz="1800" dirty="0"/>
              <a:t>is hardened </a:t>
            </a:r>
            <a:r>
              <a:rPr lang="en-US" sz="1800" dirty="0" smtClean="0"/>
              <a:t>against </a:t>
            </a:r>
            <a:r>
              <a:rPr lang="en-US" sz="1800" dirty="0"/>
              <a:t>the developer by the </a:t>
            </a:r>
            <a:r>
              <a:rPr lang="en-US" sz="1800" dirty="0" smtClean="0"/>
              <a:t>UV </a:t>
            </a:r>
            <a:r>
              <a:rPr lang="en-US" sz="1800" dirty="0"/>
              <a:t>radiation, and hence </a:t>
            </a:r>
            <a:r>
              <a:rPr lang="en-US" sz="1800" dirty="0" smtClean="0"/>
              <a:t>remains </a:t>
            </a:r>
            <a:r>
              <a:rPr lang="en-US" sz="1800" dirty="0"/>
              <a:t>on the surface where </a:t>
            </a:r>
            <a:r>
              <a:rPr lang="en-US" sz="1800" dirty="0" smtClean="0"/>
              <a:t>UV shines </a:t>
            </a:r>
            <a:r>
              <a:rPr lang="en-US" sz="1800" dirty="0"/>
              <a:t>through the mask</a:t>
            </a:r>
          </a:p>
          <a:p>
            <a:pPr lvl="1"/>
            <a:r>
              <a:rPr lang="en-US" sz="1600" dirty="0" smtClean="0"/>
              <a:t>A </a:t>
            </a:r>
            <a:r>
              <a:rPr lang="en-US" sz="1800" dirty="0" smtClean="0"/>
              <a:t>positive PR which is </a:t>
            </a:r>
            <a:r>
              <a:rPr lang="en-US" sz="1800" dirty="0"/>
              <a:t>the opposite, </a:t>
            </a:r>
            <a:r>
              <a:rPr lang="en-US" sz="1800" dirty="0" smtClean="0"/>
              <a:t>is </a:t>
            </a:r>
            <a:r>
              <a:rPr lang="en-US" sz="1800" dirty="0"/>
              <a:t>removed </a:t>
            </a:r>
            <a:r>
              <a:rPr lang="en-US" sz="1800" dirty="0" smtClean="0"/>
              <a:t>from where </a:t>
            </a:r>
            <a:r>
              <a:rPr lang="en-US" sz="1800" dirty="0"/>
              <a:t>the UV </a:t>
            </a:r>
            <a:r>
              <a:rPr lang="en-US" sz="1800" dirty="0" smtClean="0"/>
              <a:t>shone </a:t>
            </a:r>
            <a:r>
              <a:rPr lang="en-US" sz="1800" dirty="0"/>
              <a:t>through the </a:t>
            </a:r>
            <a:r>
              <a:rPr lang="en-US" sz="1800" dirty="0" smtClean="0"/>
              <a:t>mask</a:t>
            </a:r>
          </a:p>
          <a:p>
            <a:r>
              <a:rPr lang="en-US" sz="1800" dirty="0"/>
              <a:t>Assume a negative PR for this </a:t>
            </a:r>
            <a:r>
              <a:rPr lang="en-US" sz="1800" dirty="0" smtClean="0"/>
              <a:t>illustration, </a:t>
            </a:r>
            <a:r>
              <a:rPr lang="en-US" sz="1800" dirty="0"/>
              <a:t>so the PR on the sides </a:t>
            </a:r>
            <a:r>
              <a:rPr lang="en-US" sz="1800" dirty="0" smtClean="0"/>
              <a:t>will </a:t>
            </a:r>
            <a:r>
              <a:rPr lang="en-US" sz="1800" dirty="0"/>
              <a:t>be weakened and removed </a:t>
            </a:r>
            <a:r>
              <a:rPr lang="en-US" sz="1800" dirty="0" smtClean="0"/>
              <a:t>by </a:t>
            </a:r>
            <a:r>
              <a:rPr lang="en-US" sz="1800" dirty="0"/>
              <a:t>the developer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Screen Shot 2016-11-06 at 4.44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1961" y="2027767"/>
            <a:ext cx="3193294" cy="26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80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9464" y="1828800"/>
            <a:ext cx="4131204" cy="4208930"/>
          </a:xfrm>
        </p:spPr>
        <p:txBody>
          <a:bodyPr>
            <a:noAutofit/>
          </a:bodyPr>
          <a:lstStyle/>
          <a:p>
            <a:r>
              <a:rPr lang="en-US" sz="2000" dirty="0"/>
              <a:t>Once the developer has been </a:t>
            </a:r>
            <a:r>
              <a:rPr lang="en-US" sz="2000" dirty="0" smtClean="0"/>
              <a:t>washed </a:t>
            </a:r>
            <a:r>
              <a:rPr lang="en-US" sz="2000" dirty="0"/>
              <a:t>off, the result is PR in </a:t>
            </a:r>
            <a:r>
              <a:rPr lang="en-US" sz="2000" dirty="0" smtClean="0"/>
              <a:t>the </a:t>
            </a:r>
            <a:r>
              <a:rPr lang="en-US" sz="2000" dirty="0"/>
              <a:t>region corresponding to the </a:t>
            </a:r>
            <a:r>
              <a:rPr lang="en-US" sz="2000" dirty="0" smtClean="0"/>
              <a:t>transparent </a:t>
            </a:r>
            <a:r>
              <a:rPr lang="en-US" sz="2000" dirty="0"/>
              <a:t>part of the </a:t>
            </a:r>
            <a:r>
              <a:rPr lang="en-US" sz="2000" dirty="0" smtClean="0"/>
              <a:t>mask (</a:t>
            </a:r>
            <a:r>
              <a:rPr lang="en-US" sz="2000" dirty="0"/>
              <a:t>the mask is shown again to </a:t>
            </a:r>
            <a:r>
              <a:rPr lang="en-US" sz="2000" dirty="0" smtClean="0"/>
              <a:t>indicate </a:t>
            </a:r>
            <a:r>
              <a:rPr lang="en-US" sz="2000" dirty="0"/>
              <a:t>where the final region </a:t>
            </a:r>
            <a:r>
              <a:rPr lang="en-US" sz="2000" dirty="0" smtClean="0"/>
              <a:t>is </a:t>
            </a:r>
            <a:r>
              <a:rPr lang="en-US" sz="2000" dirty="0"/>
              <a:t>formed – it is not part of the </a:t>
            </a:r>
            <a:r>
              <a:rPr lang="en-US" sz="2000" dirty="0" smtClean="0"/>
              <a:t>final </a:t>
            </a:r>
            <a:r>
              <a:rPr lang="en-US" sz="2000" dirty="0"/>
              <a:t>structure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Subsequent processing steps </a:t>
            </a:r>
            <a:r>
              <a:rPr lang="en-US" sz="2000" dirty="0" smtClean="0"/>
              <a:t>will </a:t>
            </a:r>
            <a:r>
              <a:rPr lang="en-US" sz="2000" dirty="0"/>
              <a:t>use this structure to form </a:t>
            </a:r>
            <a:r>
              <a:rPr lang="en-US" sz="2000" dirty="0" smtClean="0"/>
              <a:t>device </a:t>
            </a:r>
            <a:r>
              <a:rPr lang="en-US" sz="2000" dirty="0"/>
              <a:t>areas, interconnects, etc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 descr="Screen Shot 2016-11-06 at 4.49.2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4187" y="1828800"/>
            <a:ext cx="334138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67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9465" y="1828800"/>
            <a:ext cx="3473794" cy="4208930"/>
          </a:xfrm>
        </p:spPr>
        <p:txBody>
          <a:bodyPr>
            <a:noAutofit/>
          </a:bodyPr>
          <a:lstStyle/>
          <a:p>
            <a:r>
              <a:rPr lang="en-US" sz="1600" dirty="0"/>
              <a:t>A reticle is a </a:t>
            </a:r>
            <a:r>
              <a:rPr lang="en-US" sz="1600" dirty="0" err="1"/>
              <a:t>photomask</a:t>
            </a:r>
            <a:r>
              <a:rPr lang="en-US" sz="1600" dirty="0"/>
              <a:t> used for steppers and scanners (with step and repeat system) to transfer circuit pattern on wafers.</a:t>
            </a:r>
            <a:endParaRPr lang="en-US" sz="1600" dirty="0" smtClean="0"/>
          </a:p>
          <a:p>
            <a:r>
              <a:rPr lang="en-US" sz="1600" dirty="0" smtClean="0"/>
              <a:t>The geometric </a:t>
            </a:r>
            <a:r>
              <a:rPr lang="en-US" sz="1600" dirty="0"/>
              <a:t>information over </a:t>
            </a:r>
            <a:r>
              <a:rPr lang="en-US" sz="1600" dirty="0" smtClean="0"/>
              <a:t>the </a:t>
            </a:r>
            <a:r>
              <a:rPr lang="en-US" sz="1600" dirty="0"/>
              <a:t>entire IC required for a </a:t>
            </a:r>
            <a:r>
              <a:rPr lang="en-US" sz="1600" dirty="0" smtClean="0"/>
              <a:t>particular </a:t>
            </a:r>
            <a:r>
              <a:rPr lang="en-US" sz="1600" dirty="0"/>
              <a:t>photolithography step </a:t>
            </a:r>
            <a:r>
              <a:rPr lang="en-US" sz="1600" dirty="0" smtClean="0"/>
              <a:t>is </a:t>
            </a:r>
            <a:r>
              <a:rPr lang="en-US" sz="1600" dirty="0"/>
              <a:t>used to create a </a:t>
            </a:r>
            <a:r>
              <a:rPr lang="en-US" sz="1600" dirty="0" smtClean="0"/>
              <a:t>reticle, </a:t>
            </a:r>
            <a:r>
              <a:rPr lang="en-US" sz="1600" dirty="0"/>
              <a:t>a 10X </a:t>
            </a:r>
            <a:r>
              <a:rPr lang="en-US" sz="1600" dirty="0" smtClean="0"/>
              <a:t>sized </a:t>
            </a:r>
            <a:r>
              <a:rPr lang="en-US" sz="1600" dirty="0"/>
              <a:t>optical </a:t>
            </a:r>
            <a:r>
              <a:rPr lang="en-US" sz="1600" dirty="0" smtClean="0"/>
              <a:t>plate</a:t>
            </a:r>
            <a:endParaRPr lang="en-US" sz="1600" dirty="0"/>
          </a:p>
          <a:p>
            <a:r>
              <a:rPr lang="en-US" sz="1600" dirty="0"/>
              <a:t>There can </a:t>
            </a:r>
            <a:r>
              <a:rPr lang="en-US" sz="1600" dirty="0" smtClean="0"/>
              <a:t>be </a:t>
            </a:r>
            <a:r>
              <a:rPr lang="en-US" sz="1600" dirty="0"/>
              <a:t>from 6 </a:t>
            </a:r>
            <a:r>
              <a:rPr lang="en-US" sz="1600" dirty="0" smtClean="0"/>
              <a:t>to over 24 </a:t>
            </a:r>
            <a:r>
              <a:rPr lang="en-US" sz="1600" dirty="0"/>
              <a:t>individual </a:t>
            </a:r>
            <a:r>
              <a:rPr lang="en-US" sz="1600" dirty="0" smtClean="0"/>
              <a:t>photolithography </a:t>
            </a:r>
            <a:r>
              <a:rPr lang="en-US" sz="1600" dirty="0"/>
              <a:t>steps in a </a:t>
            </a:r>
            <a:r>
              <a:rPr lang="en-US" sz="1600" dirty="0" smtClean="0"/>
              <a:t>manufacturing </a:t>
            </a:r>
            <a:r>
              <a:rPr lang="en-US" sz="1600" dirty="0"/>
              <a:t>process, each </a:t>
            </a:r>
            <a:r>
              <a:rPr lang="en-US" sz="1600" dirty="0" smtClean="0"/>
              <a:t>with </a:t>
            </a:r>
            <a:r>
              <a:rPr lang="en-US" sz="1600" dirty="0"/>
              <a:t>its own set of geometrical </a:t>
            </a:r>
            <a:r>
              <a:rPr lang="en-US" sz="1600" dirty="0" smtClean="0"/>
              <a:t>information </a:t>
            </a:r>
            <a:r>
              <a:rPr lang="en-US" sz="1600" dirty="0"/>
              <a:t>captured in a reticle</a:t>
            </a:r>
          </a:p>
          <a:p>
            <a:endParaRPr lang="en-US" sz="1600" dirty="0"/>
          </a:p>
        </p:txBody>
      </p:sp>
      <p:pic>
        <p:nvPicPr>
          <p:cNvPr id="4" name="Picture 3" descr="Screen Shot 2016-11-06 at 4.52.3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1863" y="1990048"/>
            <a:ext cx="3711969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98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Mask Generation- Repeating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order to fabricate many </a:t>
            </a:r>
            <a:r>
              <a:rPr lang="en-US" dirty="0" smtClean="0"/>
              <a:t>devices </a:t>
            </a:r>
            <a:r>
              <a:rPr lang="en-US" dirty="0"/>
              <a:t>simultaneously, the </a:t>
            </a:r>
            <a:r>
              <a:rPr lang="en-US" dirty="0" smtClean="0"/>
              <a:t>reticle information </a:t>
            </a:r>
            <a:r>
              <a:rPr lang="en-US" dirty="0"/>
              <a:t>is reduced and projected many times onto a </a:t>
            </a:r>
            <a:r>
              <a:rPr lang="en-US" dirty="0" smtClean="0"/>
              <a:t>1X mask using a </a:t>
            </a:r>
            <a:r>
              <a:rPr lang="en-US" dirty="0"/>
              <a:t>step and </a:t>
            </a:r>
            <a:r>
              <a:rPr lang="en-US" dirty="0" smtClean="0"/>
              <a:t>repeat process</a:t>
            </a:r>
            <a:endParaRPr lang="en-US" dirty="0"/>
          </a:p>
        </p:txBody>
      </p:sp>
      <p:pic>
        <p:nvPicPr>
          <p:cNvPr id="4" name="Picture 3" descr="Screen Shot 2016-11-06 at 4.56.1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3712" y="3718747"/>
            <a:ext cx="5503031" cy="24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66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1X Masks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5660" y="1842606"/>
            <a:ext cx="3969410" cy="4208930"/>
          </a:xfrm>
        </p:spPr>
        <p:txBody>
          <a:bodyPr>
            <a:normAutofit fontScale="32500" lnSpcReduction="20000"/>
          </a:bodyPr>
          <a:lstStyle/>
          <a:p>
            <a:r>
              <a:rPr lang="en-US" sz="7200" dirty="0"/>
              <a:t>The 1X mask which results </a:t>
            </a:r>
            <a:r>
              <a:rPr lang="en-US" sz="7200" dirty="0" smtClean="0"/>
              <a:t>from </a:t>
            </a:r>
            <a:r>
              <a:rPr lang="en-US" sz="7200" dirty="0"/>
              <a:t>the step and repeat process </a:t>
            </a:r>
            <a:r>
              <a:rPr lang="en-US" sz="7200" dirty="0" smtClean="0"/>
              <a:t>contains </a:t>
            </a:r>
            <a:r>
              <a:rPr lang="en-US" sz="7200" dirty="0"/>
              <a:t>all the information for </a:t>
            </a:r>
            <a:r>
              <a:rPr lang="en-US" sz="7200" dirty="0" smtClean="0"/>
              <a:t>a </a:t>
            </a:r>
            <a:r>
              <a:rPr lang="en-US" sz="7200" dirty="0"/>
              <a:t>particular </a:t>
            </a:r>
            <a:r>
              <a:rPr lang="en-US" sz="7200" dirty="0" smtClean="0"/>
              <a:t>photolithographic </a:t>
            </a:r>
            <a:r>
              <a:rPr lang="en-US" sz="7200" dirty="0"/>
              <a:t>step for all </a:t>
            </a:r>
            <a:r>
              <a:rPr lang="en-US" sz="7200" dirty="0" smtClean="0"/>
              <a:t>chips </a:t>
            </a:r>
            <a:r>
              <a:rPr lang="en-US" sz="7200" dirty="0"/>
              <a:t>which will be fabricated </a:t>
            </a:r>
            <a:r>
              <a:rPr lang="en-US" sz="7200" dirty="0" smtClean="0"/>
              <a:t>on </a:t>
            </a:r>
            <a:r>
              <a:rPr lang="en-US" sz="7200" dirty="0"/>
              <a:t>the </a:t>
            </a:r>
            <a:r>
              <a:rPr lang="en-US" sz="7200" dirty="0" smtClean="0"/>
              <a:t>wafer</a:t>
            </a:r>
            <a:endParaRPr lang="en-US" sz="7200" dirty="0"/>
          </a:p>
          <a:p>
            <a:r>
              <a:rPr lang="en-US" sz="7200" dirty="0"/>
              <a:t>This image is projected during </a:t>
            </a:r>
            <a:r>
              <a:rPr lang="en-US" sz="7200" dirty="0" smtClean="0"/>
              <a:t>the </a:t>
            </a:r>
            <a:r>
              <a:rPr lang="en-US" sz="7200" dirty="0"/>
              <a:t>exposure step to cause PR </a:t>
            </a:r>
            <a:r>
              <a:rPr lang="en-US" sz="7200" dirty="0" smtClean="0"/>
              <a:t>chemical </a:t>
            </a:r>
            <a:r>
              <a:rPr lang="en-US" sz="7200" dirty="0"/>
              <a:t>changes in the </a:t>
            </a:r>
            <a:r>
              <a:rPr lang="en-US" sz="7200" dirty="0" smtClean="0"/>
              <a:t>appropriate </a:t>
            </a:r>
            <a:r>
              <a:rPr lang="en-US" sz="7200" dirty="0"/>
              <a:t>locations</a:t>
            </a:r>
          </a:p>
          <a:p>
            <a:endParaRPr lang="en-US" dirty="0"/>
          </a:p>
        </p:txBody>
      </p:sp>
      <p:pic>
        <p:nvPicPr>
          <p:cNvPr id="4" name="Picture 3" descr="Screen Shot 2016-11-06 at 4.58.35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667"/>
          <a:stretch/>
        </p:blipFill>
        <p:spPr>
          <a:xfrm>
            <a:off x="4648105" y="1897830"/>
            <a:ext cx="3786671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38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Reticle and Masks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16963" t="30289" r="18729" b="17372"/>
          <a:stretch/>
        </p:blipFill>
        <p:spPr>
          <a:xfrm>
            <a:off x="2065868" y="2810933"/>
            <a:ext cx="4876800" cy="2980268"/>
          </a:xfrm>
        </p:spPr>
      </p:pic>
      <p:sp>
        <p:nvSpPr>
          <p:cNvPr id="6" name="TextBox 5"/>
          <p:cNvSpPr txBox="1"/>
          <p:nvPr/>
        </p:nvSpPr>
        <p:spPr>
          <a:xfrm>
            <a:off x="2595765" y="2421695"/>
            <a:ext cx="392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Mask			Reticle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081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9464" y="1828800"/>
            <a:ext cx="3836631" cy="4208930"/>
          </a:xfrm>
        </p:spPr>
        <p:txBody>
          <a:bodyPr>
            <a:noAutofit/>
          </a:bodyPr>
          <a:lstStyle/>
          <a:p>
            <a:r>
              <a:rPr lang="en-US" sz="2000" dirty="0" smtClean="0"/>
              <a:t>Etching is </a:t>
            </a:r>
            <a:r>
              <a:rPr lang="en-US" sz="2000" dirty="0"/>
              <a:t>the selective removal </a:t>
            </a:r>
            <a:r>
              <a:rPr lang="en-US" sz="2000" dirty="0" smtClean="0"/>
              <a:t>of </a:t>
            </a:r>
            <a:r>
              <a:rPr lang="en-US" sz="2000" dirty="0"/>
              <a:t>material from the chip </a:t>
            </a:r>
            <a:r>
              <a:rPr lang="en-US" sz="2000" dirty="0" smtClean="0"/>
              <a:t>surface</a:t>
            </a:r>
            <a:endParaRPr lang="en-US" sz="2000" dirty="0"/>
          </a:p>
          <a:p>
            <a:pPr lvl="1"/>
            <a:r>
              <a:rPr lang="en-US" sz="1800" dirty="0" smtClean="0"/>
              <a:t>In </a:t>
            </a:r>
            <a:r>
              <a:rPr lang="en-US" dirty="0" smtClean="0"/>
              <a:t>dry etching, </a:t>
            </a:r>
            <a:r>
              <a:rPr lang="en-US" dirty="0"/>
              <a:t>ions of a neutral </a:t>
            </a:r>
            <a:r>
              <a:rPr lang="en-US" dirty="0" smtClean="0"/>
              <a:t>material </a:t>
            </a:r>
            <a:r>
              <a:rPr lang="en-US" dirty="0"/>
              <a:t>are accelerated toward </a:t>
            </a:r>
            <a:r>
              <a:rPr lang="en-US" dirty="0" smtClean="0"/>
              <a:t>the </a:t>
            </a:r>
            <a:r>
              <a:rPr lang="en-US" dirty="0"/>
              <a:t>surface and cause ejection </a:t>
            </a:r>
            <a:r>
              <a:rPr lang="en-US" dirty="0" smtClean="0"/>
              <a:t>of </a:t>
            </a:r>
            <a:r>
              <a:rPr lang="en-US" dirty="0"/>
              <a:t>atoms of all materials </a:t>
            </a:r>
            <a:endParaRPr lang="en-US" dirty="0" smtClean="0"/>
          </a:p>
          <a:p>
            <a:pPr lvl="1"/>
            <a:r>
              <a:rPr lang="en-US" dirty="0" smtClean="0"/>
              <a:t>In wet </a:t>
            </a:r>
            <a:r>
              <a:rPr lang="en-US" dirty="0"/>
              <a:t>etching</a:t>
            </a:r>
            <a:r>
              <a:rPr lang="en-US" dirty="0" smtClean="0"/>
              <a:t>, a </a:t>
            </a:r>
            <a:r>
              <a:rPr lang="en-US" dirty="0"/>
              <a:t>chemical </a:t>
            </a:r>
            <a:r>
              <a:rPr lang="en-US" dirty="0" smtClean="0"/>
              <a:t>etchant </a:t>
            </a:r>
            <a:r>
              <a:rPr lang="en-US" dirty="0"/>
              <a:t>is used to remove </a:t>
            </a:r>
            <a:r>
              <a:rPr lang="en-US" dirty="0" smtClean="0"/>
              <a:t>material </a:t>
            </a:r>
            <a:r>
              <a:rPr lang="en-US" dirty="0"/>
              <a:t>via a chemical reaction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Screen Shot 2016-11-06 at 5.14.2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1941" y="1848956"/>
            <a:ext cx="2743393" cy="437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83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Etching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5023" y="1868203"/>
            <a:ext cx="6893806" cy="42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51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most important issues in </a:t>
            </a:r>
            <a:r>
              <a:rPr lang="en-US" dirty="0" smtClean="0"/>
              <a:t>etching </a:t>
            </a:r>
            <a:r>
              <a:rPr lang="en-US" dirty="0"/>
              <a:t>are selectivity and </a:t>
            </a:r>
            <a:r>
              <a:rPr lang="en-US" dirty="0" smtClean="0"/>
              <a:t>isotropy</a:t>
            </a:r>
            <a:endParaRPr lang="en-US" dirty="0" smtClean="0"/>
          </a:p>
          <a:p>
            <a:pPr lvl="1"/>
            <a:r>
              <a:rPr lang="en-US" dirty="0" smtClean="0"/>
              <a:t>Selectivity </a:t>
            </a:r>
            <a:r>
              <a:rPr lang="en-US" dirty="0"/>
              <a:t>refers to the ability of an etchant to remove one material on the </a:t>
            </a:r>
            <a:r>
              <a:rPr lang="en-US" dirty="0" smtClean="0"/>
              <a:t>surface </a:t>
            </a:r>
            <a:r>
              <a:rPr lang="en-US" dirty="0"/>
              <a:t>while leaving another </a:t>
            </a:r>
            <a:r>
              <a:rPr lang="en-US" dirty="0" smtClean="0"/>
              <a:t>intact.</a:t>
            </a:r>
          </a:p>
          <a:p>
            <a:pPr lvl="1"/>
            <a:r>
              <a:rPr lang="en-US" dirty="0" smtClean="0"/>
              <a:t>Isotropic </a:t>
            </a:r>
            <a:r>
              <a:rPr lang="en-US" dirty="0"/>
              <a:t>refers to the tendency of the etching to proceed laterally as well </a:t>
            </a:r>
            <a:r>
              <a:rPr lang="en-US" dirty="0" smtClean="0"/>
              <a:t>as </a:t>
            </a:r>
            <a:r>
              <a:rPr lang="en-US" dirty="0"/>
              <a:t>downward</a:t>
            </a:r>
          </a:p>
          <a:p>
            <a:endParaRPr lang="en-US" dirty="0"/>
          </a:p>
        </p:txBody>
      </p:sp>
      <p:pic>
        <p:nvPicPr>
          <p:cNvPr id="4" name="Picture 3" descr="Screen Shot 2016-11-06 at 5.39.1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0336" y="4736606"/>
            <a:ext cx="7424440" cy="15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02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Wafer preparation</a:t>
            </a:r>
          </a:p>
          <a:p>
            <a:r>
              <a:rPr lang="en-US" dirty="0" smtClean="0"/>
              <a:t>Photolithography</a:t>
            </a:r>
            <a:endParaRPr lang="en-US" dirty="0"/>
          </a:p>
          <a:p>
            <a:r>
              <a:rPr lang="en-US" dirty="0" smtClean="0"/>
              <a:t>Etching</a:t>
            </a:r>
            <a:endParaRPr lang="en-US" dirty="0"/>
          </a:p>
          <a:p>
            <a:r>
              <a:rPr lang="en-US" dirty="0" smtClean="0"/>
              <a:t>Thermal </a:t>
            </a:r>
            <a:r>
              <a:rPr lang="en-US" dirty="0"/>
              <a:t>and Local Oxidation</a:t>
            </a:r>
          </a:p>
          <a:p>
            <a:r>
              <a:rPr lang="en-US" dirty="0" smtClean="0"/>
              <a:t>Dopant </a:t>
            </a:r>
            <a:r>
              <a:rPr lang="en-US" dirty="0"/>
              <a:t>Diffusion and Ion Implantation</a:t>
            </a:r>
          </a:p>
          <a:p>
            <a:r>
              <a:rPr lang="en-US" dirty="0" smtClean="0"/>
              <a:t>Deposition</a:t>
            </a:r>
            <a:endParaRPr lang="en-US" dirty="0"/>
          </a:p>
          <a:p>
            <a:r>
              <a:rPr lang="en-US" dirty="0" smtClean="0"/>
              <a:t>Patterning</a:t>
            </a:r>
            <a:endParaRPr lang="en-US" dirty="0"/>
          </a:p>
          <a:p>
            <a:r>
              <a:rPr lang="en-US" dirty="0" smtClean="0"/>
              <a:t>Scribing </a:t>
            </a:r>
            <a:r>
              <a:rPr lang="en-US" dirty="0"/>
              <a:t>and cleaving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25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Oxidation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9463" y="1728020"/>
            <a:ext cx="7583487" cy="4208930"/>
          </a:xfrm>
        </p:spPr>
        <p:txBody>
          <a:bodyPr>
            <a:noAutofit/>
          </a:bodyPr>
          <a:lstStyle/>
          <a:p>
            <a:r>
              <a:rPr lang="en-US" sz="1800" dirty="0"/>
              <a:t>One of the simplest </a:t>
            </a:r>
            <a:r>
              <a:rPr lang="en-US" sz="1800" dirty="0" smtClean="0"/>
              <a:t>steps </a:t>
            </a:r>
            <a:r>
              <a:rPr lang="en-US" sz="1800" dirty="0"/>
              <a:t>in IC processing is </a:t>
            </a:r>
            <a:r>
              <a:rPr lang="en-US" sz="1800" dirty="0" smtClean="0"/>
              <a:t>thermal oxidation, </a:t>
            </a:r>
            <a:r>
              <a:rPr lang="en-US" sz="1800" dirty="0"/>
              <a:t>the </a:t>
            </a:r>
            <a:r>
              <a:rPr lang="en-US" sz="1800" dirty="0" smtClean="0"/>
              <a:t>growth </a:t>
            </a:r>
            <a:r>
              <a:rPr lang="en-US" sz="1800" dirty="0"/>
              <a:t>of a layer of silicon dioxide (</a:t>
            </a:r>
            <a:r>
              <a:rPr lang="en-US" sz="1800" dirty="0" smtClean="0"/>
              <a:t>SiO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 </a:t>
            </a:r>
            <a:r>
              <a:rPr lang="en-US" sz="1800" dirty="0"/>
              <a:t>on the substrate </a:t>
            </a:r>
            <a:r>
              <a:rPr lang="en-US" sz="1800" dirty="0" smtClean="0"/>
              <a:t>surface</a:t>
            </a:r>
            <a:endParaRPr lang="en-US" sz="1800" dirty="0"/>
          </a:p>
          <a:p>
            <a:r>
              <a:rPr lang="en-US" sz="1800" dirty="0"/>
              <a:t>Requires only substrate heating to 900-1200 </a:t>
            </a:r>
            <a:r>
              <a:rPr lang="en-US" sz="1800" baseline="30000" dirty="0" err="1" smtClean="0"/>
              <a:t>o</a:t>
            </a:r>
            <a:r>
              <a:rPr lang="en-US" sz="1800" dirty="0" err="1" smtClean="0"/>
              <a:t>C</a:t>
            </a:r>
            <a:r>
              <a:rPr lang="en-US" sz="1800" dirty="0" smtClean="0"/>
              <a:t> </a:t>
            </a:r>
            <a:r>
              <a:rPr lang="en-US" sz="1800" dirty="0"/>
              <a:t>in a dry (</a:t>
            </a:r>
            <a:r>
              <a:rPr lang="en-US" sz="1800" dirty="0" smtClean="0"/>
              <a:t>O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 </a:t>
            </a:r>
            <a:r>
              <a:rPr lang="en-US" sz="1800" dirty="0"/>
              <a:t>or wet </a:t>
            </a:r>
            <a:r>
              <a:rPr lang="en-US" sz="1800" dirty="0" smtClean="0"/>
              <a:t>(H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0 </a:t>
            </a:r>
            <a:r>
              <a:rPr lang="en-US" sz="1800" dirty="0"/>
              <a:t>steam) ambient using an </a:t>
            </a:r>
            <a:r>
              <a:rPr lang="en-US" sz="1800" dirty="0" smtClean="0"/>
              <a:t>oxidation furnace</a:t>
            </a:r>
            <a:endParaRPr lang="en-US" sz="1800" dirty="0"/>
          </a:p>
          <a:p>
            <a:r>
              <a:rPr lang="en-US" sz="1800" dirty="0"/>
              <a:t>Silicon oxidizes quite readily </a:t>
            </a:r>
            <a:r>
              <a:rPr lang="en-US" sz="1800" dirty="0" smtClean="0"/>
              <a:t>– one reason </a:t>
            </a:r>
            <a:r>
              <a:rPr lang="en-US" sz="1800" dirty="0"/>
              <a:t>why Si is so widely used</a:t>
            </a:r>
          </a:p>
          <a:p>
            <a:endParaRPr lang="en-US" sz="1800" dirty="0"/>
          </a:p>
        </p:txBody>
      </p:sp>
      <p:pic>
        <p:nvPicPr>
          <p:cNvPr id="4" name="Picture 3" descr="Screen Shot 2016-11-06 at 5.44.5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411" y="3322557"/>
            <a:ext cx="7327900" cy="28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3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Oxidation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9464" y="1828800"/>
            <a:ext cx="3594740" cy="4208930"/>
          </a:xfrm>
        </p:spPr>
        <p:txBody>
          <a:bodyPr>
            <a:normAutofit fontScale="92500"/>
          </a:bodyPr>
          <a:lstStyle/>
          <a:p>
            <a:r>
              <a:rPr lang="en-US" dirty="0"/>
              <a:t>Oxide forms due to the </a:t>
            </a:r>
            <a:r>
              <a:rPr lang="en-US" dirty="0" smtClean="0"/>
              <a:t>chemical </a:t>
            </a:r>
            <a:r>
              <a:rPr lang="en-US" dirty="0"/>
              <a:t>reaction between </a:t>
            </a:r>
            <a:r>
              <a:rPr lang="en-US" dirty="0" smtClean="0"/>
              <a:t>oxygen </a:t>
            </a:r>
            <a:r>
              <a:rPr lang="en-US" dirty="0"/>
              <a:t>in the ambient and </a:t>
            </a:r>
            <a:r>
              <a:rPr lang="en-US" dirty="0" smtClean="0"/>
              <a:t>silicon </a:t>
            </a:r>
            <a:r>
              <a:rPr lang="en-US" dirty="0"/>
              <a:t>in the </a:t>
            </a:r>
            <a:r>
              <a:rPr lang="en-US" dirty="0" smtClean="0"/>
              <a:t>substrate</a:t>
            </a:r>
            <a:endParaRPr lang="en-US" dirty="0"/>
          </a:p>
          <a:p>
            <a:r>
              <a:rPr lang="en-US" dirty="0"/>
              <a:t>Substrate silicon is consumed </a:t>
            </a:r>
            <a:r>
              <a:rPr lang="en-US" dirty="0" smtClean="0"/>
              <a:t>during </a:t>
            </a:r>
            <a:r>
              <a:rPr lang="en-US" dirty="0"/>
              <a:t>the reaction, so oxide </a:t>
            </a:r>
            <a:r>
              <a:rPr lang="en-US" dirty="0" smtClean="0"/>
              <a:t>layer </a:t>
            </a:r>
            <a:r>
              <a:rPr lang="en-US" dirty="0"/>
              <a:t>grows in both directions </a:t>
            </a:r>
            <a:r>
              <a:rPr lang="en-US" dirty="0" smtClean="0"/>
              <a:t>from </a:t>
            </a:r>
            <a:r>
              <a:rPr lang="en-US" dirty="0"/>
              <a:t>the original substrate </a:t>
            </a:r>
            <a:r>
              <a:rPr lang="en-US" dirty="0" smtClean="0"/>
              <a:t>surface </a:t>
            </a:r>
            <a:r>
              <a:rPr lang="en-US" dirty="0"/>
              <a:t>(approx. 50/50)</a:t>
            </a:r>
          </a:p>
          <a:p>
            <a:endParaRPr lang="en-US" dirty="0"/>
          </a:p>
        </p:txBody>
      </p:sp>
      <p:pic>
        <p:nvPicPr>
          <p:cNvPr id="4" name="Picture 3" descr="Screen Shot 2016-11-06 at 5.47.3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1350" y="2123683"/>
            <a:ext cx="26416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56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Oxidation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9463" y="1828800"/>
            <a:ext cx="3945059" cy="4208930"/>
          </a:xfrm>
        </p:spPr>
        <p:txBody>
          <a:bodyPr>
            <a:noAutofit/>
          </a:bodyPr>
          <a:lstStyle/>
          <a:p>
            <a:pPr algn="just"/>
            <a:r>
              <a:rPr lang="en-US" sz="2100" dirty="0"/>
              <a:t>Due to the different reaction </a:t>
            </a:r>
            <a:r>
              <a:rPr lang="en-US" sz="2100" dirty="0" smtClean="0"/>
              <a:t>mechanisms</a:t>
            </a:r>
            <a:r>
              <a:rPr lang="en-US" sz="2100" dirty="0"/>
              <a:t>, oxidation in a wet </a:t>
            </a:r>
            <a:r>
              <a:rPr lang="en-US" sz="2100" dirty="0" smtClean="0"/>
              <a:t>ambient </a:t>
            </a:r>
            <a:r>
              <a:rPr lang="en-US" sz="2100" dirty="0"/>
              <a:t>is many times faster </a:t>
            </a:r>
            <a:r>
              <a:rPr lang="en-US" sz="2100" dirty="0" smtClean="0"/>
              <a:t>than </a:t>
            </a:r>
            <a:r>
              <a:rPr lang="en-US" sz="2100" dirty="0"/>
              <a:t>oxidation in a dry </a:t>
            </a:r>
            <a:r>
              <a:rPr lang="en-US" sz="2100" dirty="0" smtClean="0"/>
              <a:t>ambient</a:t>
            </a:r>
            <a:endParaRPr lang="en-US" sz="2100" dirty="0"/>
          </a:p>
          <a:p>
            <a:pPr algn="just"/>
            <a:r>
              <a:rPr lang="en-US" sz="2100" dirty="0" smtClean="0"/>
              <a:t>However</a:t>
            </a:r>
            <a:r>
              <a:rPr lang="en-US" sz="2100" dirty="0"/>
              <a:t>, the oxide quality is </a:t>
            </a:r>
            <a:r>
              <a:rPr lang="en-US" sz="2100" dirty="0" smtClean="0"/>
              <a:t>much </a:t>
            </a:r>
            <a:r>
              <a:rPr lang="en-US" sz="2100" dirty="0"/>
              <a:t>better when a dry ambient </a:t>
            </a:r>
            <a:r>
              <a:rPr lang="en-US" sz="2100" dirty="0" smtClean="0"/>
              <a:t>is used</a:t>
            </a:r>
            <a:endParaRPr lang="en-US" sz="2100" dirty="0"/>
          </a:p>
          <a:p>
            <a:pPr algn="just"/>
            <a:r>
              <a:rPr lang="en-US" sz="2100" dirty="0" smtClean="0"/>
              <a:t>Thick </a:t>
            </a:r>
            <a:r>
              <a:rPr lang="en-US" sz="2100" dirty="0"/>
              <a:t>isolation layers are </a:t>
            </a:r>
            <a:r>
              <a:rPr lang="en-US" sz="2100" dirty="0" smtClean="0"/>
              <a:t>therefore </a:t>
            </a:r>
            <a:r>
              <a:rPr lang="en-US" sz="2100" dirty="0"/>
              <a:t>formed using wet </a:t>
            </a:r>
            <a:r>
              <a:rPr lang="en-US" sz="2100" dirty="0" smtClean="0"/>
              <a:t>oxidation</a:t>
            </a:r>
            <a:r>
              <a:rPr lang="en-US" sz="2100" dirty="0"/>
              <a:t>, while MOSFET gate </a:t>
            </a:r>
            <a:r>
              <a:rPr lang="en-US" sz="2100" dirty="0" smtClean="0"/>
              <a:t>oxides </a:t>
            </a:r>
            <a:r>
              <a:rPr lang="en-US" sz="2100" dirty="0"/>
              <a:t>are formed with dry </a:t>
            </a:r>
            <a:r>
              <a:rPr lang="en-US" sz="2100" dirty="0" smtClean="0"/>
              <a:t>oxidation</a:t>
            </a:r>
            <a:endParaRPr lang="en-US" sz="2100" dirty="0"/>
          </a:p>
          <a:p>
            <a:pPr algn="just"/>
            <a:endParaRPr lang="en-US" sz="2100" dirty="0"/>
          </a:p>
        </p:txBody>
      </p:sp>
      <p:pic>
        <p:nvPicPr>
          <p:cNvPr id="4" name="Picture 3" descr="Screen Shot 2016-11-06 at 5.50.5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522" y="2020066"/>
            <a:ext cx="3642501" cy="325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03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Oxidation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9465" y="1828800"/>
            <a:ext cx="3796316" cy="4208930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The presence of another </a:t>
            </a:r>
            <a:r>
              <a:rPr lang="en-US" sz="2000" dirty="0" smtClean="0"/>
              <a:t>material </a:t>
            </a:r>
            <a:r>
              <a:rPr lang="en-US" sz="2000" dirty="0"/>
              <a:t>such as silicon nitride </a:t>
            </a:r>
            <a:r>
              <a:rPr lang="en-US" sz="2000" dirty="0" smtClean="0"/>
              <a:t>(Si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N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) </a:t>
            </a:r>
            <a:r>
              <a:rPr lang="en-US" sz="2000" dirty="0"/>
              <a:t>on the surface inhibits </a:t>
            </a:r>
            <a:r>
              <a:rPr lang="en-US" sz="2000" dirty="0" smtClean="0"/>
              <a:t>the </a:t>
            </a:r>
            <a:r>
              <a:rPr lang="en-US" sz="2000" dirty="0"/>
              <a:t>growth of oxide in that </a:t>
            </a:r>
            <a:r>
              <a:rPr lang="en-US" sz="2000" dirty="0" smtClean="0"/>
              <a:t>region</a:t>
            </a:r>
            <a:endParaRPr lang="en-US" sz="2000" dirty="0"/>
          </a:p>
          <a:p>
            <a:pPr algn="just"/>
            <a:r>
              <a:rPr lang="en-US" sz="2000" dirty="0"/>
              <a:t>This allows selective or </a:t>
            </a:r>
            <a:r>
              <a:rPr lang="en-US" sz="2000" dirty="0" smtClean="0"/>
              <a:t>local</a:t>
            </a:r>
            <a:r>
              <a:rPr lang="en-US" sz="2000" dirty="0"/>
              <a:t> </a:t>
            </a:r>
            <a:r>
              <a:rPr lang="en-US" sz="2000" dirty="0" smtClean="0"/>
              <a:t>oxidation </a:t>
            </a:r>
            <a:r>
              <a:rPr lang="en-US" sz="2000" dirty="0"/>
              <a:t>of the substrate </a:t>
            </a:r>
            <a:r>
              <a:rPr lang="en-US" sz="2000" dirty="0" smtClean="0"/>
              <a:t>surface </a:t>
            </a:r>
            <a:r>
              <a:rPr lang="en-US" sz="2000" dirty="0"/>
              <a:t>- will be used to isolate </a:t>
            </a:r>
            <a:r>
              <a:rPr lang="en-US" sz="2000" dirty="0" smtClean="0"/>
              <a:t>devices </a:t>
            </a:r>
            <a:r>
              <a:rPr lang="en-US" sz="2000" dirty="0"/>
              <a:t>or conductive </a:t>
            </a:r>
            <a:r>
              <a:rPr lang="en-US" sz="2000" dirty="0" smtClean="0"/>
              <a:t>layers</a:t>
            </a:r>
            <a:endParaRPr lang="en-US" sz="2000" dirty="0"/>
          </a:p>
          <a:p>
            <a:pPr algn="just"/>
            <a:r>
              <a:rPr lang="en-US" sz="2000" dirty="0"/>
              <a:t>Some oxidation does occur </a:t>
            </a:r>
            <a:r>
              <a:rPr lang="en-US" sz="2000" dirty="0" smtClean="0"/>
              <a:t>laterally </a:t>
            </a:r>
            <a:r>
              <a:rPr lang="en-US" sz="2000" dirty="0"/>
              <a:t>under the nitride layer, </a:t>
            </a:r>
            <a:r>
              <a:rPr lang="en-US" sz="2000" dirty="0" smtClean="0"/>
              <a:t>giving </a:t>
            </a:r>
            <a:r>
              <a:rPr lang="en-US" sz="2000" dirty="0"/>
              <a:t>rise to the </a:t>
            </a:r>
            <a:r>
              <a:rPr lang="en-US" sz="2000" dirty="0" smtClean="0"/>
              <a:t>bird’s </a:t>
            </a:r>
            <a:r>
              <a:rPr lang="en-US" sz="2000" dirty="0"/>
              <a:t>beak </a:t>
            </a:r>
            <a:r>
              <a:rPr lang="en-US" sz="2000" dirty="0" smtClean="0"/>
              <a:t>effect</a:t>
            </a:r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4" name="Picture 3" descr="Screen Shot 2016-11-06 at 5.58.0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6083" y="1931702"/>
            <a:ext cx="37211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48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Dopant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9464" y="1828800"/>
            <a:ext cx="3715685" cy="4208930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Dopant can be introduced into </a:t>
            </a:r>
            <a:r>
              <a:rPr lang="en-US" sz="1800" dirty="0" smtClean="0"/>
              <a:t>the </a:t>
            </a:r>
            <a:r>
              <a:rPr lang="en-US" sz="1800" dirty="0"/>
              <a:t>substrate through </a:t>
            </a:r>
            <a:r>
              <a:rPr lang="en-US" sz="1800" dirty="0" smtClean="0"/>
              <a:t>diffusion</a:t>
            </a:r>
            <a:endParaRPr lang="en-US" sz="1800" dirty="0"/>
          </a:p>
          <a:p>
            <a:pPr algn="just"/>
            <a:r>
              <a:rPr lang="en-US" sz="1800" dirty="0"/>
              <a:t>Diffusion is a general physical </a:t>
            </a:r>
            <a:r>
              <a:rPr lang="en-US" sz="1800" dirty="0" smtClean="0"/>
              <a:t>process </a:t>
            </a:r>
            <a:r>
              <a:rPr lang="en-US" sz="1800" dirty="0"/>
              <a:t>which drives particles </a:t>
            </a:r>
            <a:r>
              <a:rPr lang="en-US" sz="1800" dirty="0" smtClean="0"/>
              <a:t>down </a:t>
            </a:r>
            <a:r>
              <a:rPr lang="en-US" sz="1800" dirty="0"/>
              <a:t>a concentration </a:t>
            </a:r>
            <a:r>
              <a:rPr lang="en-US" sz="1800" dirty="0" smtClean="0"/>
              <a:t>gradient</a:t>
            </a:r>
            <a:endParaRPr lang="en-US" sz="1800" dirty="0"/>
          </a:p>
          <a:p>
            <a:pPr algn="just"/>
            <a:r>
              <a:rPr lang="en-US" sz="1800" dirty="0"/>
              <a:t>The substrate is heated in the </a:t>
            </a:r>
            <a:r>
              <a:rPr lang="en-US" sz="1800" dirty="0" smtClean="0"/>
              <a:t>presence </a:t>
            </a:r>
            <a:r>
              <a:rPr lang="en-US" sz="1800" dirty="0"/>
              <a:t>of dopant atoms, </a:t>
            </a:r>
            <a:r>
              <a:rPr lang="en-US" sz="1800" dirty="0" smtClean="0"/>
              <a:t>which </a:t>
            </a:r>
            <a:r>
              <a:rPr lang="en-US" sz="1800" dirty="0"/>
              <a:t>then diffuse into the </a:t>
            </a:r>
            <a:r>
              <a:rPr lang="en-US" sz="1800" dirty="0" smtClean="0"/>
              <a:t>substrate</a:t>
            </a:r>
            <a:endParaRPr lang="en-US" sz="1800" dirty="0"/>
          </a:p>
          <a:p>
            <a:pPr algn="just"/>
            <a:r>
              <a:rPr lang="en-US" sz="1800" dirty="0"/>
              <a:t>Diffusion may also occur into </a:t>
            </a:r>
            <a:r>
              <a:rPr lang="en-US" sz="1800" dirty="0" smtClean="0"/>
              <a:t>other </a:t>
            </a:r>
            <a:r>
              <a:rPr lang="en-US" sz="1800" dirty="0"/>
              <a:t>layers which are present </a:t>
            </a:r>
            <a:r>
              <a:rPr lang="en-US" sz="1800" dirty="0" smtClean="0"/>
              <a:t>such </a:t>
            </a:r>
            <a:r>
              <a:rPr lang="en-US" sz="1800" dirty="0"/>
              <a:t>as silicon </a:t>
            </a:r>
            <a:r>
              <a:rPr lang="en-US" sz="1800" dirty="0" smtClean="0"/>
              <a:t>dioxide</a:t>
            </a:r>
            <a:endParaRPr lang="en-US" sz="1800" dirty="0"/>
          </a:p>
          <a:p>
            <a:pPr algn="just"/>
            <a:r>
              <a:rPr lang="en-US" sz="1800" dirty="0"/>
              <a:t>Large amount of </a:t>
            </a:r>
            <a:r>
              <a:rPr lang="en-US" sz="1800" dirty="0" smtClean="0"/>
              <a:t>lateral diffusion also </a:t>
            </a:r>
            <a:r>
              <a:rPr lang="en-US" sz="1800" dirty="0"/>
              <a:t>occurs</a:t>
            </a:r>
          </a:p>
          <a:p>
            <a:pPr algn="just"/>
            <a:endParaRPr lang="en-US" sz="1800" dirty="0"/>
          </a:p>
        </p:txBody>
      </p:sp>
      <p:pic>
        <p:nvPicPr>
          <p:cNvPr id="4" name="Picture 3" descr="Screen Shot 2016-11-06 at 6.01.2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1393" y="1912772"/>
            <a:ext cx="3530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70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 Implantation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9464" y="1828800"/>
            <a:ext cx="3554424" cy="4208930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In ion implantation, </a:t>
            </a:r>
            <a:r>
              <a:rPr lang="en-US" sz="2000" dirty="0" smtClean="0"/>
              <a:t>dopant atoms </a:t>
            </a:r>
            <a:r>
              <a:rPr lang="en-US" sz="2000" dirty="0"/>
              <a:t>are accelerated toward </a:t>
            </a:r>
            <a:r>
              <a:rPr lang="en-US" sz="2000" dirty="0" smtClean="0"/>
              <a:t>the </a:t>
            </a:r>
            <a:r>
              <a:rPr lang="en-US" sz="2000" dirty="0"/>
              <a:t>substrate surface and enter </a:t>
            </a:r>
            <a:r>
              <a:rPr lang="en-US" sz="2000" dirty="0" smtClean="0"/>
              <a:t>due </a:t>
            </a:r>
            <a:r>
              <a:rPr lang="en-US" sz="2000" dirty="0"/>
              <a:t>to their kinetic </a:t>
            </a:r>
            <a:r>
              <a:rPr lang="en-US" sz="2000" dirty="0" smtClean="0"/>
              <a:t>energy</a:t>
            </a:r>
            <a:endParaRPr lang="en-US" sz="2000" dirty="0"/>
          </a:p>
          <a:p>
            <a:pPr algn="just"/>
            <a:r>
              <a:rPr lang="en-US" sz="2000" dirty="0"/>
              <a:t>This is the preferred technique </a:t>
            </a:r>
            <a:r>
              <a:rPr lang="en-US" sz="2000" dirty="0" smtClean="0"/>
              <a:t>for </a:t>
            </a:r>
            <a:r>
              <a:rPr lang="en-US" sz="2000" dirty="0"/>
              <a:t>introduction of </a:t>
            </a:r>
            <a:r>
              <a:rPr lang="en-US" sz="2000" dirty="0" smtClean="0"/>
              <a:t>dopant atoms </a:t>
            </a:r>
            <a:r>
              <a:rPr lang="en-US" sz="2000" dirty="0"/>
              <a:t>since the amount of </a:t>
            </a:r>
            <a:r>
              <a:rPr lang="en-US" sz="2000" dirty="0" smtClean="0"/>
              <a:t>lateral </a:t>
            </a:r>
            <a:r>
              <a:rPr lang="en-US" sz="2000" dirty="0"/>
              <a:t>diffusion is much lower</a:t>
            </a:r>
          </a:p>
          <a:p>
            <a:pPr algn="just"/>
            <a:endParaRPr lang="en-US" sz="2000" dirty="0"/>
          </a:p>
        </p:txBody>
      </p:sp>
      <p:pic>
        <p:nvPicPr>
          <p:cNvPr id="4" name="Picture 3" descr="Screen Shot 2016-11-06 at 6.03.4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9286" y="1828800"/>
            <a:ext cx="35433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47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/>
              <a:t>Layers of materials such as metal (and in some cases </a:t>
            </a:r>
            <a:r>
              <a:rPr lang="en-US" sz="1800" dirty="0" smtClean="0"/>
              <a:t>silicon </a:t>
            </a:r>
            <a:r>
              <a:rPr lang="en-US" sz="1800" dirty="0"/>
              <a:t>dioxide) may need to be formed on the </a:t>
            </a:r>
            <a:r>
              <a:rPr lang="en-US" sz="1800" dirty="0" smtClean="0"/>
              <a:t>surface</a:t>
            </a:r>
          </a:p>
          <a:p>
            <a:pPr algn="just"/>
            <a:r>
              <a:rPr lang="en-US" sz="1800" dirty="0" smtClean="0"/>
              <a:t>General </a:t>
            </a:r>
            <a:r>
              <a:rPr lang="en-US" sz="1800" dirty="0"/>
              <a:t>procedure of forming a layer of material on the </a:t>
            </a:r>
            <a:r>
              <a:rPr lang="en-US" sz="1800" dirty="0" smtClean="0"/>
              <a:t>surface </a:t>
            </a:r>
            <a:r>
              <a:rPr lang="en-US" sz="1800" dirty="0"/>
              <a:t>is termed </a:t>
            </a:r>
            <a:r>
              <a:rPr lang="en-US" sz="1800" dirty="0" smtClean="0"/>
              <a:t>deposition</a:t>
            </a:r>
          </a:p>
          <a:p>
            <a:pPr algn="just"/>
            <a:r>
              <a:rPr lang="en-US" sz="1800" dirty="0" smtClean="0"/>
              <a:t>Two </a:t>
            </a:r>
            <a:r>
              <a:rPr lang="en-US" sz="1800" dirty="0"/>
              <a:t>types can be identified, </a:t>
            </a:r>
            <a:r>
              <a:rPr lang="en-US" sz="1800" dirty="0" smtClean="0"/>
              <a:t>physical and </a:t>
            </a:r>
            <a:r>
              <a:rPr lang="en-US" sz="1800" dirty="0" smtClean="0"/>
              <a:t>chemical</a:t>
            </a:r>
            <a:endParaRPr lang="en-US" sz="1800" dirty="0"/>
          </a:p>
          <a:p>
            <a:pPr lvl="1" algn="just"/>
            <a:r>
              <a:rPr lang="en-US" sz="1600" dirty="0" smtClean="0"/>
              <a:t>In </a:t>
            </a:r>
            <a:r>
              <a:rPr lang="en-US" sz="1600" dirty="0"/>
              <a:t>physical deposition, a piece </a:t>
            </a:r>
            <a:r>
              <a:rPr lang="en-US" sz="1600" dirty="0" smtClean="0"/>
              <a:t>(</a:t>
            </a:r>
            <a:r>
              <a:rPr lang="en-US" sz="1800" dirty="0" smtClean="0"/>
              <a:t>target) </a:t>
            </a:r>
            <a:r>
              <a:rPr lang="en-US" sz="1800" dirty="0"/>
              <a:t>of the material to be </a:t>
            </a:r>
            <a:r>
              <a:rPr lang="en-US" sz="1800" dirty="0" smtClean="0"/>
              <a:t>deposited </a:t>
            </a:r>
            <a:r>
              <a:rPr lang="en-US" sz="1800" dirty="0"/>
              <a:t>is bombarded with </a:t>
            </a:r>
            <a:r>
              <a:rPr lang="en-US" sz="1800" dirty="0" smtClean="0"/>
              <a:t>ions</a:t>
            </a:r>
            <a:r>
              <a:rPr lang="en-US" sz="1800" dirty="0"/>
              <a:t>, ejecting atoms of material </a:t>
            </a:r>
            <a:r>
              <a:rPr lang="en-US" sz="1800" dirty="0" smtClean="0"/>
              <a:t>which </a:t>
            </a:r>
            <a:r>
              <a:rPr lang="en-US" sz="1800" dirty="0"/>
              <a:t>then adhere to the substrate </a:t>
            </a:r>
            <a:r>
              <a:rPr lang="en-US" sz="1800" dirty="0" smtClean="0"/>
              <a:t>surface</a:t>
            </a:r>
          </a:p>
          <a:p>
            <a:pPr lvl="1" algn="just"/>
            <a:r>
              <a:rPr lang="en-US" sz="1800" dirty="0" smtClean="0"/>
              <a:t>Chemical </a:t>
            </a:r>
            <a:r>
              <a:rPr lang="en-US" sz="1800" dirty="0"/>
              <a:t>deposition uses an </a:t>
            </a:r>
            <a:r>
              <a:rPr lang="en-US" sz="1800" dirty="0" smtClean="0"/>
              <a:t>ongoing </a:t>
            </a:r>
            <a:r>
              <a:rPr lang="en-US" sz="1800" dirty="0"/>
              <a:t>chemical reaction to form the </a:t>
            </a:r>
            <a:r>
              <a:rPr lang="en-US" sz="1800" dirty="0" smtClean="0"/>
              <a:t>desired </a:t>
            </a:r>
            <a:r>
              <a:rPr lang="en-US" sz="1800" dirty="0"/>
              <a:t>material as a precipitate on the substrate surface</a:t>
            </a:r>
          </a:p>
          <a:p>
            <a:pPr algn="just"/>
            <a:r>
              <a:rPr lang="en-US" sz="1800" dirty="0" smtClean="0"/>
              <a:t>A </a:t>
            </a:r>
            <a:r>
              <a:rPr lang="en-US" sz="1800" dirty="0"/>
              <a:t>specialized form of deposition is </a:t>
            </a:r>
            <a:r>
              <a:rPr lang="en-US" sz="1800" dirty="0" err="1" smtClean="0"/>
              <a:t>epitaxy</a:t>
            </a:r>
            <a:r>
              <a:rPr lang="en-US" sz="1800" dirty="0" smtClean="0"/>
              <a:t>, </a:t>
            </a:r>
            <a:r>
              <a:rPr lang="en-US" sz="1800" dirty="0"/>
              <a:t>the formation </a:t>
            </a:r>
            <a:r>
              <a:rPr lang="en-US" sz="1800" dirty="0" smtClean="0"/>
              <a:t>of </a:t>
            </a:r>
            <a:r>
              <a:rPr lang="en-US" sz="1800" dirty="0"/>
              <a:t>a layer of crystalline semiconductor </a:t>
            </a:r>
            <a:r>
              <a:rPr lang="en-US" sz="1800" dirty="0" smtClean="0"/>
              <a:t>material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7980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The use of a series of PR deposition, exposure, </a:t>
            </a:r>
            <a:r>
              <a:rPr lang="en-US" sz="2000" dirty="0" smtClean="0"/>
              <a:t>development </a:t>
            </a:r>
            <a:r>
              <a:rPr lang="en-US" sz="2000" dirty="0"/>
              <a:t>and etching to create regions of particular </a:t>
            </a:r>
            <a:r>
              <a:rPr lang="en-US" sz="2000" dirty="0" smtClean="0"/>
              <a:t>shape </a:t>
            </a:r>
            <a:r>
              <a:rPr lang="en-US" sz="2000" dirty="0"/>
              <a:t>is called </a:t>
            </a:r>
            <a:r>
              <a:rPr lang="en-US" sz="2000" dirty="0" smtClean="0"/>
              <a:t>patterning</a:t>
            </a:r>
            <a:endParaRPr lang="en-US" sz="2000" dirty="0"/>
          </a:p>
          <a:p>
            <a:pPr algn="just"/>
            <a:r>
              <a:rPr lang="en-US" sz="2000" dirty="0" smtClean="0"/>
              <a:t>For </a:t>
            </a:r>
            <a:r>
              <a:rPr lang="en-US" sz="2000" dirty="0"/>
              <a:t>example, if a newly deposited metal layer was coated </a:t>
            </a:r>
            <a:r>
              <a:rPr lang="en-US" sz="2000" dirty="0" smtClean="0"/>
              <a:t>with </a:t>
            </a:r>
            <a:r>
              <a:rPr lang="en-US" sz="2000" dirty="0"/>
              <a:t>PR, exposed using a mask, developed and etched </a:t>
            </a:r>
            <a:r>
              <a:rPr lang="en-US" sz="2000" dirty="0" smtClean="0"/>
              <a:t>using </a:t>
            </a:r>
            <a:r>
              <a:rPr lang="en-US" sz="2000" dirty="0"/>
              <a:t>a method which selectively removed the metal not </a:t>
            </a:r>
            <a:r>
              <a:rPr lang="en-US" sz="2000" dirty="0" smtClean="0"/>
              <a:t>covered </a:t>
            </a:r>
            <a:r>
              <a:rPr lang="en-US" sz="2000" dirty="0"/>
              <a:t>by the PR, this would be referred to as </a:t>
            </a:r>
            <a:r>
              <a:rPr lang="en-US" sz="2000" dirty="0" smtClean="0"/>
              <a:t>“</a:t>
            </a:r>
            <a:r>
              <a:rPr lang="en-US" sz="2000" dirty="0"/>
              <a:t>patterning” the metal </a:t>
            </a:r>
          </a:p>
          <a:p>
            <a:pPr algn="just"/>
            <a:r>
              <a:rPr lang="en-US" sz="2000" dirty="0" smtClean="0"/>
              <a:t>There </a:t>
            </a:r>
            <a:r>
              <a:rPr lang="en-US" sz="2000" dirty="0"/>
              <a:t>will be many individual patterning steps in the </a:t>
            </a:r>
            <a:r>
              <a:rPr lang="en-US" sz="2000" dirty="0" smtClean="0"/>
              <a:t>creation </a:t>
            </a:r>
            <a:r>
              <a:rPr lang="en-US" sz="2000" dirty="0"/>
              <a:t>of a useful integrated structure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393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Fabricated wafer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4842" t="1022" r="4998" b="6772"/>
          <a:stretch/>
        </p:blipFill>
        <p:spPr>
          <a:xfrm>
            <a:off x="1592466" y="1882960"/>
            <a:ext cx="5644120" cy="4466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6375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Scribing and cleaving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9463" y="1667552"/>
            <a:ext cx="7583487" cy="4208930"/>
          </a:xfrm>
        </p:spPr>
        <p:txBody>
          <a:bodyPr>
            <a:normAutofit/>
          </a:bodyPr>
          <a:lstStyle/>
          <a:p>
            <a:r>
              <a:rPr lang="en-US" dirty="0"/>
              <a:t>After processing is finished, the </a:t>
            </a:r>
            <a:r>
              <a:rPr lang="en-US" dirty="0" smtClean="0"/>
              <a:t>wafers </a:t>
            </a:r>
            <a:r>
              <a:rPr lang="en-US" dirty="0"/>
              <a:t>are separated into individual </a:t>
            </a:r>
            <a:r>
              <a:rPr lang="en-US" dirty="0" smtClean="0"/>
              <a:t>dice </a:t>
            </a:r>
            <a:r>
              <a:rPr lang="en-US" dirty="0"/>
              <a:t>by scribing and </a:t>
            </a:r>
            <a:r>
              <a:rPr lang="en-US" dirty="0" smtClean="0"/>
              <a:t>cleaving</a:t>
            </a:r>
          </a:p>
          <a:p>
            <a:pPr lvl="1"/>
            <a:r>
              <a:rPr lang="en-US" dirty="0" smtClean="0"/>
              <a:t>Scribing </a:t>
            </a:r>
            <a:r>
              <a:rPr lang="en-US" dirty="0"/>
              <a:t>refers to creating a groove along </a:t>
            </a:r>
            <a:r>
              <a:rPr lang="en-US" dirty="0" smtClean="0"/>
              <a:t>scribe channels which </a:t>
            </a:r>
            <a:r>
              <a:rPr lang="en-US" dirty="0"/>
              <a:t>have </a:t>
            </a:r>
            <a:r>
              <a:rPr lang="en-US" dirty="0" smtClean="0"/>
              <a:t>been </a:t>
            </a:r>
            <a:r>
              <a:rPr lang="en-US" dirty="0"/>
              <a:t>left between the rows and columns of individual chips (during mask </a:t>
            </a:r>
            <a:r>
              <a:rPr lang="en-US" dirty="0" smtClean="0"/>
              <a:t>generation)</a:t>
            </a:r>
          </a:p>
          <a:p>
            <a:pPr lvl="1"/>
            <a:r>
              <a:rPr lang="en-US" dirty="0" smtClean="0"/>
              <a:t>Cleaving </a:t>
            </a:r>
            <a:r>
              <a:rPr lang="en-US" dirty="0"/>
              <a:t>is the process of breaking the wafer apart into individual dice</a:t>
            </a:r>
          </a:p>
          <a:p>
            <a:endParaRPr lang="en-US" dirty="0"/>
          </a:p>
        </p:txBody>
      </p:sp>
      <p:pic>
        <p:nvPicPr>
          <p:cNvPr id="4" name="Picture 3" descr="Screen Shot 2016-11-06 at 6.18.34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400" b="5453"/>
          <a:stretch/>
        </p:blipFill>
        <p:spPr>
          <a:xfrm>
            <a:off x="1955287" y="4567204"/>
            <a:ext cx="5583661" cy="203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00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Ingot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First step in production of an </a:t>
            </a:r>
            <a:r>
              <a:rPr lang="en-US" sz="2000" dirty="0" smtClean="0"/>
              <a:t>integrated </a:t>
            </a:r>
            <a:r>
              <a:rPr lang="en-US" sz="2000" dirty="0"/>
              <a:t>circuit is growth of a </a:t>
            </a:r>
            <a:r>
              <a:rPr lang="en-US" sz="2000" dirty="0" smtClean="0"/>
              <a:t>large </a:t>
            </a:r>
            <a:r>
              <a:rPr lang="en-US" sz="2000" dirty="0"/>
              <a:t>piece of almost perfectly </a:t>
            </a:r>
            <a:r>
              <a:rPr lang="en-US" sz="2000" dirty="0" smtClean="0"/>
              <a:t>crystalline semiconducting</a:t>
            </a:r>
            <a:r>
              <a:rPr lang="en-US" sz="2000" dirty="0"/>
              <a:t> </a:t>
            </a:r>
            <a:r>
              <a:rPr lang="en-US" sz="2000" dirty="0" smtClean="0"/>
              <a:t>material </a:t>
            </a:r>
            <a:r>
              <a:rPr lang="en-US" sz="2000" dirty="0"/>
              <a:t>called an </a:t>
            </a:r>
            <a:r>
              <a:rPr lang="en-US" sz="2000" dirty="0" smtClean="0"/>
              <a:t>ingot (</a:t>
            </a:r>
            <a:r>
              <a:rPr lang="en-US" sz="2000" dirty="0" err="1" smtClean="0"/>
              <a:t>boule</a:t>
            </a:r>
            <a:r>
              <a:rPr lang="en-US" sz="2000" dirty="0" smtClean="0"/>
              <a:t>).</a:t>
            </a:r>
            <a:endParaRPr lang="en-US" sz="2000" dirty="0"/>
          </a:p>
          <a:p>
            <a:pPr algn="just"/>
            <a:r>
              <a:rPr lang="en-US" sz="2000" dirty="0"/>
              <a:t>Small seed crystal is suspended </a:t>
            </a:r>
            <a:r>
              <a:rPr lang="en-US" sz="2000" dirty="0" smtClean="0"/>
              <a:t>in </a:t>
            </a:r>
            <a:r>
              <a:rPr lang="en-US" sz="2000" dirty="0"/>
              <a:t>molten material then pulled </a:t>
            </a:r>
            <a:r>
              <a:rPr lang="en-US" sz="2000" dirty="0" smtClean="0"/>
              <a:t>(</a:t>
            </a:r>
            <a:r>
              <a:rPr lang="en-US" sz="2000" dirty="0"/>
              <a:t>1m/</a:t>
            </a:r>
            <a:r>
              <a:rPr lang="en-US" sz="2000" dirty="0" err="1"/>
              <a:t>hr</a:t>
            </a:r>
            <a:r>
              <a:rPr lang="en-US" sz="2000" dirty="0"/>
              <a:t>) and rotated (1/2 </a:t>
            </a:r>
            <a:r>
              <a:rPr lang="en-US" sz="2000" dirty="0" err="1"/>
              <a:t>rps</a:t>
            </a:r>
            <a:r>
              <a:rPr lang="en-US" sz="2000" dirty="0"/>
              <a:t>) to </a:t>
            </a:r>
            <a:r>
              <a:rPr lang="en-US" sz="2000" dirty="0" smtClean="0"/>
              <a:t>form </a:t>
            </a:r>
            <a:r>
              <a:rPr lang="en-US" sz="2000" dirty="0"/>
              <a:t>the </a:t>
            </a:r>
            <a:r>
              <a:rPr lang="en-US" sz="2000" dirty="0" smtClean="0"/>
              <a:t>ingot•</a:t>
            </a:r>
            <a:endParaRPr lang="en-US" sz="2000" dirty="0"/>
          </a:p>
          <a:p>
            <a:pPr algn="just"/>
            <a:r>
              <a:rPr lang="en-US" sz="2000" dirty="0"/>
              <a:t>Result is an ingot approx. 1m </a:t>
            </a:r>
            <a:r>
              <a:rPr lang="en-US" sz="2000" dirty="0" smtClean="0"/>
              <a:t>long </a:t>
            </a:r>
            <a:r>
              <a:rPr lang="en-US" sz="2000" dirty="0"/>
              <a:t>and anywhere from 75 to </a:t>
            </a:r>
            <a:r>
              <a:rPr lang="en-US" sz="2000" dirty="0" smtClean="0"/>
              <a:t> 300 </a:t>
            </a:r>
            <a:r>
              <a:rPr lang="en-US" sz="2000" dirty="0"/>
              <a:t>mm in </a:t>
            </a:r>
            <a:r>
              <a:rPr lang="en-US" sz="2000" dirty="0" smtClean="0"/>
              <a:t>diameter.</a:t>
            </a:r>
            <a:endParaRPr lang="en-US" sz="2000" dirty="0"/>
          </a:p>
          <a:p>
            <a:pPr algn="just"/>
            <a:r>
              <a:rPr lang="en-US" sz="2000" dirty="0"/>
              <a:t>Dopant is almost always added </a:t>
            </a:r>
            <a:r>
              <a:rPr lang="en-US" sz="2000" dirty="0" smtClean="0"/>
              <a:t>to </a:t>
            </a:r>
            <a:r>
              <a:rPr lang="en-US" sz="2000" dirty="0"/>
              <a:t>the molten material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0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1578" y="3264781"/>
            <a:ext cx="641129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Brush Script MT Italic"/>
              </a:rPr>
              <a:t>Question!!!</a:t>
            </a:r>
            <a:endParaRPr 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cs typeface="Brush Script MT Ital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13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Ingot Growth 2</a:t>
            </a:r>
            <a:endParaRPr lang="en-US" dirty="0"/>
          </a:p>
        </p:txBody>
      </p:sp>
      <p:pic>
        <p:nvPicPr>
          <p:cNvPr id="4" name="Content Placeholder 3" descr="Screen Shot 2016-11-06 at 3.45.59 P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3162" y="2141537"/>
            <a:ext cx="34956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38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Ingot Growth</a:t>
            </a:r>
            <a:endParaRPr lang="en-US"/>
          </a:p>
        </p:txBody>
      </p:sp>
      <p:pic>
        <p:nvPicPr>
          <p:cNvPr id="4" name="Content Placeholder 3" descr="Screen Shot 2016-11-06 at 3.49.07 P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550" y="2193925"/>
            <a:ext cx="6438900" cy="3686175"/>
          </a:xfrm>
        </p:spPr>
      </p:pic>
    </p:spTree>
    <p:extLst>
      <p:ext uri="{BB962C8B-B14F-4D97-AF65-F5344CB8AC3E}">
        <p14:creationId xmlns:p14="http://schemas.microsoft.com/office/powerpoint/2010/main" xmlns="" val="1508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Wafer sawing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600" dirty="0" smtClean="0"/>
              <a:t>Ingots are then sawed into wafers approximately 500-1000μm (0.5 to 1 mm) thick using a diamond tipped saw</a:t>
            </a:r>
          </a:p>
          <a:p>
            <a:pPr algn="just"/>
            <a:r>
              <a:rPr lang="en-US" sz="1600" dirty="0" smtClean="0"/>
              <a:t>Wafers are the starting material for integrated circuit manufacture, and are normally referred to as the substrate</a:t>
            </a:r>
          </a:p>
          <a:p>
            <a:pPr algn="just"/>
            <a:r>
              <a:rPr lang="en-US" sz="1600" dirty="0" smtClean="0"/>
              <a:t>Surface of the wafer is smoothened with combination of chemical and mechanical polishing steps</a:t>
            </a:r>
          </a:p>
          <a:p>
            <a:pPr marL="0" indent="0" algn="just">
              <a:buNone/>
            </a:pPr>
            <a:endParaRPr lang="en-US" sz="1600" dirty="0"/>
          </a:p>
        </p:txBody>
      </p:sp>
      <p:pic>
        <p:nvPicPr>
          <p:cNvPr id="4" name="Picture 3" descr="Screen Shot 2016-11-06 at 3.53.4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2811" y="3915445"/>
            <a:ext cx="7564554" cy="23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50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320700"/>
            <a:ext cx="6965245" cy="1202485"/>
          </a:xfrm>
        </p:spPr>
        <p:txBody>
          <a:bodyPr/>
          <a:lstStyle/>
          <a:p>
            <a:r>
              <a:rPr lang="en-US" dirty="0"/>
              <a:t>Photolithography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21963" t="25687" r="18008" b="10561"/>
          <a:stretch/>
        </p:blipFill>
        <p:spPr>
          <a:xfrm>
            <a:off x="2635677" y="2523185"/>
            <a:ext cx="4864022" cy="363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00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Photolithography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/>
              <a:t>Lithography refers to the transfer of an image onto paper </a:t>
            </a:r>
            <a:r>
              <a:rPr lang="en-US" sz="1800" dirty="0" smtClean="0"/>
              <a:t>using </a:t>
            </a:r>
            <a:r>
              <a:rPr lang="en-US" sz="1800" dirty="0"/>
              <a:t>a plate and ink-soluble grease</a:t>
            </a:r>
          </a:p>
          <a:p>
            <a:pPr algn="just"/>
            <a:r>
              <a:rPr lang="en-US" sz="1800" dirty="0" smtClean="0"/>
              <a:t>Photolithography is </a:t>
            </a:r>
            <a:r>
              <a:rPr lang="en-US" sz="1800" dirty="0"/>
              <a:t>the transfer of an image using </a:t>
            </a:r>
            <a:r>
              <a:rPr lang="en-US" sz="1800" dirty="0" smtClean="0"/>
              <a:t>photographic </a:t>
            </a:r>
            <a:r>
              <a:rPr lang="en-US" sz="1800" dirty="0"/>
              <a:t>techniques</a:t>
            </a:r>
          </a:p>
          <a:p>
            <a:pPr algn="just"/>
            <a:r>
              <a:rPr lang="en-US" sz="1800" dirty="0" smtClean="0"/>
              <a:t>Photolithography </a:t>
            </a:r>
            <a:r>
              <a:rPr lang="en-US" sz="1800" dirty="0"/>
              <a:t>transfers designer generated information </a:t>
            </a:r>
            <a:r>
              <a:rPr lang="en-US" sz="1800" dirty="0" smtClean="0"/>
              <a:t>(</a:t>
            </a:r>
            <a:r>
              <a:rPr lang="en-US" sz="1800" dirty="0"/>
              <a:t>device placement and </a:t>
            </a:r>
            <a:r>
              <a:rPr lang="en-US" sz="1800" dirty="0" smtClean="0"/>
              <a:t>interconnections</a:t>
            </a:r>
            <a:r>
              <a:rPr lang="en-US" sz="1800" dirty="0"/>
              <a:t>) to an actual </a:t>
            </a:r>
            <a:r>
              <a:rPr lang="en-US" sz="1800" dirty="0" smtClean="0"/>
              <a:t>IC structure using masks which </a:t>
            </a:r>
            <a:r>
              <a:rPr lang="en-US" sz="1800" dirty="0"/>
              <a:t>contain the geometrical </a:t>
            </a:r>
            <a:r>
              <a:rPr lang="en-US" sz="1800" dirty="0" smtClean="0"/>
              <a:t>information</a:t>
            </a:r>
            <a:endParaRPr lang="en-US" sz="1800" dirty="0"/>
          </a:p>
          <a:p>
            <a:pPr algn="just"/>
            <a:r>
              <a:rPr lang="en-US" sz="1800" dirty="0" smtClean="0"/>
              <a:t>The </a:t>
            </a:r>
            <a:r>
              <a:rPr lang="en-US" sz="1800" dirty="0"/>
              <a:t>process of photolithography is repeated many times in </a:t>
            </a:r>
            <a:r>
              <a:rPr lang="en-US" sz="1800" dirty="0" smtClean="0"/>
              <a:t>manufacture </a:t>
            </a:r>
            <a:r>
              <a:rPr lang="en-US" sz="1800" dirty="0"/>
              <a:t>of an IC to build up device structures and </a:t>
            </a:r>
            <a:r>
              <a:rPr lang="en-US" sz="1800" dirty="0" smtClean="0"/>
              <a:t>interconnections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05754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Photoresist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9464" y="1828800"/>
            <a:ext cx="4340571" cy="4208930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First step in photolithography is </a:t>
            </a:r>
            <a:r>
              <a:rPr lang="en-US" sz="2000" dirty="0" smtClean="0"/>
              <a:t>to </a:t>
            </a:r>
            <a:r>
              <a:rPr lang="en-US" sz="2000" dirty="0"/>
              <a:t>coat the surface with </a:t>
            </a:r>
            <a:r>
              <a:rPr lang="en-US" sz="2000" dirty="0" err="1"/>
              <a:t>approx</a:t>
            </a:r>
            <a:r>
              <a:rPr lang="en-US" sz="2000" dirty="0"/>
              <a:t> </a:t>
            </a:r>
            <a:r>
              <a:rPr lang="en-US" sz="2000" dirty="0" smtClean="0"/>
              <a:t>1μm </a:t>
            </a:r>
            <a:r>
              <a:rPr lang="en-US" sz="2000" dirty="0"/>
              <a:t>of </a:t>
            </a:r>
            <a:r>
              <a:rPr lang="en-US" sz="2000" dirty="0" smtClean="0"/>
              <a:t>photoresist (</a:t>
            </a:r>
            <a:r>
              <a:rPr lang="en-US" sz="2000" dirty="0"/>
              <a:t>PR</a:t>
            </a:r>
            <a:r>
              <a:rPr lang="en-US" sz="2000" dirty="0" smtClean="0"/>
              <a:t>)</a:t>
            </a:r>
            <a:endParaRPr lang="en-US" sz="2000" dirty="0"/>
          </a:p>
          <a:p>
            <a:pPr algn="just"/>
            <a:r>
              <a:rPr lang="en-US" sz="2000" dirty="0"/>
              <a:t>PR will be the medium whereby </a:t>
            </a:r>
            <a:r>
              <a:rPr lang="en-US" sz="2000" dirty="0" smtClean="0"/>
              <a:t>the </a:t>
            </a:r>
            <a:r>
              <a:rPr lang="en-US" sz="2000" dirty="0"/>
              <a:t>required image is </a:t>
            </a:r>
            <a:r>
              <a:rPr lang="en-US" sz="2000" dirty="0" smtClean="0"/>
              <a:t>transferred </a:t>
            </a:r>
            <a:r>
              <a:rPr lang="en-US" sz="2000" dirty="0"/>
              <a:t>to the </a:t>
            </a:r>
            <a:r>
              <a:rPr lang="en-US" sz="2000" dirty="0" smtClean="0"/>
              <a:t>surface</a:t>
            </a:r>
            <a:endParaRPr lang="en-US" sz="2000" dirty="0"/>
          </a:p>
          <a:p>
            <a:pPr algn="just"/>
            <a:r>
              <a:rPr lang="en-US" sz="2000" dirty="0"/>
              <a:t>PR is often applied to the center </a:t>
            </a:r>
            <a:r>
              <a:rPr lang="en-US" sz="2000" dirty="0" smtClean="0"/>
              <a:t>of </a:t>
            </a:r>
            <a:r>
              <a:rPr lang="en-US" sz="2000" dirty="0"/>
              <a:t>the wafer, which is then spun </a:t>
            </a:r>
            <a:r>
              <a:rPr lang="en-US" sz="2000" dirty="0" smtClean="0"/>
              <a:t>to </a:t>
            </a:r>
            <a:r>
              <a:rPr lang="en-US" sz="2000" dirty="0"/>
              <a:t>force the PR over the entire </a:t>
            </a:r>
            <a:r>
              <a:rPr lang="en-US" sz="2000" dirty="0" smtClean="0"/>
              <a:t>surface</a:t>
            </a:r>
            <a:endParaRPr lang="en-US" sz="2000" dirty="0"/>
          </a:p>
          <a:p>
            <a:pPr algn="just"/>
            <a:r>
              <a:rPr lang="en-US" sz="2000" dirty="0"/>
              <a:t>Note that the scale of these </a:t>
            </a:r>
            <a:r>
              <a:rPr lang="en-US" sz="2000" dirty="0" smtClean="0"/>
              <a:t>diagrams </a:t>
            </a:r>
            <a:r>
              <a:rPr lang="en-US" sz="2000" dirty="0"/>
              <a:t>is not correct - the PR </a:t>
            </a:r>
            <a:r>
              <a:rPr lang="en-US" sz="2000" dirty="0" smtClean="0"/>
              <a:t>is </a:t>
            </a:r>
            <a:r>
              <a:rPr lang="en-US" sz="2000" dirty="0"/>
              <a:t>approx. </a:t>
            </a:r>
            <a:r>
              <a:rPr lang="en-US" sz="2000" dirty="0" smtClean="0"/>
              <a:t>1μm </a:t>
            </a:r>
            <a:r>
              <a:rPr lang="en-US" sz="2000" dirty="0"/>
              <a:t>thick while the </a:t>
            </a:r>
            <a:r>
              <a:rPr lang="en-US" sz="2000" dirty="0" smtClean="0"/>
              <a:t>wafer </a:t>
            </a:r>
            <a:r>
              <a:rPr lang="en-US" sz="2000" dirty="0"/>
              <a:t>is </a:t>
            </a:r>
            <a:r>
              <a:rPr lang="en-US" sz="2000" dirty="0" smtClean="0"/>
              <a:t>1000μm </a:t>
            </a:r>
            <a:r>
              <a:rPr lang="en-US" sz="2000" dirty="0"/>
              <a:t>thick.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4" name="Picture 3" descr="Screen Shot 2016-11-06 at 4.19.00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218" y="2371638"/>
            <a:ext cx="3156108" cy="21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75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1313</TotalTime>
  <Words>1469</Words>
  <Application>Microsoft Office PowerPoint</Application>
  <PresentationFormat>On-screen Show (4:3)</PresentationFormat>
  <Paragraphs>114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Introduction to Computer Hardware (CMP213) Fabrication of Integrated Circuits</vt:lpstr>
      <vt:lpstr>Content</vt:lpstr>
      <vt:lpstr>Ingot Growth</vt:lpstr>
      <vt:lpstr>Ingot Growth 2</vt:lpstr>
      <vt:lpstr>Ingot Growth</vt:lpstr>
      <vt:lpstr>Wafer sawing</vt:lpstr>
      <vt:lpstr>Photolithography</vt:lpstr>
      <vt:lpstr>Photolithography</vt:lpstr>
      <vt:lpstr>Photoresist</vt:lpstr>
      <vt:lpstr>Exposure</vt:lpstr>
      <vt:lpstr>Development</vt:lpstr>
      <vt:lpstr>Final Structure</vt:lpstr>
      <vt:lpstr>Reticle</vt:lpstr>
      <vt:lpstr>Mask Generation- Repeating steps</vt:lpstr>
      <vt:lpstr>Final 1X Masks</vt:lpstr>
      <vt:lpstr>Reticle and Masks</vt:lpstr>
      <vt:lpstr>Etching</vt:lpstr>
      <vt:lpstr>Etching</vt:lpstr>
      <vt:lpstr>Etching</vt:lpstr>
      <vt:lpstr>Thermal Oxidation</vt:lpstr>
      <vt:lpstr>Thermal Oxidation</vt:lpstr>
      <vt:lpstr>Thermal Oxidation</vt:lpstr>
      <vt:lpstr>Local Oxidation</vt:lpstr>
      <vt:lpstr>Dopant Diffusion</vt:lpstr>
      <vt:lpstr>Ion Implantation</vt:lpstr>
      <vt:lpstr>Deposition</vt:lpstr>
      <vt:lpstr>Patterning</vt:lpstr>
      <vt:lpstr>Fabricated wafer</vt:lpstr>
      <vt:lpstr>Scribing and cleaving</vt:lpstr>
      <vt:lpstr>Slide 30</vt:lpstr>
    </vt:vector>
  </TitlesOfParts>
  <Company>REM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Oluwasegun Adelaiye</dc:creator>
  <cp:lastModifiedBy>Egena-OnuPhD</cp:lastModifiedBy>
  <cp:revision>40</cp:revision>
  <dcterms:created xsi:type="dcterms:W3CDTF">2016-11-06T14:20:19Z</dcterms:created>
  <dcterms:modified xsi:type="dcterms:W3CDTF">2022-02-01T09:52:49Z</dcterms:modified>
</cp:coreProperties>
</file>