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000000"/>
          </p15:clr>
        </p15:guide>
        <p15:guide id="2" pos="7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7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9144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48768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 rot="5400000">
            <a:off x="2649538" y="93662"/>
            <a:ext cx="43021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8" name="Google Shape;88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3" name="Google Shape;13;p1"/>
              <p:cNvSpPr txBox="1"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" name="Google Shape;15;p1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1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" name="Google Shape;17;p1"/>
              <p:cNvSpPr txBox="1"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" name="Google Shape;18;p1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9" name="Google Shape;19;p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3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4" name="Google Shape;34;p3"/>
              <p:cNvSpPr txBox="1"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" name="Google Shape;35;p3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6" name="Google Shape;36;p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228600" y="1752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Programming:</a:t>
            </a:r>
            <a:br>
              <a:rPr b="0" i="0" lang="en-US" sz="4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From Problem Analysis</a:t>
            </a:r>
            <a:br>
              <a:rPr b="0" i="0" lang="en-US" sz="4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Program Design, </a:t>
            </a:r>
            <a:r>
              <a:rPr b="0" i="0" lang="en-US" sz="3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Edition</a:t>
            </a:r>
            <a:endParaRPr/>
          </a:p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2: Basic Elements of C++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 (continued)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1219200" y="1752600"/>
            <a:ext cx="7467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are legal identifiers in C++: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−"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−"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conversion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−"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payRate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733800"/>
            <a:ext cx="7010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Whitespaces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C++ program contains whitespaces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blanks, tabs, and newline characters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separate special symbols, reserved words, and identifiers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 utilization of whitespaces is important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make the program readable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set of values together with a set of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data types fall into three categories: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657600"/>
            <a:ext cx="7239000" cy="1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Data Types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categories of simple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Integral: integers (numbers without a decimal)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Floating-point: decimal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Enumeration type: user-defined data type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256087"/>
            <a:ext cx="7010400" cy="176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143250"/>
            <a:ext cx="70104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Data Types (continued)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Integral data types are further classified into nine categories: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Data Types (continued)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compilers may allow different ranges of values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39937"/>
            <a:ext cx="7010400" cy="199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Type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-6728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+763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integers do not need a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commas are used within an integer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Commas are used for separating items in a list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3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Type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values: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Manipulate logical (Boolean) expressions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called logical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reserved words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3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Type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685800" y="17526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smallest integral data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letters, digits, and special symbols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character is enclosed in single quotes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'+'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'$'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'&amp;'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blank space is a character and is written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a space left between the single quotes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uses scientific notation to represent real numbers (floating-point notation)</a:t>
            </a:r>
            <a:endParaRPr/>
          </a:p>
        </p:txBody>
      </p:sp>
      <p:sp>
        <p:nvSpPr>
          <p:cNvPr id="260" name="Google Shape;260;p3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Floating-Point Data Types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014662"/>
            <a:ext cx="7010400" cy="285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chapter, you will: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familiar with the basic components of a C++ program, including functions, special symbols, and identifiers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simple data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how to use arithmetic operators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how a program evaluates arithmetic expressions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8" name="Google Shape;268;p3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Floating-Point Data Types (continued)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6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0650" lvl="1" marL="7429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0650" lvl="1" marL="742950" rtl="0" algn="l">
              <a:lnSpc>
                <a:spcPct val="200000"/>
              </a:lnSpc>
              <a:spcBef>
                <a:spcPts val="7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represents any real number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9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Range: -3.4E+38 to 3.4E+38 (four bytes)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represents any real number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9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Range: -1.7E+308 to 1.7E+308 (eight bytes)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most newer compilers, data types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same</a:t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781175"/>
            <a:ext cx="70104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Floating-Point Data Types (continued)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number of significant digits (decimal places) for float values is 6 or 7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number of significant digits for  double is 15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maximum number of significant digits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values are called single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values are called double precision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5" name="Google Shape;285;p3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Operators and Operator Precedence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arithmetic operators: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addition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subtraction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multiplication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division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modulus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+, -, *, and / can be used with integral and floating-point data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can be unary or binary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Precedence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operations inside of () are evaluated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*, /, and % are at the same level of precedence and are evaluated next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and – have the same level of precedence and are evaluated last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operators are on the same level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from left to right (associativity)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* 7 - 6 + 2 * 5 / 4 + 6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(((3 * 7) – 6) + ((2 * 5) / 4 )) + 6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3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all operands are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is called an integral expression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Yields an integral result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+ 3 *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all operands are floating-point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is called a floating-point expression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Yields a floating-point result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12.8 * 17.5 - 34.50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3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 Expressions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Mixed expression: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operands of different data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integers and floating-point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mixed expressions: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+ 3.5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/  4 + 3.9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5.4  *  2 – 13.6 + 18  /  2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Google Shape;317;p3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 Expressions (continued)</a:t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rules: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operator has same types of operands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Evaluated according to the type of the operands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operator has both types of operands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is changed to floating-point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is evaluated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is floating-point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 expression is evaluated according to precedence rules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Conversion (Casting)</a:t>
            </a:r>
            <a:endParaRPr/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type coercion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when value of one type is automatically changed to another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operator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provides explicit type conversion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&lt;dataTypeName&gt;(expression)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32" name="Google Shape;332;p4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262" y="1828800"/>
            <a:ext cx="6975475" cy="4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Conversion (continued)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40" name="Google Shape;340;p4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1" name="Google Shape;341;p4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</a:t>
            </a:r>
            <a:endParaRPr/>
          </a:p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914400" y="16764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Programmer-defined type supplied in ANSI/ISO Standard C++ library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of zero or more characters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Enclosed in double quotation marks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string with no characters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character has relative position in string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 of first character is 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a string is number of characters in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length of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"William Jacob"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(continued)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what an assignment statement is and what it does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familiar with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how to input data into memory using input statements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familiar with the use of increment and decrement operators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ways to output results using output statements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48" name="Google Shape;348;p4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9" name="Google Shape;349;p4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must be loaded into main memory before it can be manipulated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Storing data in memory is a two-step process: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 computer to allocate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statements to put data into memory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56" name="Google Shape;356;p4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7" name="Google Shape;357;p4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Allocating Memory with Constants and Variables</a:t>
            </a:r>
            <a:endParaRPr/>
          </a:p>
        </p:txBody>
      </p:sp>
      <p:sp>
        <p:nvSpPr>
          <p:cNvPr id="358" name="Google Shape;358;p4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constant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memory location whose content can’t change during execution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to declare a named constant is: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C++,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reserved word</a:t>
            </a:r>
            <a:endParaRPr/>
          </a:p>
        </p:txBody>
      </p:sp>
      <p:pic>
        <p:nvPicPr>
          <p:cNvPr id="359" name="Google Shape;3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378200"/>
            <a:ext cx="51816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4624387"/>
            <a:ext cx="7010400" cy="170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4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Allocating Memory with Constants and Variables (continued)</a:t>
            </a:r>
            <a:endParaRPr/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memory location whose content may change during execution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to declare a named constant is: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395662"/>
            <a:ext cx="5932487" cy="566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45"/>
          <p:cNvGrpSpPr/>
          <p:nvPr/>
        </p:nvGrpSpPr>
        <p:grpSpPr>
          <a:xfrm>
            <a:off x="1290637" y="4219575"/>
            <a:ext cx="7015162" cy="1876425"/>
            <a:chOff x="813" y="2490"/>
            <a:chExt cx="4419" cy="1182"/>
          </a:xfrm>
        </p:grpSpPr>
        <p:pic>
          <p:nvPicPr>
            <p:cNvPr id="371" name="Google Shape;371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6" y="2490"/>
              <a:ext cx="4416" cy="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3" y="3298"/>
              <a:ext cx="811" cy="3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78" name="Google Shape;378;p4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p4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Putting Data into Variables</a:t>
            </a:r>
            <a:endParaRPr/>
          </a:p>
        </p:txBody>
      </p:sp>
      <p:sp>
        <p:nvSpPr>
          <p:cNvPr id="380" name="Google Shape;380;p4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Ways to place data into a variable: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C++’s assignment statement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input (read) statements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86" name="Google Shape;386;p4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7" name="Google Shape;387;p4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Statement</a:t>
            </a:r>
            <a:endParaRPr/>
          </a:p>
        </p:txBody>
      </p:sp>
      <p:sp>
        <p:nvSpPr>
          <p:cNvPr id="388" name="Google Shape;388;p4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assignment statement takes the form: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is evaluated and its value is assigned to the variable on the left side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C++, = is called the assignment operator</a:t>
            </a:r>
            <a:endParaRPr/>
          </a:p>
        </p:txBody>
      </p:sp>
      <p:pic>
        <p:nvPicPr>
          <p:cNvPr id="389" name="Google Shape;38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557462"/>
            <a:ext cx="3519487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95" name="Google Shape;395;p4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6" name="Google Shape;396;p4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Statement (continued)</a:t>
            </a:r>
            <a:endParaRPr/>
          </a:p>
        </p:txBody>
      </p:sp>
      <p:grpSp>
        <p:nvGrpSpPr>
          <p:cNvPr id="397" name="Google Shape;397;p48"/>
          <p:cNvGrpSpPr/>
          <p:nvPr/>
        </p:nvGrpSpPr>
        <p:grpSpPr>
          <a:xfrm>
            <a:off x="762000" y="1600200"/>
            <a:ext cx="8089900" cy="4891087"/>
            <a:chOff x="480" y="1008"/>
            <a:chExt cx="5096" cy="3081"/>
          </a:xfrm>
        </p:grpSpPr>
        <p:pic>
          <p:nvPicPr>
            <p:cNvPr id="398" name="Google Shape;398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" y="1008"/>
              <a:ext cx="5077" cy="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" y="1384"/>
              <a:ext cx="1115" cy="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8" y="2000"/>
              <a:ext cx="1975" cy="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0" y="2784"/>
              <a:ext cx="5096" cy="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8" y="3120"/>
              <a:ext cx="1434" cy="9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p4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and Using the Value of an Expression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save the value of an expression: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 variable of the appropriate data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the value of the expression to the variable that was declared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assignment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Wherever the value of the expression is needed, use the variable holding the value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16" name="Google Shape;416;p5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7" name="Google Shape;417;p5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&amp; Initializing Variables</a:t>
            </a:r>
            <a:endParaRPr/>
          </a:p>
        </p:txBody>
      </p:sp>
      <p:sp>
        <p:nvSpPr>
          <p:cNvPr id="418" name="Google Shape;418;p5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can be initialized when declared: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first=13, second=10;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ch=' ';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x=12.6;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variables must be initialized before they are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not necessarily during declaration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24" name="Google Shape;424;p5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5" name="Google Shape;425;p5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(Read) Statement</a:t>
            </a:r>
            <a:endParaRPr/>
          </a:p>
        </p:txBody>
      </p:sp>
      <p:sp>
        <p:nvSpPr>
          <p:cNvPr id="426" name="Google Shape;426;p5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with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gather input</a:t>
            </a:r>
            <a:endParaRPr/>
          </a:p>
          <a:p>
            <a:pPr indent="-165100" lvl="0" marL="342900" rtl="0" algn="l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stream extraction operator is &gt;&gt;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miles is a double 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cin &gt;&gt; miles;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 computer to get a value of type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Places it in the variable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miles</a:t>
            </a:r>
            <a:endParaRPr/>
          </a:p>
        </p:txBody>
      </p:sp>
      <p:pic>
        <p:nvPicPr>
          <p:cNvPr id="427" name="Google Shape;42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438400"/>
            <a:ext cx="4972050" cy="58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33" name="Google Shape;433;p5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4" name="Google Shape;434;p5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(Read) Statement (continued)</a:t>
            </a:r>
            <a:endParaRPr/>
          </a:p>
        </p:txBody>
      </p:sp>
      <p:sp>
        <p:nvSpPr>
          <p:cNvPr id="435" name="Google Shape;435;p5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more than one variable 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more than one value to be read at a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feet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inches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variables of type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statement such as: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cin &gt;&gt; feet &gt;&gt; inches;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two integers from the keyboard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Places them in variables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feet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inches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respectively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(continued)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use preprocessor directives and why they are necessary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how to properly structure a program, including using comments to document a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write a C++ program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41" name="Google Shape;441;p5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2" name="Google Shape;442;p5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(Read) Statement (continued)</a:t>
            </a:r>
            <a:endParaRPr/>
          </a:p>
        </p:txBody>
      </p:sp>
      <p:grpSp>
        <p:nvGrpSpPr>
          <p:cNvPr id="443" name="Google Shape;443;p53"/>
          <p:cNvGrpSpPr/>
          <p:nvPr/>
        </p:nvGrpSpPr>
        <p:grpSpPr>
          <a:xfrm>
            <a:off x="698500" y="1600200"/>
            <a:ext cx="6997700" cy="4948237"/>
            <a:chOff x="440" y="1008"/>
            <a:chExt cx="4408" cy="3117"/>
          </a:xfrm>
        </p:grpSpPr>
        <p:pic>
          <p:nvPicPr>
            <p:cNvPr id="444" name="Google Shape;444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9" y="1086"/>
              <a:ext cx="3555" cy="2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4" y="1008"/>
              <a:ext cx="4394" cy="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0" y="3456"/>
              <a:ext cx="2988" cy="6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52" name="Google Shape;452;p5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3" name="Google Shape;453;p5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Initialization</a:t>
            </a:r>
            <a:endParaRPr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ways to initialize a variable: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feet;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using the assignment statement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feet = 35;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using a read statement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feet;</a:t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60" name="Google Shape;460;p5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1" name="Google Shape;461;p5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 &amp; Decrement Operators</a:t>
            </a:r>
            <a:endParaRPr/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operator: increment variable by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Pre-increment: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++variable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Post-increment: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variable++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Decrement operator: decrement variable by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Pre-decrement: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--variable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Post-decrement: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variable—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difference between the following?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5"/>
          <p:cNvSpPr txBox="1"/>
          <p:nvPr/>
        </p:nvSpPr>
        <p:spPr>
          <a:xfrm>
            <a:off x="2514600" y="5410200"/>
            <a:ext cx="1828800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++x;</a:t>
            </a:r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4800600" y="5410200"/>
            <a:ext cx="1828800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x++;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70" name="Google Shape;470;p5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5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472" name="Google Shape;472;p56"/>
          <p:cNvSpPr txBox="1"/>
          <p:nvPr>
            <p:ph idx="1" type="body"/>
          </p:nvPr>
        </p:nvSpPr>
        <p:spPr>
          <a:xfrm>
            <a:off x="914400" y="1752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an output statement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stream insertion operator is &lt;&lt;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evaluated and its value is printed at the current cursor position on the screen</a:t>
            </a:r>
            <a:endParaRPr/>
          </a:p>
        </p:txBody>
      </p:sp>
      <p:pic>
        <p:nvPicPr>
          <p:cNvPr id="473" name="Google Shape;47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357437"/>
            <a:ext cx="8001000" cy="46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79" name="Google Shape;479;p5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0" name="Google Shape;480;p5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(continued)</a:t>
            </a:r>
            <a:endParaRPr/>
          </a:p>
        </p:txBody>
      </p:sp>
      <p:sp>
        <p:nvSpPr>
          <p:cNvPr id="481" name="Google Shape;481;p5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manipulator is used to format the output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causes insertion point to move to beginning of next line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141787"/>
            <a:ext cx="5859462" cy="225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125" y="3532187"/>
            <a:ext cx="6975475" cy="4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89" name="Google Shape;489;p5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0" name="Google Shape;490;p5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(continued)</a:t>
            </a:r>
            <a:endParaRPr/>
          </a:p>
        </p:txBody>
      </p:sp>
      <p:sp>
        <p:nvSpPr>
          <p:cNvPr id="491" name="Google Shape;491;p58"/>
          <p:cNvSpPr txBox="1"/>
          <p:nvPr>
            <p:ph idx="1" type="body"/>
          </p:nvPr>
        </p:nvSpPr>
        <p:spPr>
          <a:xfrm>
            <a:off x="914400" y="1828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new line character is '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appear anywhere in the string</a:t>
            </a:r>
            <a:endParaRPr/>
          </a:p>
          <a:p>
            <a:pPr indent="-285750" lvl="1" marL="74295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"Hello there.";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"My name is James.";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Hello there.My name is James.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"Hello there.\n";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"My name is James.";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 name is James.</a:t>
            </a:r>
            <a:endParaRPr/>
          </a:p>
        </p:txBody>
      </p:sp>
      <p:sp>
        <p:nvSpPr>
          <p:cNvPr id="492" name="Google Shape;492;p58"/>
          <p:cNvSpPr txBox="1"/>
          <p:nvPr/>
        </p:nvSpPr>
        <p:spPr>
          <a:xfrm>
            <a:off x="1828800" y="2971800"/>
            <a:ext cx="4953000" cy="13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8"/>
          <p:cNvSpPr txBox="1"/>
          <p:nvPr/>
        </p:nvSpPr>
        <p:spPr>
          <a:xfrm>
            <a:off x="1828800" y="4495800"/>
            <a:ext cx="4953000" cy="175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99" name="Google Shape;499;p5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0" name="Google Shape;500;p59"/>
          <p:cNvSpPr txBox="1"/>
          <p:nvPr/>
        </p:nvSpPr>
        <p:spPr>
          <a:xfrm>
            <a:off x="4479925" y="3048000"/>
            <a:ext cx="184150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133600"/>
            <a:ext cx="70104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(continued)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08" name="Google Shape;508;p6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9" name="Google Shape;509;p6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Preprocessor Directives</a:t>
            </a:r>
            <a:endParaRPr/>
          </a:p>
        </p:txBody>
      </p:sp>
      <p:sp>
        <p:nvSpPr>
          <p:cNvPr id="510" name="Google Shape;510;p60"/>
          <p:cNvSpPr txBox="1"/>
          <p:nvPr>
            <p:ph idx="1" type="body"/>
          </p:nvPr>
        </p:nvSpPr>
        <p:spPr>
          <a:xfrm>
            <a:off x="838200" y="1524000"/>
            <a:ext cx="8077200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has a small number of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functions and symbols needed to run a C++ program are provided as collection of libraries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library has a name and is referred to by a header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directives are commands supplied to the preprocessor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preprocessor commands begin with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semicolon at the end of these commands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16" name="Google Shape;516;p6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7" name="Google Shape;517;p6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Preprocessor Directives (continued)</a:t>
            </a:r>
            <a:endParaRPr/>
          </a:p>
        </p:txBody>
      </p:sp>
      <p:sp>
        <p:nvSpPr>
          <p:cNvPr id="518" name="Google Shape;518;p6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to include a header file: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 the preprocessor to include the header file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program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514600"/>
            <a:ext cx="3957637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25" name="Google Shape;525;p6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6" name="Google Shape;526;p6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Using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Program</a:t>
            </a:r>
            <a:endParaRPr/>
          </a:p>
        </p:txBody>
      </p:sp>
      <p:sp>
        <p:nvSpPr>
          <p:cNvPr id="527" name="Google Shape;527;p6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declared in the header file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within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program, use the following two statements: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Basics of a C++ Program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collection of statements; when executed, accomplishes something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</a:t>
            </a:r>
            <a:r>
              <a:rPr b="0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predefined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rules that specify which statements (instructions) are legal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set of rules, symbols, and special 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rule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meaning of the instruction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33" name="Google Shape;533;p6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4" name="Google Shape;534;p6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Type in a Program</a:t>
            </a:r>
            <a:endParaRPr/>
          </a:p>
        </p:txBody>
      </p:sp>
      <p:sp>
        <p:nvSpPr>
          <p:cNvPr id="535" name="Google Shape;535;p6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type, you need to access its definition from the header file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following preprocessor directive: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	#include 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41" name="Google Shape;541;p6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2" name="Google Shape;542;p6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C++ Program</a:t>
            </a:r>
            <a:endParaRPr/>
          </a:p>
        </p:txBody>
      </p:sp>
      <p:sp>
        <p:nvSpPr>
          <p:cNvPr id="543" name="Google Shape;543;p6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 has two parts: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directives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directives and program statements constitute C++ source code (.cpp)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generates object code (.obj)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code is produced and saved in a file with the file extension .exe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49" name="Google Shape;549;p6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0" name="Google Shape;550;p6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C++ Program (continued)</a:t>
            </a:r>
            <a:endParaRPr/>
          </a:p>
        </p:txBody>
      </p:sp>
      <p:sp>
        <p:nvSpPr>
          <p:cNvPr id="551" name="Google Shape;551;p6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C++ program is a collection of functions, one of which is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line of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called the heading of the function: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statements enclosed between the curly braces ({ and }) form the body of the function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two types of statements: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Declaration statements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statements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57" name="Google Shape;557;p6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558" name="Google Shape;558;p66"/>
          <p:cNvGrpSpPr/>
          <p:nvPr/>
        </p:nvGrpSpPr>
        <p:grpSpPr>
          <a:xfrm>
            <a:off x="838200" y="228600"/>
            <a:ext cx="8077200" cy="6096000"/>
            <a:chOff x="384" y="192"/>
            <a:chExt cx="5088" cy="3840"/>
          </a:xfrm>
        </p:grpSpPr>
        <p:sp>
          <p:nvSpPr>
            <p:cNvPr id="559" name="Google Shape;559;p66"/>
            <p:cNvSpPr txBox="1"/>
            <p:nvPr/>
          </p:nvSpPr>
          <p:spPr>
            <a:xfrm>
              <a:off x="384" y="192"/>
              <a:ext cx="5088" cy="38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0" name="Google Shape;560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" y="192"/>
              <a:ext cx="4394" cy="2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2" y="496"/>
              <a:ext cx="3940" cy="11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6" y="1776"/>
              <a:ext cx="3963" cy="21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68" name="Google Shape;568;p6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9" name="Google Shape;569;p6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C++ Program (continued)</a:t>
            </a:r>
            <a:endParaRPr/>
          </a:p>
        </p:txBody>
      </p:sp>
      <p:sp>
        <p:nvSpPr>
          <p:cNvPr id="570" name="Google Shape;570;p6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9: firstNum = 18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10: Enter an integer: </a:t>
            </a:r>
            <a:r>
              <a:rPr b="0" i="0" lang="en-US" sz="2400" u="none">
                <a:solidFill>
                  <a:srgbClr val="E925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E92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13: secondNum = 15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15: The new value of firstNum = 60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76" name="Google Shape;576;p6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7" name="Google Shape;577;p6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Style and Form</a:t>
            </a:r>
            <a:endParaRPr/>
          </a:p>
        </p:txBody>
      </p:sp>
      <p:sp>
        <p:nvSpPr>
          <p:cNvPr id="578" name="Google Shape;578;p6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C++ program has a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must also follow the syntax rules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rules serve the purpose of giving precise meaning to the language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84" name="Google Shape;584;p6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5" name="Google Shape;585;p6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</p:txBody>
      </p:sp>
      <p:sp>
        <p:nvSpPr>
          <p:cNvPr id="586" name="Google Shape;586;p6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in syntax are found in compilation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		</a:t>
            </a:r>
            <a:r>
              <a:rPr b="0" i="0" lang="en-US" sz="2600" u="none">
                <a:solidFill>
                  <a:srgbClr val="34BC33"/>
                </a:solidFill>
                <a:latin typeface="Courier New"/>
                <a:ea typeface="Courier New"/>
                <a:cs typeface="Courier New"/>
                <a:sym typeface="Courier New"/>
              </a:rPr>
              <a:t>//Line 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		</a:t>
            </a:r>
            <a:r>
              <a:rPr b="0" i="0" lang="en-US" sz="2600" u="none">
                <a:solidFill>
                  <a:srgbClr val="34BC33"/>
                </a:solidFill>
                <a:latin typeface="Courier New"/>
                <a:ea typeface="Courier New"/>
                <a:cs typeface="Courier New"/>
                <a:sym typeface="Courier New"/>
              </a:rPr>
              <a:t>//Line 2: error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z;	</a:t>
            </a:r>
            <a:r>
              <a:rPr b="0" i="0" lang="en-US" sz="2600" u="none">
                <a:solidFill>
                  <a:srgbClr val="34BC33"/>
                </a:solidFill>
                <a:latin typeface="Courier New"/>
                <a:ea typeface="Courier New"/>
                <a:cs typeface="Courier New"/>
                <a:sym typeface="Courier New"/>
              </a:rPr>
              <a:t>//Line 3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rgbClr val="34BC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w + x;	</a:t>
            </a:r>
            <a:r>
              <a:rPr b="0" i="0" lang="en-US" sz="2600" u="none">
                <a:solidFill>
                  <a:srgbClr val="34BC33"/>
                </a:solidFill>
                <a:latin typeface="Courier New"/>
                <a:ea typeface="Courier New"/>
                <a:cs typeface="Courier New"/>
                <a:sym typeface="Courier New"/>
              </a:rPr>
              <a:t>//Line 4: error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34BC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92" name="Google Shape;592;p7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3" name="Google Shape;593;p70"/>
          <p:cNvSpPr txBox="1"/>
          <p:nvPr>
            <p:ph type="title"/>
          </p:nvPr>
        </p:nvSpPr>
        <p:spPr>
          <a:xfrm>
            <a:off x="914400" y="506412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Blanks</a:t>
            </a:r>
            <a:endParaRPr/>
          </a:p>
        </p:txBody>
      </p:sp>
      <p:sp>
        <p:nvSpPr>
          <p:cNvPr id="594" name="Google Shape;594;p70"/>
          <p:cNvSpPr txBox="1"/>
          <p:nvPr>
            <p:ph idx="1" type="body"/>
          </p:nvPr>
        </p:nvSpPr>
        <p:spPr>
          <a:xfrm>
            <a:off x="10668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C++, you use one or more blanks to separate numbers when data is input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separate reserved words and identifiers from each other and from other symbols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never appear within a reserved word or identifier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00" name="Google Shape;600;p7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1" name="Google Shape;601;p7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Semicolons, Brackets, and Commas</a:t>
            </a:r>
            <a:endParaRPr/>
          </a:p>
        </p:txBody>
      </p:sp>
      <p:sp>
        <p:nvSpPr>
          <p:cNvPr id="602" name="Google Shape;602;p7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C++ statements end with a semicolon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 statement terminator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and } are not C++ statements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Commas separate items in a list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08" name="Google Shape;608;p7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9" name="Google Shape;609;p7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</a:t>
            </a:r>
            <a:endParaRPr/>
          </a:p>
        </p:txBody>
      </p:sp>
      <p:sp>
        <p:nvSpPr>
          <p:cNvPr id="610" name="Google Shape;610;p7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remove all syntax errors in a program and still not have it run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it runs, it may still not do what you meant it to do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+ 3 * 5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and 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 + 3) *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are both syntactically correct expressions, but have different meanings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914400" y="1752600"/>
            <a:ext cx="80406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are for the reader, not the compiler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line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 C++ program. It prints the sentence: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Welcome to C++ Programming.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line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You can include comments that can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occupy several lines.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16" name="Google Shape;616;p7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7" name="Google Shape;617;p7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Naming Identifiers</a:t>
            </a:r>
            <a:endParaRPr/>
          </a:p>
        </p:txBody>
      </p:sp>
      <p:sp>
        <p:nvSpPr>
          <p:cNvPr id="618" name="Google Shape;618;p7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Identifiers can be self-documenting: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CENTIMETERS_PER_INCH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run-together words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annualsale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Capitalize the beginning of each new word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annualSale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Inserting an underscore just before a new word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annual_sale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24" name="Google Shape;624;p7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5" name="Google Shape;625;p7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 Lines</a:t>
            </a:r>
            <a:endParaRPr/>
          </a:p>
        </p:txBody>
      </p:sp>
      <p:sp>
        <p:nvSpPr>
          <p:cNvPr id="626" name="Google Shape;626;p7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lines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executable statements that inform the user what to do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"Please enter a number between 1 and 10 and "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&lt;&lt; "press the return key" &lt;&lt; endl;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num;</a:t>
            </a:r>
            <a:endParaRPr/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66"/>
              </a:buClr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32" name="Google Shape;632;p7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3" name="Google Shape;633;p7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  <a:endParaRPr/>
          </a:p>
        </p:txBody>
      </p:sp>
      <p:sp>
        <p:nvSpPr>
          <p:cNvPr id="634" name="Google Shape;634;p7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well-documented program is easier to understand and modify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use comments to document programs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should appear in a program to: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purpose of the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who wrote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purpose of particular statements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40" name="Google Shape;640;p7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1" name="Google Shape;641;p7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and Style</a:t>
            </a:r>
            <a:endParaRPr/>
          </a:p>
        </p:txBody>
      </p:sp>
      <p:sp>
        <p:nvSpPr>
          <p:cNvPr id="642" name="Google Shape;642;p7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two ways of declaring variables: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feet, inch;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 y;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a,b;</a:t>
            </a: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are correct; however, the second is hard to read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48" name="Google Shape;648;p7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9" name="Google Shape;649;p7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on Assignment Statements</a:t>
            </a:r>
            <a:endParaRPr/>
          </a:p>
        </p:txBody>
      </p:sp>
      <p:sp>
        <p:nvSpPr>
          <p:cNvPr id="650" name="Google Shape;650;p7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has special assignment statements called compound assignments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%=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*= y;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56" name="Google Shape;656;p7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7" name="Google Shape;657;p7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                Convert Length</a:t>
            </a:r>
            <a:endParaRPr/>
          </a:p>
        </p:txBody>
      </p:sp>
      <p:sp>
        <p:nvSpPr>
          <p:cNvPr id="658" name="Google Shape;658;p7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that takes as input a given length expressed in feet and inches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and output the length in centimeters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length in feet and inches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equivalent length in centimeters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Lengths are given in feet and inches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computes the equivalent length in centimeters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inch is equal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2.54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centimeters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64" name="Google Shape;664;p7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5" name="Google Shape;665;p7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Convert Length (continued)</a:t>
            </a:r>
            <a:endParaRPr/>
          </a:p>
        </p:txBody>
      </p:sp>
      <p:sp>
        <p:nvSpPr>
          <p:cNvPr id="666" name="Google Shape;666;p7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length in feet and inches to all inches: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 the number of feet by 12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given inches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conversion formula (1 inch = 2.54 centimeters) to find the equivalent length in centimeters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72" name="Google Shape;672;p8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3" name="Google Shape;673;p8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Convert Length (continued)</a:t>
            </a:r>
            <a:endParaRPr/>
          </a:p>
        </p:txBody>
      </p:sp>
      <p:sp>
        <p:nvSpPr>
          <p:cNvPr id="674" name="Google Shape;674;p8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is as follows: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length in feet and inches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length into total inches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total inches into centimeters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centimeters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80" name="Google Shape;680;p8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1" name="Google Shape;681;p8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Variables and Constants</a:t>
            </a:r>
            <a:endParaRPr/>
          </a:p>
        </p:txBody>
      </p:sp>
      <p:sp>
        <p:nvSpPr>
          <p:cNvPr id="682" name="Google Shape;682;p8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feet;      </a:t>
            </a:r>
            <a:r>
              <a:rPr b="0" i="0" lang="en-US" sz="1900" u="none">
                <a:solidFill>
                  <a:srgbClr val="34BC33"/>
                </a:solidFill>
                <a:latin typeface="Courier New"/>
                <a:ea typeface="Courier New"/>
                <a:cs typeface="Courier New"/>
                <a:sym typeface="Courier New"/>
              </a:rPr>
              <a:t>//variable to hold given feet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inches;    </a:t>
            </a:r>
            <a:r>
              <a:rPr b="0" i="0" lang="en-US" sz="1900" u="none">
                <a:solidFill>
                  <a:srgbClr val="34BC33"/>
                </a:solidFill>
                <a:latin typeface="Courier New"/>
                <a:ea typeface="Courier New"/>
                <a:cs typeface="Courier New"/>
                <a:sym typeface="Courier New"/>
              </a:rPr>
              <a:t>//variable to hold given inches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totalInches;  </a:t>
            </a:r>
            <a:r>
              <a:rPr b="0" i="0" lang="en-US" sz="1900" u="none">
                <a:solidFill>
                  <a:srgbClr val="34BC33"/>
                </a:solidFill>
                <a:latin typeface="Courier New"/>
                <a:ea typeface="Courier New"/>
                <a:cs typeface="Courier New"/>
                <a:sym typeface="Courier New"/>
              </a:rPr>
              <a:t>//variable to hold total inches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centimeters;  </a:t>
            </a:r>
            <a:r>
              <a:rPr b="0" i="0" lang="en-US" sz="1900" u="none">
                <a:solidFill>
                  <a:srgbClr val="34BC33"/>
                </a:solidFill>
                <a:latin typeface="Courier New"/>
                <a:ea typeface="Courier New"/>
                <a:cs typeface="Courier New"/>
                <a:sym typeface="Courier New"/>
              </a:rPr>
              <a:t>//variable to hold length in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700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b="0" i="0" lang="en-US" sz="1900" u="none">
                <a:solidFill>
                  <a:srgbClr val="34BC33"/>
                </a:solidFill>
                <a:latin typeface="Courier New"/>
                <a:ea typeface="Courier New"/>
                <a:cs typeface="Courier New"/>
                <a:sym typeface="Courier New"/>
              </a:rPr>
              <a:t>//centimeters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Constant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CENTIMETERS_PER_INCH = 2.54;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INCHES_PER_FOOT = 12;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88" name="Google Shape;688;p8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9" name="Google Shape;689;p82"/>
          <p:cNvSpPr txBox="1"/>
          <p:nvPr>
            <p:ph type="title"/>
          </p:nvPr>
        </p:nvSpPr>
        <p:spPr>
          <a:xfrm>
            <a:off x="9144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</a:t>
            </a:r>
            <a:endParaRPr/>
          </a:p>
        </p:txBody>
      </p:sp>
      <p:sp>
        <p:nvSpPr>
          <p:cNvPr id="690" name="Google Shape;690;p82"/>
          <p:cNvSpPr txBox="1"/>
          <p:nvPr>
            <p:ph idx="1" type="body"/>
          </p:nvPr>
        </p:nvSpPr>
        <p:spPr>
          <a:xfrm>
            <a:off x="11430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for input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the input (output the input)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length in inches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length in inches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length to centimeters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length in centimeters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914400" y="506412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Symbols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219200" y="1828800"/>
            <a:ext cx="3429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symbols </a:t>
            </a:r>
            <a:endParaRPr/>
          </a:p>
          <a:p>
            <a:pPr indent="-8255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3733800" y="2286000"/>
            <a:ext cx="2209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96" name="Google Shape;696;p8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7" name="Google Shape;697;p8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Putting It Together</a:t>
            </a:r>
            <a:endParaRPr/>
          </a:p>
        </p:txBody>
      </p:sp>
      <p:sp>
        <p:nvSpPr>
          <p:cNvPr id="698" name="Google Shape;698;p8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begins with comments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resources will be used for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input statements to get data and output statements to print results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comes from keyboard and the output will display on the screen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statement of the program, after comments, is preprocessor directive to include header file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704" name="Google Shape;704;p8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5" name="Google Shape;705;p8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Putting It Together (continued)</a:t>
            </a:r>
            <a:endParaRPr/>
          </a:p>
        </p:txBody>
      </p:sp>
      <p:sp>
        <p:nvSpPr>
          <p:cNvPr id="706" name="Google Shape;706;p84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memory locations for data manipulation: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constants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put before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program has only one function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which will contain all the code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needs variables to manipulate data, which are declared 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712" name="Google Shape;712;p8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3" name="Google Shape;713;p8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Body of the Function</a:t>
            </a:r>
            <a:endParaRPr/>
          </a:p>
        </p:txBody>
      </p:sp>
      <p:sp>
        <p:nvSpPr>
          <p:cNvPr id="714" name="Google Shape;714;p8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body of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the following form: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 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	declare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	statements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	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720" name="Google Shape;720;p8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1" name="Google Shape;721;p8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Writing a Complete Program</a:t>
            </a:r>
            <a:endParaRPr/>
          </a:p>
        </p:txBody>
      </p:sp>
      <p:sp>
        <p:nvSpPr>
          <p:cNvPr id="722" name="Google Shape;722;p8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 the program with comments for documentation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header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named constants, if any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the definition of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728" name="Google Shape;728;p8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9" name="Google Shape;729;p8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0" name="Google Shape;730;p87"/>
          <p:cNvGrpSpPr/>
          <p:nvPr/>
        </p:nvGrpSpPr>
        <p:grpSpPr>
          <a:xfrm>
            <a:off x="1408112" y="152400"/>
            <a:ext cx="6364287" cy="6248400"/>
            <a:chOff x="887" y="0"/>
            <a:chExt cx="4009" cy="3936"/>
          </a:xfrm>
        </p:grpSpPr>
        <p:pic>
          <p:nvPicPr>
            <p:cNvPr id="731" name="Google Shape;731;p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7" y="600"/>
              <a:ext cx="3986" cy="1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9" y="1929"/>
              <a:ext cx="3963" cy="2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88" y="0"/>
              <a:ext cx="4008" cy="6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739" name="Google Shape;739;p8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0" name="Google Shape;740;p8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Sample Run</a:t>
            </a:r>
            <a:endParaRPr/>
          </a:p>
        </p:txBody>
      </p:sp>
      <p:sp>
        <p:nvSpPr>
          <p:cNvPr id="741" name="Google Shape;741;p8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88"/>
          <p:cNvSpPr txBox="1"/>
          <p:nvPr/>
        </p:nvSpPr>
        <p:spPr>
          <a:xfrm>
            <a:off x="838200" y="2192337"/>
            <a:ext cx="815340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two integers, one for feet, one for inches: </a:t>
            </a:r>
            <a:r>
              <a:rPr b="0" i="0" lang="en-US" sz="1800" u="none">
                <a:solidFill>
                  <a:srgbClr val="E92500"/>
                </a:solidFill>
                <a:latin typeface="Courier New"/>
                <a:ea typeface="Courier New"/>
                <a:cs typeface="Courier New"/>
                <a:sym typeface="Courier New"/>
              </a:rPr>
              <a:t>15 7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E92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numbers you entered are 15 for feet and 7 for inches.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total number of inches = 187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number of centimeters = 474.98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748" name="Google Shape;748;p8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9" name="Google Shape;749;p89"/>
          <p:cNvSpPr txBox="1"/>
          <p:nvPr>
            <p:ph type="title"/>
          </p:nvPr>
        </p:nvSpPr>
        <p:spPr>
          <a:xfrm>
            <a:off x="838200" y="3048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750" name="Google Shape;750;p89"/>
          <p:cNvSpPr txBox="1"/>
          <p:nvPr>
            <p:ph idx="1" type="body"/>
          </p:nvPr>
        </p:nvSpPr>
        <p:spPr>
          <a:xfrm>
            <a:off x="914400" y="1676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collection of functions where each program has a function called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Identifier consists of letters, digits, and underscores, and begins with letter or underscore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arithmetic operators in C++ are addition (+), subtraction (-),multiplication (*), division (/), and modulus (%)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expressions are evaluated using the precedence associativity rules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756" name="Google Shape;756;p9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7" name="Google Shape;757;p90"/>
          <p:cNvSpPr txBox="1"/>
          <p:nvPr>
            <p:ph type="title"/>
          </p:nvPr>
        </p:nvSpPr>
        <p:spPr>
          <a:xfrm>
            <a:off x="990600" y="228600"/>
            <a:ext cx="7793037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758" name="Google Shape;758;p90"/>
          <p:cNvSpPr txBox="1"/>
          <p:nvPr>
            <p:ph idx="1" type="body"/>
          </p:nvPr>
        </p:nvSpPr>
        <p:spPr>
          <a:xfrm>
            <a:off x="838200" y="16764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operands in an integral expression are integers and all operands in a floating-point expression are decimal numbers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Mixed expression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contains both integers and decimal numbers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cast operator to explicitly convert values from one data type to another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named constant is initialized when declared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variables must be declared before used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764" name="Google Shape;764;p9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5" name="Google Shape;765;p9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766" name="Google Shape;766;p9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stream extraction operator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input from the standard input device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stream insertion operator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output to the standard output device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commands are processed before the program goes through the compiler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file containing a C++ program usually ends with the extension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Words (Keywords)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 words, keywords, or word symbols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 of letters, digits, and the underscore character (_)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begin with a letter or underscore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is case sensitive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the same as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predefined identifiers are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reserved words, predefined identifiers may be redefined, but it is not a good idea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