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12">
          <p15:clr>
            <a:srgbClr val="000000"/>
          </p15:clr>
        </p15:guide>
        <p15:guide id="2" pos="76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12" orient="horz"/>
        <p:guide pos="7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 txBox="1"/>
          <p:nvPr>
            <p:ph type="ctrTitle"/>
          </p:nvPr>
        </p:nvSpPr>
        <p:spPr>
          <a:xfrm>
            <a:off x="2057400" y="1143000"/>
            <a:ext cx="6629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1371600" y="3962400"/>
            <a:ext cx="6858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0" type="dt"/>
          </p:nvPr>
        </p:nvSpPr>
        <p:spPr>
          <a:xfrm>
            <a:off x="912812" y="625157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3354387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" type="body"/>
          </p:nvPr>
        </p:nvSpPr>
        <p:spPr>
          <a:xfrm>
            <a:off x="914400" y="1828800"/>
            <a:ext cx="38100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95" name="Google Shape;95;p12"/>
          <p:cNvSpPr txBox="1"/>
          <p:nvPr>
            <p:ph idx="2" type="body"/>
          </p:nvPr>
        </p:nvSpPr>
        <p:spPr>
          <a:xfrm>
            <a:off x="4876800" y="1828800"/>
            <a:ext cx="38100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2" name="Google Shape;102;p13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 rot="5400000">
            <a:off x="4788694" y="2232819"/>
            <a:ext cx="5853112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 rot="5400000">
            <a:off x="826294" y="365919"/>
            <a:ext cx="5853112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" type="body"/>
          </p:nvPr>
        </p:nvSpPr>
        <p:spPr>
          <a:xfrm rot="5400000">
            <a:off x="2649538" y="93662"/>
            <a:ext cx="4302125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3" name="Google Shape;73;p9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−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9pPr>
          </a:lstStyle>
          <a:p/>
        </p:txBody>
      </p:sp>
      <p:sp>
        <p:nvSpPr>
          <p:cNvPr id="79" name="Google Shape;79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6" name="Google Shape;86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87" name="Google Shape;87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8" name="Google Shape;88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2;p1"/>
            <p:cNvGrpSpPr/>
            <p:nvPr/>
          </p:nvGrpSpPr>
          <p:grpSpPr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3" name="Google Shape;13;p1"/>
              <p:cNvSpPr txBox="1"/>
              <p:nvPr/>
            </p:nvSpPr>
            <p:spPr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"/>
              <p:cNvSpPr txBox="1"/>
              <p:nvPr/>
            </p:nvSpPr>
            <p:spPr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" name="Google Shape;15;p1"/>
              <p:cNvCxnSpPr/>
              <p:nvPr/>
            </p:nvCxnSpPr>
            <p:spPr>
              <a:xfrm>
                <a:off x="0" y="3072"/>
                <a:ext cx="624" cy="0"/>
              </a:xfrm>
              <a:prstGeom prst="straightConnector1">
                <a:avLst/>
              </a:prstGeom>
              <a:noFill/>
              <a:ln cap="flat" cmpd="sng" w="508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6" name="Google Shape;16;p1"/>
            <p:cNvGrpSpPr/>
            <p:nvPr/>
          </p:nvGrpSpPr>
          <p:grpSpPr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" name="Google Shape;17;p1"/>
              <p:cNvSpPr txBox="1"/>
              <p:nvPr/>
            </p:nvSpPr>
            <p:spPr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" name="Google Shape;18;p1"/>
              <p:cNvCxnSpPr/>
              <p:nvPr/>
            </p:nvCxnSpPr>
            <p:spPr>
              <a:xfrm>
                <a:off x="400" y="432"/>
                <a:ext cx="5088" cy="0"/>
              </a:xfrm>
              <a:prstGeom prst="straightConnector1">
                <a:avLst/>
              </a:prstGeom>
              <a:noFill/>
              <a:ln cap="flat" cmpd="sng" w="4445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sp>
        <p:nvSpPr>
          <p:cNvPr id="19" name="Google Shape;19;p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0" type="dt"/>
          </p:nvPr>
        </p:nvSpPr>
        <p:spPr>
          <a:xfrm>
            <a:off x="912812" y="625157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3354387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" name="Google Shape;33;p3"/>
            <p:cNvGrpSpPr/>
            <p:nvPr/>
          </p:nvGrpSpPr>
          <p:grpSpPr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34" name="Google Shape;34;p3"/>
              <p:cNvSpPr txBox="1"/>
              <p:nvPr/>
            </p:nvSpPr>
            <p:spPr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5" name="Google Shape;35;p3"/>
              <p:cNvCxnSpPr/>
              <p:nvPr/>
            </p:nvCxnSpPr>
            <p:spPr>
              <a:xfrm>
                <a:off x="240" y="941"/>
                <a:ext cx="5232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sp>
        <p:nvSpPr>
          <p:cNvPr id="36" name="Google Shape;36;p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3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cxnSp>
        <p:nvCxnSpPr>
          <p:cNvPr id="41" name="Google Shape;41;p3"/>
          <p:cNvCxnSpPr/>
          <p:nvPr/>
        </p:nvCxnSpPr>
        <p:spPr>
          <a:xfrm>
            <a:off x="0" y="4876800"/>
            <a:ext cx="609600" cy="0"/>
          </a:xfrm>
          <a:prstGeom prst="straightConnector1">
            <a:avLst/>
          </a:prstGeom>
          <a:noFill/>
          <a:ln cap="flat" cmpd="sng" w="4445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ctrTitle"/>
          </p:nvPr>
        </p:nvSpPr>
        <p:spPr>
          <a:xfrm>
            <a:off x="228600" y="17526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800"/>
              <a:buFont typeface="Times New Roman"/>
              <a:buNone/>
            </a:pPr>
            <a:r>
              <a:rPr b="0" i="0" lang="en-US" sz="4800" u="none">
                <a:solidFill>
                  <a:srgbClr val="33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 Programming:</a:t>
            </a:r>
            <a:br>
              <a:rPr b="0" i="0" lang="en-US" sz="4800" u="none">
                <a:solidFill>
                  <a:srgbClr val="33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800" u="none">
                <a:solidFill>
                  <a:srgbClr val="33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From Problem Analysis</a:t>
            </a:r>
            <a:br>
              <a:rPr b="0" i="0" lang="en-US" sz="4800" u="none">
                <a:solidFill>
                  <a:srgbClr val="33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800" u="none">
                <a:solidFill>
                  <a:srgbClr val="33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to Program Design, </a:t>
            </a:r>
            <a:r>
              <a:rPr b="0" i="0" lang="en-US" sz="3000" u="none">
                <a:solidFill>
                  <a:srgbClr val="33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Fourth Edition</a:t>
            </a:r>
            <a:endParaRPr/>
          </a:p>
        </p:txBody>
      </p:sp>
      <p:sp>
        <p:nvSpPr>
          <p:cNvPr id="110" name="Google Shape;110;p14"/>
          <p:cNvSpPr txBox="1"/>
          <p:nvPr>
            <p:ph idx="1" type="subTitle"/>
          </p:nvPr>
        </p:nvSpPr>
        <p:spPr>
          <a:xfrm>
            <a:off x="1371600" y="3962400"/>
            <a:ext cx="6858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Chapter 3: Input/Output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3" name="Google Shape;183;p2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the Extraction Operator &gt;&gt; (continued)</a:t>
            </a:r>
            <a:endParaRPr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reading data into a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variable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skips leading whitespace, finds and stores only the next character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Reading stops after a single character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read data into an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variable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skips leading whitespace, reads + or - sign (if any), reads the digits (including decimal)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Reading stops on whitespace non-digit character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pSp>
        <p:nvGrpSpPr>
          <p:cNvPr id="191" name="Google Shape;191;p24"/>
          <p:cNvGrpSpPr/>
          <p:nvPr/>
        </p:nvGrpSpPr>
        <p:grpSpPr>
          <a:xfrm>
            <a:off x="1143000" y="1676400"/>
            <a:ext cx="7035800" cy="4800600"/>
            <a:chOff x="560" y="96"/>
            <a:chExt cx="4432" cy="3024"/>
          </a:xfrm>
        </p:grpSpPr>
        <p:pic>
          <p:nvPicPr>
            <p:cNvPr id="192" name="Google Shape;192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76" y="96"/>
              <a:ext cx="4416" cy="2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4" y="384"/>
              <a:ext cx="1151" cy="3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4" y="768"/>
              <a:ext cx="4213" cy="7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60" y="1629"/>
              <a:ext cx="4144" cy="1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6" name="Google Shape;196;p24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the Extraction Operator &gt;&gt; (continued)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5"/>
          <p:cNvGrpSpPr/>
          <p:nvPr/>
        </p:nvGrpSpPr>
        <p:grpSpPr>
          <a:xfrm>
            <a:off x="990600" y="457200"/>
            <a:ext cx="7024687" cy="5656262"/>
            <a:chOff x="727" y="288"/>
            <a:chExt cx="4425" cy="3563"/>
          </a:xfrm>
        </p:grpSpPr>
        <p:pic>
          <p:nvPicPr>
            <p:cNvPr id="202" name="Google Shape;202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6" y="288"/>
              <a:ext cx="4416" cy="2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" y="576"/>
              <a:ext cx="1151" cy="3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84" y="1728"/>
              <a:ext cx="4213" cy="7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27" y="1152"/>
              <a:ext cx="4281" cy="26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11" name="Google Shape;211;p26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2" name="Google Shape;212;p26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Predefined Functions in a Program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(subprogram)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set of instructions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activated, it accomplishes a task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executes when a program is run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functions execute only when called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includes a wealth of functions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Predefined functions are organized as a collection of libraries called header files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19" name="Google Shape;219;p27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0" name="Google Shape;220;p27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Predefined Functions in a Program (continued)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Header file may contain several functions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use a predefined function, you need the name of the appropriate header file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also need to know: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name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parameters required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of each parameter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the function is going to do</a:t>
            </a:r>
            <a:endParaRPr/>
          </a:p>
          <a:p>
            <a:pPr indent="-196850" lvl="0" marL="342900" rtl="0" algn="l">
              <a:spcBef>
                <a:spcPts val="46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27" name="Google Shape;227;p28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8" name="Google Shape;228;p28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Predefined Functions in a Program (continued)</a:t>
            </a:r>
            <a:endParaRPr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use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(power), include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cmath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08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numeric parameters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08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Syntax: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pow(x,y) = x</a:t>
            </a:r>
            <a:r>
              <a:rPr b="0" baseline="3000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Courier New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the arguments or parameters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08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pow(2,3)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parameters are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4925"/>
            <a:ext cx="7046912" cy="67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40" name="Google Shape;240;p30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1" name="Google Shape;241;p30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Predefined Functions in a Program (continued)</a:t>
            </a:r>
            <a:endParaRPr/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Run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 1: 2 to the power of 6 = 64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 4: 12.5 to the power of 3 = 1953.13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 5: Square root of 24 = 4.89898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 7: u = 181.019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 9: Length of str = 20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48" name="Google Shape;248;p31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9" name="Google Shape;249;p3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the </a:t>
            </a: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</a:t>
            </a:r>
            <a:endParaRPr/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Inputs next character (including whitespace)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Stores in memory location indicated by its argument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syntax of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function:</a:t>
            </a:r>
            <a:endParaRPr/>
          </a:p>
          <a:p>
            <a:pPr indent="-190500" lvl="0" marL="342900" rtl="0" algn="l">
              <a:lnSpc>
                <a:spcPct val="16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varChar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variable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argument (parameter) of the function</a:t>
            </a:r>
            <a:endParaRPr/>
          </a:p>
        </p:txBody>
      </p:sp>
      <p:pic>
        <p:nvPicPr>
          <p:cNvPr id="251" name="Google Shape;25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5275" y="4064000"/>
            <a:ext cx="2879725" cy="595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57" name="Google Shape;257;p32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8" name="Google Shape;258;p32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the </a:t>
            </a: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ignore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</a:t>
            </a:r>
            <a:endParaRPr/>
          </a:p>
        </p:txBody>
      </p:sp>
      <p:sp>
        <p:nvSpPr>
          <p:cNvPr id="259" name="Google Shape;259;p32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ignore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discards a portion of the input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syntax to use the function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ignore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intExp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an integer expression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chExp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expression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intExp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value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statement says to ignore the next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characters or all characters until the character specified by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chExp</a:t>
            </a:r>
            <a:endParaRPr/>
          </a:p>
        </p:txBody>
      </p:sp>
      <p:pic>
        <p:nvPicPr>
          <p:cNvPr id="260" name="Google Shape;26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5400" y="3025775"/>
            <a:ext cx="4140200" cy="5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7" name="Google Shape;117;p1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914400" y="1752600"/>
            <a:ext cx="7772400" cy="437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chapter, you will: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what a stream is and examine input and output streams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 how to read data from the standard input device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how to use predefined functions in a program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 how to use the input stream functions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ignore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putback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peek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66" name="Google Shape;266;p33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7" name="Google Shape;267;p3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putback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peek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Functions</a:t>
            </a:r>
            <a:endParaRPr/>
          </a:p>
        </p:txBody>
      </p:sp>
      <p:sp>
        <p:nvSpPr>
          <p:cNvPr id="268" name="Google Shape;268;p33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putback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Places previous character extracted by the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function from an input stream back to that stream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peek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next character from the input stream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not remove the character from that stream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74" name="Google Shape;274;p34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5" name="Google Shape;275;p34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putback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peek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Functions (continued)</a:t>
            </a:r>
            <a:endParaRPr/>
          </a:p>
        </p:txBody>
      </p:sp>
      <p:sp>
        <p:nvSpPr>
          <p:cNvPr id="276" name="Google Shape;276;p34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syntax for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putback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85750" lvl="1" marL="742950" rtl="0" algn="l">
              <a:lnSpc>
                <a:spcPct val="14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istreamVar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an input stream variable (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variable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syntax for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peek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85750" lvl="1" marL="742950" rtl="0" algn="l">
              <a:lnSpc>
                <a:spcPct val="14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istreamVar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an input stream variable (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variable</a:t>
            </a:r>
            <a:endParaRPr/>
          </a:p>
        </p:txBody>
      </p:sp>
      <p:pic>
        <p:nvPicPr>
          <p:cNvPr id="277" name="Google Shape;27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2381250"/>
            <a:ext cx="3656012" cy="6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65400" y="4483100"/>
            <a:ext cx="3692525" cy="6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84" name="Google Shape;284;p35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5" name="Google Shape;285;p35"/>
          <p:cNvSpPr txBox="1"/>
          <p:nvPr>
            <p:ph type="title"/>
          </p:nvPr>
        </p:nvSpPr>
        <p:spPr>
          <a:xfrm>
            <a:off x="914400" y="277812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Dot Notation Between I/O Stream Variables and I/O Functions</a:t>
            </a:r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statement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cin.get(ch);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two separate identifiers separated by a dot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Dot separates the input stream variable name from the member, or function, name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C++, dot is the member access operator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92" name="Google Shape;292;p36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3" name="Google Shape;293;p36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Failure</a:t>
            </a:r>
            <a:endParaRPr/>
          </a:p>
        </p:txBody>
      </p:sp>
      <p:sp>
        <p:nvSpPr>
          <p:cNvPr id="294" name="Google Shape;294;p36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Things can go wrong during execution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input data does not match corresponding variables, program may run into problems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Trying to read a letter into an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variable will result in an input failure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 error occurs when reading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stream enters the fail state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00" name="Google Shape;300;p37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1" name="Google Shape;301;p37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clear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</a:t>
            </a:r>
            <a:endParaRPr/>
          </a:p>
        </p:txBody>
      </p:sp>
      <p:sp>
        <p:nvSpPr>
          <p:cNvPr id="302" name="Google Shape;302;p37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in a fail state, all further I/O statements using that stream are ignored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program continues to execute with whatever values are stored in variables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causes incorrect results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clear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function restores input stream to a working state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3" name="Google Shape;30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5257800"/>
            <a:ext cx="3108325" cy="6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09" name="Google Shape;309;p38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0" name="Google Shape;310;p38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and Formatting Output</a:t>
            </a:r>
            <a:endParaRPr/>
          </a:p>
        </p:txBody>
      </p:sp>
      <p:sp>
        <p:nvSpPr>
          <p:cNvPr id="311" name="Google Shape;311;p38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 of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when used with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 is evaluated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is printed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Manipulator is used to format the output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endParaRPr/>
          </a:p>
        </p:txBody>
      </p:sp>
      <p:pic>
        <p:nvPicPr>
          <p:cNvPr id="312" name="Google Shape;31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600" y="2549525"/>
            <a:ext cx="7848600" cy="4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18" name="Google Shape;318;p39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9" name="Google Shape;319;p39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setprecision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Manipulator</a:t>
            </a:r>
            <a:endParaRPr/>
          </a:p>
        </p:txBody>
      </p:sp>
      <p:sp>
        <p:nvSpPr>
          <p:cNvPr id="320" name="Google Shape;320;p39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 decimal numbers with up to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decimal places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include the header file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iomanip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2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&lt;iomanip&gt;</a:t>
            </a:r>
            <a:endParaRPr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21" name="Google Shape;32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2438400"/>
            <a:ext cx="2568575" cy="63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27" name="Google Shape;327;p40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8" name="Google Shape;328;p40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fixed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Manipulator</a:t>
            </a:r>
            <a:endParaRPr/>
          </a:p>
        </p:txBody>
      </p:sp>
      <p:sp>
        <p:nvSpPr>
          <p:cNvPr id="329" name="Google Shape;329;p40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fixed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outputs floating-point numbers in a fixed decimal format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fixed;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Disable by using the stream member function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unsetf</a:t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cout.unsetf(ios::fixed);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manipulator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scientific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used to output floating-point numbers in scientific format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1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35" name="Google Shape;335;p41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6" name="Google Shape;336;p4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showpoint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Manipulator</a:t>
            </a:r>
            <a:endParaRPr/>
          </a:p>
        </p:txBody>
      </p:sp>
      <p:sp>
        <p:nvSpPr>
          <p:cNvPr id="337" name="Google Shape;337;p41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showpoint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forces output to show the decimal point and trailing zeros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showpoint;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fixed &lt;&lt; showpoint;</a:t>
            </a:r>
            <a:endParaRPr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43" name="Google Shape;343;p42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4" name="Google Shape;344;p42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setw</a:t>
            </a:r>
            <a:endParaRPr/>
          </a:p>
        </p:txBody>
      </p:sp>
      <p:sp>
        <p:nvSpPr>
          <p:cNvPr id="345" name="Google Shape;345;p42"/>
          <p:cNvSpPr txBox="1"/>
          <p:nvPr>
            <p:ph idx="1" type="body"/>
          </p:nvPr>
        </p:nvSpPr>
        <p:spPr>
          <a:xfrm>
            <a:off x="990600" y="19050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 the value of an expression in specific columns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setw(5) &lt;&lt; x &lt;&lt; endl;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number of columns exceeds the number of columns required by the expression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of the expression is right-justified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Unused columns to the left are filled with spaces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include the header file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iomanip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5" name="Google Shape;125;p16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 (continued)</a:t>
            </a:r>
            <a:endParaRPr/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Become familiar with input failure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how to write data to the standard output device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Discover how to use manipulators in a program to format output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how to perform input and output operations with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type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Become familiar with file input and output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3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51" name="Google Shape;351;p43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2" name="Google Shape;352;p4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Output Formatting Tools</a:t>
            </a:r>
            <a:endParaRPr/>
          </a:p>
        </p:txBody>
      </p:sp>
      <p:sp>
        <p:nvSpPr>
          <p:cNvPr id="353" name="Google Shape;353;p43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Additional formatting tools that give you more control over your output: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setfill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manipulator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manipulators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unsetf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manipulator</a:t>
            </a:r>
            <a:endParaRPr/>
          </a:p>
          <a:p>
            <a:pPr indent="-1206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06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59" name="Google Shape;359;p44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0" name="Google Shape;360;p44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setfill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Manipulator</a:t>
            </a:r>
            <a:endParaRPr/>
          </a:p>
        </p:txBody>
      </p:sp>
      <p:sp>
        <p:nvSpPr>
          <p:cNvPr id="361" name="Google Shape;361;p44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stream variables can use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setfill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fill unused columns with a character</a:t>
            </a:r>
            <a:endParaRPr/>
          </a:p>
          <a:p>
            <a:pPr indent="-165100" lvl="0" marL="342900" rtl="0" algn="l">
              <a:lnSpc>
                <a:spcPct val="160000"/>
              </a:lnSpc>
              <a:spcBef>
                <a:spcPts val="168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setfill('#');</a:t>
            </a:r>
            <a:endParaRPr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62" name="Google Shape;36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2971800"/>
            <a:ext cx="4159250" cy="585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5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68" name="Google Shape;368;p45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9" name="Google Shape;369;p4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Manipulators</a:t>
            </a:r>
            <a:endParaRPr/>
          </a:p>
        </p:txBody>
      </p:sp>
      <p:sp>
        <p:nvSpPr>
          <p:cNvPr id="370" name="Google Shape;370;p45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left-justifies the output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Disable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using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unsetf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right-justifies the output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2476500"/>
            <a:ext cx="3135312" cy="5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4712" y="3759200"/>
            <a:ext cx="4560887" cy="5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94000" y="5187950"/>
            <a:ext cx="3308350" cy="6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6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79" name="Google Shape;379;p46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0" name="Google Shape;380;p46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Manipulators</a:t>
            </a:r>
            <a:endParaRPr/>
          </a:p>
        </p:txBody>
      </p:sp>
      <p:sp>
        <p:nvSpPr>
          <p:cNvPr id="381" name="Google Shape;381;p46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types of manipulators: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parameters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 parameters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Parameterized: require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iomanip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header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setprecision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setw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setfill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Nonparameterized: require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header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fixed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showpoint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flush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7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87" name="Google Shape;387;p47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8" name="Google Shape;388;p47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Input/Output and the </a:t>
            </a: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Type</a:t>
            </a:r>
            <a:endParaRPr/>
          </a:p>
        </p:txBody>
      </p:sp>
      <p:sp>
        <p:nvSpPr>
          <p:cNvPr id="389" name="Google Shape;389;p47"/>
          <p:cNvSpPr txBox="1"/>
          <p:nvPr>
            <p:ph idx="1" type="body"/>
          </p:nvPr>
        </p:nvSpPr>
        <p:spPr>
          <a:xfrm>
            <a:off x="914400" y="1676400"/>
            <a:ext cx="777240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input stream variable (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operator can read a string into a variable of the data type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Extraction operator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Skips any leading whitespace characters and reading stops at a whitespace character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function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getline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Reads until end of the current line</a:t>
            </a:r>
            <a:endParaRPr/>
          </a:p>
        </p:txBody>
      </p:sp>
      <p:pic>
        <p:nvPicPr>
          <p:cNvPr id="390" name="Google Shape;39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5050" y="5605462"/>
            <a:ext cx="4324350" cy="56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8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96" name="Google Shape;396;p48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7" name="Google Shape;397;p48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Input/Output</a:t>
            </a:r>
            <a:endParaRPr/>
          </a:p>
        </p:txBody>
      </p:sp>
      <p:sp>
        <p:nvSpPr>
          <p:cNvPr id="398" name="Google Shape;398;p48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662" lvl="0" marL="3476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area in secondary storage to hold info</a:t>
            </a:r>
            <a:endParaRPr/>
          </a:p>
          <a:p>
            <a:pPr indent="-347662" lvl="0" marL="3476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I/O is a five-step process </a:t>
            </a:r>
            <a:endParaRPr/>
          </a:p>
          <a:p>
            <a:pPr indent="-401637" lvl="1" marL="858837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AutoNum type="arabicPeriod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fstream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header</a:t>
            </a:r>
            <a:endParaRPr/>
          </a:p>
          <a:p>
            <a:pPr indent="-401637" lvl="1" marL="858837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AutoNum type="arabicPeriod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Declare file stream variables</a:t>
            </a:r>
            <a:endParaRPr/>
          </a:p>
          <a:p>
            <a:pPr indent="-401637" lvl="1" marL="858837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AutoNum type="arabicPeriod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Associate the file stream variables with the input/output sources</a:t>
            </a:r>
            <a:endParaRPr/>
          </a:p>
          <a:p>
            <a:pPr indent="-401637" lvl="1" marL="858837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AutoNum type="arabicPeriod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file stream variables with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other input/output functions</a:t>
            </a:r>
            <a:endParaRPr/>
          </a:p>
          <a:p>
            <a:pPr indent="-401637" lvl="1" marL="858837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AutoNum type="arabicPeriod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 the files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9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04" name="Google Shape;404;p49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5" name="Google Shape;405;p49"/>
          <p:cNvSpPr txBox="1"/>
          <p:nvPr>
            <p:ph type="title"/>
          </p:nvPr>
        </p:nvSpPr>
        <p:spPr>
          <a:xfrm>
            <a:off x="914400" y="27781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Movie Ticket Sale and Donation to Charity</a:t>
            </a:r>
            <a:endParaRPr/>
          </a:p>
        </p:txBody>
      </p:sp>
      <p:sp>
        <p:nvSpPr>
          <p:cNvPr id="406" name="Google Shape;406;p49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theater owner agrees to donate a portion of gross ticket sales to a charity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program will prompt the user to input: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Movie name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Adult ticket price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 ticket price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adult tickets sold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child tickets sold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Percentage of gross amount to be donated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0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12" name="Google Shape;412;p50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3" name="Google Shape;413;p50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I/O</a:t>
            </a:r>
            <a:endParaRPr/>
          </a:p>
        </p:txBody>
      </p:sp>
      <p:sp>
        <p:nvSpPr>
          <p:cNvPr id="414" name="Google Shape;414;p50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Inputs: movie name, adult and child ticket price, # adult and child tickets sold, and percentage of the gross to be donated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output: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SzPts val="1900"/>
              <a:buFont typeface="Courier New"/>
              <a:buNone/>
            </a:pP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-*-*-*-*-*-*-*-*-*-*-*-*-*-*-*-*-*-*-*-*-*-*-*-*-*-*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90"/>
              </a:spcBef>
              <a:spcAft>
                <a:spcPts val="0"/>
              </a:spcAft>
              <a:buSzPts val="1900"/>
              <a:buFont typeface="Courier New"/>
              <a:buNone/>
            </a:pP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Movie Name: ....................... Journey to Mars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90"/>
              </a:spcBef>
              <a:spcAft>
                <a:spcPts val="0"/>
              </a:spcAft>
              <a:buSzPts val="1900"/>
              <a:buFont typeface="Courier New"/>
              <a:buNone/>
            </a:pP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 of Tickets Sold: ...........      2650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90"/>
              </a:spcBef>
              <a:spcAft>
                <a:spcPts val="0"/>
              </a:spcAft>
              <a:buSzPts val="1900"/>
              <a:buFont typeface="Courier New"/>
              <a:buNone/>
            </a:pP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Gross Amount: ..................... $ 9150.00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90"/>
              </a:spcBef>
              <a:spcAft>
                <a:spcPts val="0"/>
              </a:spcAft>
              <a:buSzPts val="1900"/>
              <a:buFont typeface="Courier New"/>
              <a:buNone/>
            </a:pP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Percentage of Gross Amount Donated:     10.00%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90"/>
              </a:spcBef>
              <a:spcAft>
                <a:spcPts val="0"/>
              </a:spcAft>
              <a:buSzPts val="1900"/>
              <a:buFont typeface="Courier New"/>
              <a:buNone/>
            </a:pP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Amount Donated: ................... $  915.00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90"/>
              </a:spcBef>
              <a:spcAft>
                <a:spcPts val="0"/>
              </a:spcAft>
              <a:buSzPts val="1900"/>
              <a:buFont typeface="Courier New"/>
              <a:buNone/>
            </a:pPr>
            <a:r>
              <a:rPr b="0" i="0" lang="en-US" sz="1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Net Sale: ......................... $ 8235.00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1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20" name="Google Shape;420;p51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1" name="Google Shape;421;p5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Problem Analysis</a:t>
            </a:r>
            <a:endParaRPr/>
          </a:p>
        </p:txBody>
      </p:sp>
      <p:sp>
        <p:nvSpPr>
          <p:cNvPr id="422" name="Google Shape;422;p51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662" lvl="0" marL="3476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program needs to:</a:t>
            </a:r>
            <a:endParaRPr/>
          </a:p>
          <a:p>
            <a:pPr indent="-495300" lvl="1" marL="9525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AutoNum type="arabicPeriod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the movie name</a:t>
            </a:r>
            <a:endParaRPr/>
          </a:p>
          <a:p>
            <a:pPr indent="-495300" lvl="1" marL="9525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AutoNum type="arabicPeriod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the price of an adult ticket price</a:t>
            </a:r>
            <a:endParaRPr/>
          </a:p>
          <a:p>
            <a:pPr indent="-495300" lvl="1" marL="9525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AutoNum type="arabicPeriod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the price of a child ticket price</a:t>
            </a:r>
            <a:endParaRPr/>
          </a:p>
          <a:p>
            <a:pPr indent="-495300" lvl="1" marL="9525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AutoNum type="arabicPeriod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the number of adult tickets sold</a:t>
            </a:r>
            <a:endParaRPr/>
          </a:p>
          <a:p>
            <a:pPr indent="-495300" lvl="1" marL="9525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AutoNum type="arabicPeriod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the number of child tickets sold</a:t>
            </a:r>
            <a:endParaRPr/>
          </a:p>
          <a:p>
            <a:pPr indent="-330200" lvl="1" marL="9525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2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28" name="Google Shape;428;p52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9" name="Google Shape;429;p52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Problem Analysis (continued)</a:t>
            </a:r>
            <a:endParaRPr/>
          </a:p>
        </p:txBody>
      </p:sp>
      <p:sp>
        <p:nvSpPr>
          <p:cNvPr id="430" name="Google Shape;430;p52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95300" lvl="1" marL="952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AutoNum type="arabicPeriod" startAt="6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the gross amount</a:t>
            </a:r>
            <a:endParaRPr/>
          </a:p>
          <a:p>
            <a:pPr indent="-630237" lvl="0" marL="91440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700"/>
              <a:buFont typeface="Arial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grossAmount = adultTicketPrice * noOfAdultTicketsSold + childTicketPrice * noOfChildTicketsSold;</a:t>
            </a:r>
            <a:endParaRPr b="0" i="0" sz="1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95300" lvl="1" marL="9525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AutoNum type="arabicPeriod" startAt="6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the amount donated to the charity</a:t>
            </a:r>
            <a:endParaRPr/>
          </a:p>
          <a:p>
            <a:pPr indent="-630237" lvl="0" marL="91440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700"/>
              <a:buFont typeface="Arial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amountDonated = grossAmount *                                                 percentDonation / 100;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95300" lvl="1" marL="9525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AutoNum type="arabicPeriod" startAt="6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the net sale amount</a:t>
            </a:r>
            <a:endParaRPr/>
          </a:p>
          <a:p>
            <a:pPr indent="-630237" lvl="0" marL="91440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700"/>
              <a:buFont typeface="Arial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netSale = grossAmount – amountDonated;</a:t>
            </a:r>
            <a:endParaRPr b="0" i="0" sz="1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95300" lvl="1" marL="9525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AutoNum type="arabicPeriod" startAt="6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the results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3" name="Google Shape;133;p17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Streams and Standard I/O Devices</a:t>
            </a:r>
            <a:endParaRPr/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sequence of bytes (stream of bytes) from source to destination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Bytes are usually characters, unless program requires other types of information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sequence of characters from source to destination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stream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sequence of characters from an input device to the computer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stream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sequence of characters from the computer to an output device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3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36" name="Google Shape;436;p53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7" name="Google Shape;437;p5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Variables</a:t>
            </a:r>
            <a:endParaRPr/>
          </a:p>
        </p:txBody>
      </p:sp>
      <p:sp>
        <p:nvSpPr>
          <p:cNvPr id="438" name="Google Shape;438;p53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movieName;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adultTicketPrice;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childTicketPrice;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noOfAdultTicketsSold;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noOfChildTicketsSold;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percentDonation;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grossAmount;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amountDonated;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netSaleAmount;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4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44" name="Google Shape;444;p54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5" name="Google Shape;445;p54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Formatting Output</a:t>
            </a:r>
            <a:endParaRPr/>
          </a:p>
        </p:txBody>
      </p:sp>
      <p:sp>
        <p:nvSpPr>
          <p:cNvPr id="446" name="Google Shape;446;p54"/>
          <p:cNvSpPr txBox="1"/>
          <p:nvPr>
            <p:ph idx="1" type="body"/>
          </p:nvPr>
        </p:nvSpPr>
        <p:spPr>
          <a:xfrm>
            <a:off x="914400" y="1676400"/>
            <a:ext cx="777240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column is left-justified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printing a value in the first column, use 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Numbers in second column are right-justified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printing a value in the second column, use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setfill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fill the empty space between the first and second columns with dots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5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52" name="Google Shape;452;p55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3" name="Google Shape;453;p5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Formatting Output (continued)</a:t>
            </a:r>
            <a:endParaRPr/>
          </a:p>
        </p:txBody>
      </p:sp>
      <p:sp>
        <p:nvSpPr>
          <p:cNvPr id="454" name="Google Shape;454;p55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lines showing gross amount, amount donated, and net sale amount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blanks to fill space between the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sign and the number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printing the dollar sign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setfill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set the filling character to blank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6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60" name="Google Shape;460;p56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1" name="Google Shape;461;p56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Main Algorithm</a:t>
            </a:r>
            <a:endParaRPr/>
          </a:p>
        </p:txBody>
      </p:sp>
      <p:sp>
        <p:nvSpPr>
          <p:cNvPr id="462" name="Google Shape;462;p56"/>
          <p:cNvSpPr txBox="1"/>
          <p:nvPr>
            <p:ph idx="1" type="body"/>
          </p:nvPr>
        </p:nvSpPr>
        <p:spPr>
          <a:xfrm>
            <a:off x="914400" y="1676400"/>
            <a:ext cx="777240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Declare variables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the output of the floating-point to:</a:t>
            </a:r>
            <a:endParaRPr/>
          </a:p>
          <a:p>
            <a:pPr indent="-266700" lvl="1" marL="9525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−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decimal places</a:t>
            </a:r>
            <a:endParaRPr/>
          </a:p>
          <a:p>
            <a:pPr indent="-266700" lvl="1" marL="9525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−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Fixed </a:t>
            </a:r>
            <a:endParaRPr/>
          </a:p>
          <a:p>
            <a:pPr indent="-266700" lvl="1" marL="9525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−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Decimal point and trailing zeros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Prompt the user to enter a movie name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movie name using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getline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because it might contain spaces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Prompt user for price of an adult ticket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7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68" name="Google Shape;468;p57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9" name="Google Shape;469;p57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Main Algorithm (continued)</a:t>
            </a:r>
            <a:endParaRPr/>
          </a:p>
        </p:txBody>
      </p:sp>
      <p:sp>
        <p:nvSpPr>
          <p:cNvPr id="470" name="Google Shape;470;p57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AutoNum type="arabicPeriod" startAt="6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price of an adult ticket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AutoNum type="arabicPeriod" startAt="6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Prompt user for price of a child ticket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AutoNum type="arabicPeriod" startAt="6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price of a child ticket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AutoNum type="arabicPeriod" startAt="6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Prompt user for the number of adult tickets sold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AutoNum type="arabicPeriod" startAt="6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number of adult tickets sold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AutoNum type="arabicPeriod" startAt="6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Prompt user for number of child tickets sold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AutoNum type="arabicPeriod" startAt="6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the number of child tickets sold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8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76" name="Google Shape;476;p58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7" name="Google Shape;477;p58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Main Algorithm (continued)</a:t>
            </a:r>
            <a:endParaRPr/>
          </a:p>
        </p:txBody>
      </p:sp>
      <p:sp>
        <p:nvSpPr>
          <p:cNvPr id="478" name="Google Shape;478;p58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AutoNum type="arabicPeriod" startAt="13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Prompt user for percentage of the gross amount donated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AutoNum type="arabicPeriod" startAt="13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percentage of the gross amount donated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AutoNum type="arabicPeriod" startAt="13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the gross amount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AutoNum type="arabicPeriod" startAt="13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the amount donated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AutoNum type="arabicPeriod" startAt="13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the net sale amount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AutoNum type="arabicPeriod" startAt="13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the results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9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84" name="Google Shape;484;p59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5" name="Google Shape;485;p59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/>
          </a:p>
        </p:txBody>
      </p:sp>
      <p:sp>
        <p:nvSpPr>
          <p:cNvPr id="486" name="Google Shape;486;p59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infinite sequence of characters from a source to a destination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stream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from a source to a computer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stream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from a computer to a destination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common input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common output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use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include iostream header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0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92" name="Google Shape;492;p60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3" name="Google Shape;493;p60"/>
          <p:cNvSpPr txBox="1"/>
          <p:nvPr>
            <p:ph type="title"/>
          </p:nvPr>
        </p:nvSpPr>
        <p:spPr>
          <a:xfrm>
            <a:off x="914400" y="3048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(continued)</a:t>
            </a:r>
            <a:endParaRPr/>
          </a:p>
        </p:txBody>
      </p:sp>
      <p:sp>
        <p:nvSpPr>
          <p:cNvPr id="494" name="Google Shape;494;p60"/>
          <p:cNvSpPr txBox="1"/>
          <p:nvPr>
            <p:ph idx="1" type="body"/>
          </p:nvPr>
        </p:nvSpPr>
        <p:spPr>
          <a:xfrm>
            <a:off x="914400" y="1828800"/>
            <a:ext cx="7848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reads data character-by-character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putback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puts last character retrieved by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back to the input stream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ignore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skips data in a line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peek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returns next character from input stream, but does not remove it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Attempting to read invalid data into a variable causes the input stream to enter the fail state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1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00" name="Google Shape;500;p61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1" name="Google Shape;501;p6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(continued)</a:t>
            </a:r>
            <a:endParaRPr/>
          </a:p>
        </p:txBody>
      </p:sp>
      <p:sp>
        <p:nvSpPr>
          <p:cNvPr id="502" name="Google Shape;502;p61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manipulators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setprecision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fixed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showpoint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setw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setfill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used for formatting output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iomanip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the manipulators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setprecision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setw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setfill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area in secondary storage to hold info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Header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fstream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contains the definitions of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ifstream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ofstream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1" name="Google Shape;141;p18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Streams and Standard I/O Devices (continued)</a:t>
            </a:r>
            <a:endParaRPr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header file to extract (receive) data from keyboard and send output to the screen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 definitions of two data types: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Courier New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istream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input stream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Courier New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output stream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two variables: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Courier New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stands for common input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Courier New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stands for common output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9" name="Google Shape;149;p19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Streams and Standard I/O Devices (continued)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use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preprocessor directive	</a:t>
            </a: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must be used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declaration is similar to: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istream cin;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ostream cout;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stream variables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type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istream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stream variables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type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7" name="Google Shape;157;p20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the Extraction Operator &gt;&gt;</a:t>
            </a:r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syntax of an input statement using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the extraction operator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is: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2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extraction operator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binary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Left-side operand is an input stream variable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0" lang="en-US" sz="2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Right-side operand is a variable</a:t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895600"/>
            <a:ext cx="4725987" cy="56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6" name="Google Shape;166;p2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the Extraction Operator &gt;&gt; (continued)</a:t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914400" y="1676400"/>
            <a:ext cx="777240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difference between a single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multiple variables and multiple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statements with one variable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scanning,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skips all whitespace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Blanks and certain nonprintable characters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distinguishes between character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number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the right-side operand of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type </a:t>
            </a:r>
            <a:r>
              <a:rPr b="0" i="0" lang="en-US" sz="2600" u="non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2600" u="non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(or </a:t>
            </a:r>
            <a:r>
              <a:rPr b="0" i="0" lang="en-US" sz="2600" u="non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the 2 is treated as a character or as a number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4" name="Google Shape;174;p22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the Extraction Operator &gt;&gt; (continued)</a:t>
            </a:r>
            <a:endParaRPr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Entering a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value into an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variable causes serious errors, called input failure</a:t>
            </a:r>
            <a:endParaRPr/>
          </a:p>
        </p:txBody>
      </p:sp>
      <p:pic>
        <p:nvPicPr>
          <p:cNvPr id="176" name="Google Shape;17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890712"/>
            <a:ext cx="6938962" cy="2376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Layers">
  <a:themeElements>
    <a:clrScheme name="">
      <a:dk1>
        <a:srgbClr val="000000"/>
      </a:dk1>
      <a:lt1>
        <a:srgbClr val="FFFFFF"/>
      </a:lt1>
      <a:dk2>
        <a:srgbClr val="000066"/>
      </a:dk2>
      <a:lt2>
        <a:srgbClr val="D89F00"/>
      </a:lt2>
      <a:accent1>
        <a:srgbClr val="336699"/>
      </a:accent1>
      <a:accent2>
        <a:srgbClr val="FFCC00"/>
      </a:accent2>
      <a:accent3>
        <a:srgbClr val="FFFFFF"/>
      </a:accent3>
      <a:accent4>
        <a:srgbClr val="000000"/>
      </a:accent4>
      <a:accent5>
        <a:srgbClr val="ADB8CA"/>
      </a:accent5>
      <a:accent6>
        <a:srgbClr val="E7B900"/>
      </a:accent6>
      <a:hlink>
        <a:srgbClr val="990033"/>
      </a:hlink>
      <a:folHlink>
        <a:srgbClr val="FFD72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Layers">
  <a:themeElements>
    <a:clrScheme name="">
      <a:dk1>
        <a:srgbClr val="000000"/>
      </a:dk1>
      <a:lt1>
        <a:srgbClr val="FFFFFF"/>
      </a:lt1>
      <a:dk2>
        <a:srgbClr val="000066"/>
      </a:dk2>
      <a:lt2>
        <a:srgbClr val="D89F00"/>
      </a:lt2>
      <a:accent1>
        <a:srgbClr val="336699"/>
      </a:accent1>
      <a:accent2>
        <a:srgbClr val="FFCC00"/>
      </a:accent2>
      <a:accent3>
        <a:srgbClr val="FFFFFF"/>
      </a:accent3>
      <a:accent4>
        <a:srgbClr val="000000"/>
      </a:accent4>
      <a:accent5>
        <a:srgbClr val="ADB8CA"/>
      </a:accent5>
      <a:accent6>
        <a:srgbClr val="E7B900"/>
      </a:accent6>
      <a:hlink>
        <a:srgbClr val="990033"/>
      </a:hlink>
      <a:folHlink>
        <a:srgbClr val="FFD72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