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12">
          <p15:clr>
            <a:srgbClr val="000000"/>
          </p15:clr>
        </p15:guide>
        <p15:guide id="2" pos="76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12" orient="horz"/>
        <p:guide pos="7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912812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35438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3" name="Google Shape;93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94" name="Google Shape;94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5" name="Google Shape;95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914400" y="1828800"/>
            <a:ext cx="38100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876800" y="1828800"/>
            <a:ext cx="38100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 rot="5400000">
            <a:off x="4788694" y="2232819"/>
            <a:ext cx="585311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 rot="5400000">
            <a:off x="826294" y="365919"/>
            <a:ext cx="585311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 rot="5400000">
            <a:off x="2649538" y="93662"/>
            <a:ext cx="43021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3" name="Google Shape;13;p1"/>
              <p:cNvSpPr txBox="1"/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" name="Google Shape;15;p1"/>
              <p:cNvCxnSpPr/>
              <p:nvPr/>
            </p:nvCxnSpPr>
            <p:spPr>
              <a:xfrm>
                <a:off x="0" y="3072"/>
                <a:ext cx="624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6" name="Google Shape;16;p1"/>
            <p:cNvGrpSpPr/>
            <p:nvPr/>
          </p:nvGrpSpPr>
          <p:grpSpPr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" name="Google Shape;17;p1"/>
              <p:cNvSpPr txBox="1"/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" name="Google Shape;18;p1"/>
              <p:cNvCxnSpPr/>
              <p:nvPr/>
            </p:nvCxnSpPr>
            <p:spPr>
              <a:xfrm>
                <a:off x="400" y="432"/>
                <a:ext cx="5088" cy="0"/>
              </a:xfrm>
              <a:prstGeom prst="straightConnector1">
                <a:avLst/>
              </a:prstGeom>
              <a:noFill/>
              <a:ln cap="flat" cmpd="sng" w="4445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19" name="Google Shape;19;p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912812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335438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33;p3"/>
            <p:cNvGrpSpPr/>
            <p:nvPr/>
          </p:nvGrpSpPr>
          <p:grpSpPr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34" name="Google Shape;34;p3"/>
              <p:cNvSpPr txBox="1"/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" name="Google Shape;35;p3"/>
              <p:cNvCxnSpPr/>
              <p:nvPr/>
            </p:nvCxnSpPr>
            <p:spPr>
              <a:xfrm>
                <a:off x="240" y="941"/>
                <a:ext cx="523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36" name="Google Shape;36;p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41" name="Google Shape;41;p3"/>
          <p:cNvCxnSpPr/>
          <p:nvPr/>
        </p:nvCxnSpPr>
        <p:spPr>
          <a:xfrm>
            <a:off x="0" y="48768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36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Relationship Id="rId4" Type="http://schemas.openxmlformats.org/officeDocument/2006/relationships/image" Target="../media/image3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152400" y="1143000"/>
            <a:ext cx="876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Programming:</a:t>
            </a:r>
            <a:b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From Problem Analysis</a:t>
            </a:r>
            <a:b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to Program Design, </a:t>
            </a:r>
            <a:r>
              <a:rPr b="0" i="0" lang="en-US" sz="30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Fourth Edition</a:t>
            </a:r>
            <a:endParaRPr/>
          </a:p>
        </p:txBody>
      </p:sp>
      <p:sp>
        <p:nvSpPr>
          <p:cNvPr id="110" name="Google Shape;110;p14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Chapter 4: Control Structures I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(Selection)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1" name="Google Shape;181;p2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Operators and the</a:t>
            </a:r>
            <a:b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 (continued)</a:t>
            </a:r>
            <a:endParaRPr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914400" y="1676400"/>
            <a:ext cx="77724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we have the following declarations: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str1 = "Hello";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str2 = "Hi";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str3 = "Air";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str4 = "Bill";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str4 = "Big";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325" y="1914525"/>
            <a:ext cx="6975475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Operators and the</a:t>
            </a:r>
            <a:b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 (continued)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" name="Google Shape;197;p2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Operators and the</a:t>
            </a:r>
            <a:b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 (continued)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057400"/>
            <a:ext cx="7046912" cy="404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2109787"/>
            <a:ext cx="7046912" cy="398621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Operators and the</a:t>
            </a:r>
            <a:b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 (continued)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3" name="Google Shape;213;p2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(Boolean) Operators and Logical Expressions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914400" y="1676400"/>
            <a:ext cx="8077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(Boolean) operators enable you to combine logical expressions</a:t>
            </a:r>
            <a:endParaRPr/>
          </a:p>
        </p:txBody>
      </p:sp>
      <p:grpSp>
        <p:nvGrpSpPr>
          <p:cNvPr id="215" name="Google Shape;215;p27"/>
          <p:cNvGrpSpPr/>
          <p:nvPr/>
        </p:nvGrpSpPr>
        <p:grpSpPr>
          <a:xfrm>
            <a:off x="2133599" y="4038599"/>
            <a:ext cx="1476375" cy="1193800"/>
            <a:chOff x="1344" y="2304"/>
            <a:chExt cx="930" cy="752"/>
          </a:xfrm>
        </p:grpSpPr>
        <p:cxnSp>
          <p:nvCxnSpPr>
            <p:cNvPr id="216" name="Google Shape;216;p27"/>
            <p:cNvCxnSpPr/>
            <p:nvPr/>
          </p:nvCxnSpPr>
          <p:spPr>
            <a:xfrm rot="10800000">
              <a:off x="1344" y="2425"/>
              <a:ext cx="432" cy="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7" name="Google Shape;217;p27"/>
            <p:cNvSpPr txBox="1"/>
            <p:nvPr/>
          </p:nvSpPr>
          <p:spPr>
            <a:xfrm>
              <a:off x="1766" y="2304"/>
              <a:ext cx="4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Arial"/>
                  <a:ea typeface="Arial"/>
                  <a:cs typeface="Arial"/>
                  <a:sym typeface="Arial"/>
                </a:rPr>
                <a:t>unary</a:t>
              </a:r>
              <a:endParaRPr/>
            </a:p>
          </p:txBody>
        </p:sp>
        <p:cxnSp>
          <p:nvCxnSpPr>
            <p:cNvPr id="218" name="Google Shape;218;p27"/>
            <p:cNvCxnSpPr/>
            <p:nvPr/>
          </p:nvCxnSpPr>
          <p:spPr>
            <a:xfrm rot="10800000">
              <a:off x="1344" y="2674"/>
              <a:ext cx="432" cy="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9" name="Google Shape;219;p27"/>
            <p:cNvSpPr txBox="1"/>
            <p:nvPr/>
          </p:nvSpPr>
          <p:spPr>
            <a:xfrm>
              <a:off x="1766" y="2553"/>
              <a:ext cx="50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Arial"/>
                  <a:ea typeface="Arial"/>
                  <a:cs typeface="Arial"/>
                  <a:sym typeface="Arial"/>
                </a:rPr>
                <a:t>binary</a:t>
              </a:r>
              <a:endParaRPr/>
            </a:p>
          </p:txBody>
        </p:sp>
        <p:cxnSp>
          <p:nvCxnSpPr>
            <p:cNvPr id="220" name="Google Shape;220;p27"/>
            <p:cNvCxnSpPr/>
            <p:nvPr/>
          </p:nvCxnSpPr>
          <p:spPr>
            <a:xfrm rot="10800000">
              <a:off x="1344" y="2946"/>
              <a:ext cx="432" cy="0"/>
            </a:xfrm>
            <a:prstGeom prst="straightConnector1">
              <a:avLst/>
            </a:prstGeom>
            <a:noFill/>
            <a:ln cap="flat" cmpd="sng" w="28575">
              <a:solidFill>
                <a:srgbClr val="3333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1" name="Google Shape;221;p27"/>
            <p:cNvSpPr txBox="1"/>
            <p:nvPr/>
          </p:nvSpPr>
          <p:spPr>
            <a:xfrm>
              <a:off x="1766" y="2825"/>
              <a:ext cx="50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Arial"/>
                  <a:ea typeface="Arial"/>
                  <a:cs typeface="Arial"/>
                  <a:sym typeface="Arial"/>
                </a:rPr>
                <a:t>binary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8" name="Google Shape;228;p2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(Boolean) Operators and Logical Expressions (continued)</a:t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5087" y="2195512"/>
            <a:ext cx="7046912" cy="382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212" y="609600"/>
            <a:ext cx="7011987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3440112"/>
            <a:ext cx="7010400" cy="280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0"/>
          <p:cNvGrpSpPr/>
          <p:nvPr/>
        </p:nvGrpSpPr>
        <p:grpSpPr>
          <a:xfrm>
            <a:off x="1130300" y="400050"/>
            <a:ext cx="7023100" cy="6288087"/>
            <a:chOff x="712" y="252"/>
            <a:chExt cx="4424" cy="3961"/>
          </a:xfrm>
        </p:grpSpPr>
        <p:pic>
          <p:nvPicPr>
            <p:cNvPr id="241" name="Google Shape;241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9" y="252"/>
              <a:ext cx="4417" cy="1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2" y="1237"/>
              <a:ext cx="4416" cy="5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9" y="1968"/>
              <a:ext cx="4417" cy="22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0" name="Google Shape;250;p3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Precedence</a:t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and logical operators are evaluated from left to right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associativity is left to right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Parentheses can override precedence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057400"/>
            <a:ext cx="7010400" cy="412273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Precedence (continued)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685800" y="16002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chapter, you will: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about control structures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relational and logical operators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how to form and evaluate logical (Boolean) expressions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 how to use the selection control structures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 program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to use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to terminate a program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6" name="Google Shape;266;p3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Precedence (continued)</a:t>
            </a:r>
            <a:endParaRPr/>
          </a:p>
        </p:txBody>
      </p:sp>
      <p:pic>
        <p:nvPicPr>
          <p:cNvPr id="267" name="Google Shape;26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514600"/>
            <a:ext cx="7010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325" y="1981200"/>
            <a:ext cx="6975475" cy="41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Precedence (continued)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81" name="Google Shape;281;p3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Google Shape;282;p3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Precedence (continued)</a:t>
            </a:r>
            <a:endParaRPr/>
          </a:p>
        </p:txBody>
      </p:sp>
      <p:grpSp>
        <p:nvGrpSpPr>
          <p:cNvPr id="283" name="Google Shape;283;p35"/>
          <p:cNvGrpSpPr/>
          <p:nvPr/>
        </p:nvGrpSpPr>
        <p:grpSpPr>
          <a:xfrm>
            <a:off x="1295400" y="1905000"/>
            <a:ext cx="7010400" cy="4441825"/>
            <a:chOff x="816" y="1200"/>
            <a:chExt cx="4416" cy="2798"/>
          </a:xfrm>
        </p:grpSpPr>
        <p:pic>
          <p:nvPicPr>
            <p:cNvPr id="284" name="Google Shape;284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6" y="1200"/>
              <a:ext cx="2784" cy="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6" y="1384"/>
              <a:ext cx="4416" cy="26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91" name="Google Shape;291;p3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2" name="Google Shape;292;p3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Short-Circuit Evaluation</a:t>
            </a:r>
            <a:endParaRPr/>
          </a:p>
        </p:txBody>
      </p:sp>
      <p:sp>
        <p:nvSpPr>
          <p:cNvPr id="293" name="Google Shape;293;p36"/>
          <p:cNvSpPr txBox="1"/>
          <p:nvPr>
            <p:ph idx="1" type="body"/>
          </p:nvPr>
        </p:nvSpPr>
        <p:spPr>
          <a:xfrm>
            <a:off x="914400" y="1828800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Short-circuit evaluation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evaluation of a logical expression stops as soon as the value of the expression is known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(age &gt;= 21) || ( x == 5)	</a:t>
            </a:r>
            <a:r>
              <a:rPr b="0" i="0" lang="en-US" sz="2400" u="none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//Line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(grade == 'A') &amp;&amp; (x &gt;= 7)	</a:t>
            </a:r>
            <a:r>
              <a:rPr b="0" i="0" lang="en-US" sz="2400" u="none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//Line 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99" name="Google Shape;299;p3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0" name="Google Shape;300;p3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Type and Logical (Boolean) Expressions</a:t>
            </a:r>
            <a:endParaRPr/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Earlier versions of C++ did not provide built-in data types that had Boolean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expressions evaluate to either 1 or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of a logical expression was stored in a variable of the data type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use the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type to manipulate logical (Boolean) expressions</a:t>
            </a:r>
            <a:endParaRPr/>
          </a:p>
          <a:p>
            <a:pPr indent="-1206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8" name="Google Shape;308;p3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4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0" i="0" lang="en-US" sz="4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Type and Logical (Boolean) Expressions</a:t>
            </a:r>
            <a:endParaRPr/>
          </a:p>
        </p:txBody>
      </p:sp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type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logical (Boolean) values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reserved words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identifier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the value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identifier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the value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15" name="Google Shape;315;p3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6" name="Google Shape;316;p3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(Boolean) Expressions</a:t>
            </a:r>
            <a:endParaRPr/>
          </a:p>
        </p:txBody>
      </p:sp>
      <p:sp>
        <p:nvSpPr>
          <p:cNvPr id="317" name="Google Shape;317;p39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expressions can be unpredictable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expression appears to represent a comparison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&lt;= num &lt;= 10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always evaluates to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because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&lt;= num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evaluates to either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&lt;= 10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&lt;= 10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correct way to write this expression is: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&lt;= num &amp;&amp; num &lt;= 10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23" name="Google Shape;323;p4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4" name="Google Shape;324;p4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Selection: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if...else</a:t>
            </a:r>
            <a:endParaRPr/>
          </a:p>
        </p:txBody>
      </p:sp>
      <p:sp>
        <p:nvSpPr>
          <p:cNvPr id="325" name="Google Shape;325;p40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One-Way Selection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Two-Way Selection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Compound (Block of) Statements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Selections: Nested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Comparing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if...else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Statements with a Series of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31" name="Google Shape;331;p4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2" name="Google Shape;332;p4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Selection: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if...else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(continued)</a:t>
            </a:r>
            <a:endParaRPr/>
          </a:p>
        </p:txBody>
      </p:sp>
      <p:sp>
        <p:nvSpPr>
          <p:cNvPr id="333" name="Google Shape;333;p4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Pseudocode to Develop, Test, and Debug a Program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Failure and the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Confusion Between the Equality Operator (==) and the Assignment Operator (=)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Operator (?:)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39" name="Google Shape;339;p4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0" name="Google Shape;340;p4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One-Way Selection</a:t>
            </a:r>
            <a:endParaRPr/>
          </a:p>
        </p:txBody>
      </p:sp>
      <p:sp>
        <p:nvSpPr>
          <p:cNvPr id="341" name="Google Shape;341;p42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syntax of one-way selection is: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statement is executed if the value of the expression is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statement is bypassed if the value is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program goes to the next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reserved word</a:t>
            </a:r>
            <a:endParaRPr/>
          </a:p>
        </p:txBody>
      </p:sp>
      <p:pic>
        <p:nvPicPr>
          <p:cNvPr id="342" name="Google Shape;34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8350" y="2514600"/>
            <a:ext cx="2559050" cy="85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computer can proceed: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sequence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Selectively (branch) - making a choice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Repetitively (iteratively) - looping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statements are executed only if certain conditions are met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condition is met if it evaluates to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48" name="Google Shape;348;p4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9" name="Google Shape;349;p4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One-Way Selection (continued)</a:t>
            </a:r>
            <a:endParaRPr/>
          </a:p>
        </p:txBody>
      </p:sp>
      <p:pic>
        <p:nvPicPr>
          <p:cNvPr id="350" name="Google Shape;35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667000"/>
            <a:ext cx="7010400" cy="312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56" name="Google Shape;356;p4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57" name="Google Shape;35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12" y="2620962"/>
            <a:ext cx="7011987" cy="233203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One-Way Selection (continued)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28600"/>
            <a:ext cx="7010400" cy="63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69" name="Google Shape;369;p4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70" name="Google Shape;37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0" y="1663700"/>
            <a:ext cx="7046912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3797300"/>
            <a:ext cx="7010400" cy="2592387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One-Way Selection (continued)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78" name="Google Shape;378;p4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9" name="Google Shape;379;p4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Two-Way Selection</a:t>
            </a:r>
            <a:endParaRPr/>
          </a:p>
        </p:txBody>
      </p:sp>
      <p:sp>
        <p:nvSpPr>
          <p:cNvPr id="380" name="Google Shape;380;p47"/>
          <p:cNvSpPr txBox="1"/>
          <p:nvPr>
            <p:ph idx="1" type="body"/>
          </p:nvPr>
        </p:nvSpPr>
        <p:spPr>
          <a:xfrm>
            <a:off x="914400" y="16764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Two-way selection takes the form: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expression is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executed; otherwise,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executed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statement1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statement2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any C++ statements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reserved word</a:t>
            </a:r>
            <a:endParaRPr/>
          </a:p>
        </p:txBody>
      </p:sp>
      <p:pic>
        <p:nvPicPr>
          <p:cNvPr id="381" name="Google Shape;38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209800"/>
            <a:ext cx="2505075" cy="133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87" name="Google Shape;387;p4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88" name="Google Shape;38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309812"/>
            <a:ext cx="7010400" cy="3024187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Two-Way Selection (continued)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95" name="Google Shape;395;p4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6" name="Google Shape;396;p4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Two-Way Selection (continued)</a:t>
            </a:r>
            <a:endParaRPr/>
          </a:p>
        </p:txBody>
      </p:sp>
      <p:pic>
        <p:nvPicPr>
          <p:cNvPr id="397" name="Google Shape;39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190750"/>
            <a:ext cx="70104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03" name="Google Shape;403;p5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4" name="Google Shape;404;p5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Two-Way Selection (continued)</a:t>
            </a:r>
            <a:endParaRPr/>
          </a:p>
        </p:txBody>
      </p:sp>
      <p:pic>
        <p:nvPicPr>
          <p:cNvPr id="405" name="Google Shape;40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489200"/>
            <a:ext cx="7010400" cy="31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11" name="Google Shape;411;p5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2" name="Google Shape;412;p51"/>
          <p:cNvSpPr txBox="1"/>
          <p:nvPr>
            <p:ph type="title"/>
          </p:nvPr>
        </p:nvSpPr>
        <p:spPr>
          <a:xfrm>
            <a:off x="762000" y="1524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Compound (Block of) Statement</a:t>
            </a:r>
            <a:endParaRPr/>
          </a:p>
        </p:txBody>
      </p:sp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Compound statement (block of statements):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compound statement is a single statement</a:t>
            </a:r>
            <a:endParaRPr/>
          </a:p>
        </p:txBody>
      </p:sp>
      <p:pic>
        <p:nvPicPr>
          <p:cNvPr id="414" name="Google Shape;41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7575" y="2697162"/>
            <a:ext cx="2257425" cy="240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20" name="Google Shape;420;p5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1" name="Google Shape;421;p5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Compound (Block of) Statement (continued)</a:t>
            </a:r>
            <a:endParaRPr/>
          </a:p>
        </p:txBody>
      </p:sp>
      <p:sp>
        <p:nvSpPr>
          <p:cNvPr id="422" name="Google Shape;422;p52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None/>
            </a:pPr>
            <a:r>
              <a:rPr b="0" i="0" lang="en-US" sz="2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(age &gt; 18)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"Eligible to vote." &lt;&lt; endl;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"No longer a minor." &lt;&lt; endl;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None/>
            </a:pPr>
            <a:r>
              <a:rPr b="0" i="0" lang="en-US" sz="2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"Not eligible to vote." &lt;&lt; endl;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"Still a minor." &lt;&lt; endl;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057400"/>
            <a:ext cx="7010400" cy="416718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(continued)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28" name="Google Shape;428;p5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9" name="Google Shape;429;p5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Selections: Nested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endParaRPr/>
          </a:p>
        </p:txBody>
      </p:sp>
      <p:sp>
        <p:nvSpPr>
          <p:cNvPr id="430" name="Google Shape;430;p53"/>
          <p:cNvSpPr txBox="1"/>
          <p:nvPr>
            <p:ph idx="1" type="body"/>
          </p:nvPr>
        </p:nvSpPr>
        <p:spPr>
          <a:xfrm>
            <a:off x="914400" y="1752600"/>
            <a:ext cx="7772400" cy="437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Nesting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one control statement in another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associated with the most recent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has not been paired with an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508000"/>
            <a:ext cx="7010400" cy="328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237" y="4089400"/>
            <a:ext cx="6938962" cy="18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42" name="Google Shape;442;p5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43" name="Google Shape;44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0" y="2398712"/>
            <a:ext cx="7010400" cy="3240087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Selections: Nested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(continued)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50" name="Google Shape;450;p5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1" name="Google Shape;451;p5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if…else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Statements with a Series of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Statements</a:t>
            </a:r>
            <a:endParaRPr/>
          </a:p>
        </p:txBody>
      </p:sp>
      <p:pic>
        <p:nvPicPr>
          <p:cNvPr id="452" name="Google Shape;45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912" y="1827212"/>
            <a:ext cx="5462587" cy="22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4087812"/>
            <a:ext cx="3554412" cy="231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59" name="Google Shape;459;p5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0" name="Google Shape;460;p5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Pseudocode to Develop, Test, and Debug a Program</a:t>
            </a:r>
            <a:endParaRPr/>
          </a:p>
        </p:txBody>
      </p:sp>
      <p:sp>
        <p:nvSpPr>
          <p:cNvPr id="461" name="Google Shape;461;p57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Pseudocode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pseudo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 provides a useful means to outline and refine a program before putting it into formal C++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must first develop a program using paper and pencil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paper, it is easier to spot errors and improve the program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Especially with large programs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67" name="Google Shape;467;p5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8" name="Google Shape;468;p5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Failure and the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</a:t>
            </a:r>
            <a:endParaRPr/>
          </a:p>
        </p:txBody>
      </p:sp>
      <p:sp>
        <p:nvSpPr>
          <p:cNvPr id="469" name="Google Shape;469;p5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input stream enters a fail state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subsequent input statements associated with that stream are ignored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continues to execute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produce erroneous results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use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statements to check status of input stream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stream enters the fail state, include  instructions that stop program execution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75" name="Google Shape;475;p5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6" name="Google Shape;476;p5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Between == and =</a:t>
            </a:r>
            <a:endParaRPr/>
          </a:p>
        </p:txBody>
      </p:sp>
      <p:sp>
        <p:nvSpPr>
          <p:cNvPr id="477" name="Google Shape;477;p59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allows you to use any expression that can be evaluated to either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an expression in the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(x = 5)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"The value is five." &lt;&lt; endl;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appearance of = in place of == resembles a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silent killer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not a syntax error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 logical error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83" name="Google Shape;483;p6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4" name="Google Shape;484;p6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Operator (?:)</a:t>
            </a:r>
            <a:endParaRPr/>
          </a:p>
        </p:txBody>
      </p:sp>
      <p:sp>
        <p:nvSpPr>
          <p:cNvPr id="485" name="Google Shape;485;p60"/>
          <p:cNvSpPr txBox="1"/>
          <p:nvPr>
            <p:ph idx="1" type="body"/>
          </p:nvPr>
        </p:nvSpPr>
        <p:spPr>
          <a:xfrm>
            <a:off x="7620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operator (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takes three arguments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Ternary operator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for using the conditional operator: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expression1 ? expression2 : expression3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result of the conditional expression is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expression2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Otherwise, the result is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expression3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91" name="Google Shape;491;p6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2" name="Google Shape;492;p6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Structures</a:t>
            </a:r>
            <a:endParaRPr/>
          </a:p>
        </p:txBody>
      </p:sp>
      <p:sp>
        <p:nvSpPr>
          <p:cNvPr id="493" name="Google Shape;493;p61"/>
          <p:cNvSpPr txBox="1"/>
          <p:nvPr>
            <p:ph idx="1" type="body"/>
          </p:nvPr>
        </p:nvSpPr>
        <p:spPr>
          <a:xfrm>
            <a:off x="914400" y="1828800"/>
            <a:ext cx="5105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structure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alternate to if-else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(integral) expression is evaluated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of the expression determines which corresponding action is taken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 is sometimes called the selector</a:t>
            </a:r>
            <a:endParaRPr/>
          </a:p>
        </p:txBody>
      </p:sp>
      <p:pic>
        <p:nvPicPr>
          <p:cNvPr id="494" name="Google Shape;49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1700" y="1676400"/>
            <a:ext cx="3162300" cy="478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57150"/>
            <a:ext cx="7010400" cy="67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Operators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8382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condition is represented by a logical (Boolean) expression that can be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operators: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comparisons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 two operands (binary)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to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05" name="Google Shape;505;p6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6" name="Google Shape;506;p6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Structures (continued)</a:t>
            </a:r>
            <a:endParaRPr/>
          </a:p>
        </p:txBody>
      </p:sp>
      <p:sp>
        <p:nvSpPr>
          <p:cNvPr id="507" name="Google Shape;507;p6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or more statements may follow a case label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Braces are not needed to turn multiple statements into a single compound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may or may not appear after each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reserved words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31775"/>
            <a:ext cx="7010400" cy="6399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18" name="Google Shape;518;p6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9" name="Google Shape;519;p6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Terminating a Program with the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</a:t>
            </a:r>
            <a:endParaRPr/>
          </a:p>
        </p:txBody>
      </p:sp>
      <p:sp>
        <p:nvSpPr>
          <p:cNvPr id="520" name="Google Shape;520;p6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Certain types of errors that are very difficult to catch can occur in a program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division by zero can be difficult to catch using any of the programming techniques examined so far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predefined function,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useful in stopping program execution when certain elusive errors occur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26" name="Google Shape;526;p6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7" name="Google Shape;527;p6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(continued)</a:t>
            </a:r>
            <a:endParaRPr/>
          </a:p>
        </p:txBody>
      </p:sp>
      <p:sp>
        <p:nvSpPr>
          <p:cNvPr id="528" name="Google Shape;528;p66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expression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any logical expression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evaluates to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next statement executes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evaluates to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program terminates and indicates where in the program the error occurred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include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cassert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header file</a:t>
            </a:r>
            <a:endParaRPr/>
          </a:p>
        </p:txBody>
      </p:sp>
      <p:pic>
        <p:nvPicPr>
          <p:cNvPr id="529" name="Google Shape;52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0212" y="2416175"/>
            <a:ext cx="3125787" cy="5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35" name="Google Shape;535;p6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6" name="Google Shape;536;p6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(continued)</a:t>
            </a:r>
            <a:endParaRPr/>
          </a:p>
        </p:txBody>
      </p:sp>
      <p:sp>
        <p:nvSpPr>
          <p:cNvPr id="537" name="Google Shape;537;p67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useful for enforcing programming constraints during program development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developing and testing a program, remove or disable assert statements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preprocessor directive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NDEBUG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must be placed before the directive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&lt;cassert&gt;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disable the assert statement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43" name="Google Shape;543;p6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4" name="Google Shape;544;p6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Cable Company Billing</a:t>
            </a:r>
            <a:endParaRPr/>
          </a:p>
        </p:txBody>
      </p:sp>
      <p:sp>
        <p:nvSpPr>
          <p:cNvPr id="545" name="Google Shape;545;p6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programming example calculates a customer’s bill for a local cable company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types of customers: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Residential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rates for calculating a cable bill: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for residential customers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for business customers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51" name="Google Shape;551;p6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2" name="Google Shape;552;p6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Rates</a:t>
            </a:r>
            <a:endParaRPr/>
          </a:p>
        </p:txBody>
      </p:sp>
      <p:sp>
        <p:nvSpPr>
          <p:cNvPr id="553" name="Google Shape;553;p69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residential customer: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Bill processing fee: $4.50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service fee: $20.50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Premium channel: $7.50 per channel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business customer: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Bill processing fee: $15.00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service fee: $75.00 for first 10 connections and $5.00 for each additional connection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Premium channel cost: $50.00 per channel for any number of connections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59" name="Google Shape;559;p7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0" name="Google Shape;560;p7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Requirements</a:t>
            </a:r>
            <a:endParaRPr/>
          </a:p>
        </p:txBody>
      </p:sp>
      <p:sp>
        <p:nvSpPr>
          <p:cNvPr id="561" name="Google Shape;561;p70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 user for account number and customer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stands for residential customer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stands for business customer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67" name="Google Shape;567;p7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8" name="Google Shape;568;p7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Input and Output</a:t>
            </a:r>
            <a:endParaRPr/>
          </a:p>
        </p:txBody>
      </p:sp>
      <p:sp>
        <p:nvSpPr>
          <p:cNvPr id="569" name="Google Shape;569;p71"/>
          <p:cNvSpPr txBox="1"/>
          <p:nvPr>
            <p:ph idx="1" type="body"/>
          </p:nvPr>
        </p:nvSpPr>
        <p:spPr>
          <a:xfrm>
            <a:off x="914400" y="1676400"/>
            <a:ext cx="77724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account number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premium channels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business customers, number of basic service connections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Customer’s account number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Billing amount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75" name="Google Shape;575;p7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6" name="Google Shape;576;p7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Program Analysis</a:t>
            </a:r>
            <a:endParaRPr/>
          </a:p>
        </p:txBody>
      </p:sp>
      <p:sp>
        <p:nvSpPr>
          <p:cNvPr id="577" name="Google Shape;577;p72"/>
          <p:cNvSpPr txBox="1"/>
          <p:nvPr>
            <p:ph idx="1" type="body"/>
          </p:nvPr>
        </p:nvSpPr>
        <p:spPr>
          <a:xfrm>
            <a:off x="914400" y="18288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Purpose: calculate and print billing amount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Calculating billing amount requires: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for whom the billing amount is calculated (residential or business)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premium channels to which the customer subscribes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business customer, you need: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basic service connections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premium channels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Operators (continued)</a:t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535237"/>
            <a:ext cx="7010400" cy="279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83" name="Google Shape;583;p7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4" name="Google Shape;584;p7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Program Analysis (continued)</a:t>
            </a:r>
            <a:endParaRPr/>
          </a:p>
        </p:txBody>
      </p:sp>
      <p:sp>
        <p:nvSpPr>
          <p:cNvPr id="585" name="Google Shape;585;p7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needed to calculate the bill, such as bill processing fees and the cost of a premium channel, are known quantities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 should print the billing amount to two decimal places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91" name="Google Shape;591;p7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2" name="Google Shape;592;p7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Algorithm Design</a:t>
            </a:r>
            <a:endParaRPr/>
          </a:p>
        </p:txBody>
      </p:sp>
      <p:sp>
        <p:nvSpPr>
          <p:cNvPr id="593" name="Google Shape;593;p74"/>
          <p:cNvSpPr txBox="1"/>
          <p:nvPr>
            <p:ph idx="1" type="body"/>
          </p:nvPr>
        </p:nvSpPr>
        <p:spPr>
          <a:xfrm>
            <a:off x="914400" y="1752600"/>
            <a:ext cx="7772400" cy="437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precision to two decimal places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user for account number and customer type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customer type is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user for number of premium channels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and print the bill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customer type is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user for number of basic service connections and number of premium channels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and print the bill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99" name="Google Shape;599;p7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0" name="Google Shape;600;p7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Variables and Named Constants</a:t>
            </a:r>
            <a:endParaRPr/>
          </a:p>
        </p:txBody>
      </p:sp>
      <p:pic>
        <p:nvPicPr>
          <p:cNvPr id="601" name="Google Shape;60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5600" y="1981200"/>
            <a:ext cx="61468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6712" y="4148137"/>
            <a:ext cx="4814887" cy="1871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08" name="Google Shape;608;p7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9" name="Google Shape;609;p7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Formulas</a:t>
            </a:r>
            <a:endParaRPr/>
          </a:p>
        </p:txBody>
      </p:sp>
      <p:sp>
        <p:nvSpPr>
          <p:cNvPr id="610" name="Google Shape;610;p76"/>
          <p:cNvSpPr txBox="1"/>
          <p:nvPr>
            <p:ph idx="1" type="body"/>
          </p:nvPr>
        </p:nvSpPr>
        <p:spPr>
          <a:xfrm>
            <a:off x="990600" y="1828800"/>
            <a:ext cx="76962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Billing for residential customers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amountDue = RES_BILL_PROC_FEES +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RES_BASIC_SERV_COST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+ numOfPremChannels *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RES_COST_PREM_CHANNEL;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16" name="Google Shape;616;p7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7" name="Google Shape;617;p7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Formulas (continued)</a:t>
            </a:r>
            <a:endParaRPr/>
          </a:p>
        </p:txBody>
      </p:sp>
      <p:sp>
        <p:nvSpPr>
          <p:cNvPr id="618" name="Google Shape;618;p77"/>
          <p:cNvSpPr txBox="1"/>
          <p:nvPr>
            <p:ph idx="1" type="body"/>
          </p:nvPr>
        </p:nvSpPr>
        <p:spPr>
          <a:xfrm>
            <a:off x="914400" y="1676400"/>
            <a:ext cx="77724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Billing for business customers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(numOfBasicServConn &lt;= 10)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amountDue = BUS_BILL_PROC_FEES +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BUS_BASIC_SERV_COST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+ numOfPremChannels *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BUS_COST_PREM_CHANNEL;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amountDue = BUS_BILL_PROC_FEES +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BUS_BASIC_SERV_COST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+ (numOfBasicServConn - 10)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* BUS_BASIC_CONN_COST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+ numOfPremChannels *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BUS_COST_PREM_CHANNEL;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24" name="Google Shape;624;p7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5" name="Google Shape;625;p7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Main Algorithm</a:t>
            </a:r>
            <a:endParaRPr/>
          </a:p>
        </p:txBody>
      </p:sp>
      <p:sp>
        <p:nvSpPr>
          <p:cNvPr id="626" name="Google Shape;626;p7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floating-point numbers in fixed decimal with decimal point and trailing zeros</a:t>
            </a:r>
            <a:endParaRPr/>
          </a:p>
          <a:p>
            <a:pPr indent="-325437" lvl="1" marL="952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floating-point numbers with two decimal places and set the precision to two decimal places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user to enter account number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customer account number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user to enter customer code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customer code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32" name="Google Shape;632;p7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3" name="Google Shape;633;p7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Main Algorithm (continued)</a:t>
            </a:r>
            <a:endParaRPr/>
          </a:p>
        </p:txBody>
      </p:sp>
      <p:sp>
        <p:nvSpPr>
          <p:cNvPr id="634" name="Google Shape;634;p79"/>
          <p:cNvSpPr txBox="1"/>
          <p:nvPr>
            <p:ph idx="1" type="body"/>
          </p:nvPr>
        </p:nvSpPr>
        <p:spPr>
          <a:xfrm>
            <a:off x="914400" y="17526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 startAt="6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customer code is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325437" lvl="1" marL="952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user to enter number of premium channels</a:t>
            </a:r>
            <a:endParaRPr/>
          </a:p>
          <a:p>
            <a:pPr indent="-325437" lvl="1" marL="952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the number of premium channels</a:t>
            </a:r>
            <a:endParaRPr/>
          </a:p>
          <a:p>
            <a:pPr indent="-325437" lvl="1" marL="952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the billing amount</a:t>
            </a:r>
            <a:endParaRPr/>
          </a:p>
          <a:p>
            <a:pPr indent="-325437" lvl="1" marL="952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account number and billing amount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40" name="Google Shape;640;p8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1" name="Google Shape;641;p8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Main Algorithm (continued)</a:t>
            </a:r>
            <a:endParaRPr/>
          </a:p>
        </p:txBody>
      </p:sp>
      <p:sp>
        <p:nvSpPr>
          <p:cNvPr id="642" name="Google Shape;642;p80"/>
          <p:cNvSpPr txBox="1"/>
          <p:nvPr>
            <p:ph idx="1" type="body"/>
          </p:nvPr>
        </p:nvSpPr>
        <p:spPr>
          <a:xfrm>
            <a:off x="914400" y="1676400"/>
            <a:ext cx="77724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 startAt="7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customer code is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325437" lvl="1" marL="952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user to enter number of basic service connections</a:t>
            </a:r>
            <a:endParaRPr/>
          </a:p>
          <a:p>
            <a:pPr indent="-325437" lvl="1" marL="952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number of basic service connections</a:t>
            </a:r>
            <a:endParaRPr/>
          </a:p>
          <a:p>
            <a:pPr indent="-325437" lvl="1" marL="952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user to enter number of premium channels</a:t>
            </a:r>
            <a:endParaRPr/>
          </a:p>
          <a:p>
            <a:pPr indent="-325437" lvl="1" marL="952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number of premium channels</a:t>
            </a:r>
            <a:endParaRPr/>
          </a:p>
          <a:p>
            <a:pPr indent="-325437" lvl="1" marL="952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billing amount</a:t>
            </a:r>
            <a:endParaRPr/>
          </a:p>
          <a:p>
            <a:pPr indent="-325437" lvl="1" marL="952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account number and billing amount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48" name="Google Shape;648;p8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9" name="Google Shape;649;p8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Main Algorithm (continued)</a:t>
            </a:r>
            <a:endParaRPr/>
          </a:p>
        </p:txBody>
      </p:sp>
      <p:sp>
        <p:nvSpPr>
          <p:cNvPr id="650" name="Google Shape;650;p81"/>
          <p:cNvSpPr txBox="1"/>
          <p:nvPr>
            <p:ph idx="1" type="body"/>
          </p:nvPr>
        </p:nvSpPr>
        <p:spPr>
          <a:xfrm>
            <a:off x="914400" y="1717675"/>
            <a:ext cx="77724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 startAt="8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customer code is other than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output an error message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56" name="Google Shape;656;p8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7" name="Google Shape;657;p8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</p:txBody>
      </p:sp>
      <p:sp>
        <p:nvSpPr>
          <p:cNvPr id="658" name="Google Shape;658;p82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structures alter normal control flow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 control structures are selection and repetition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operators: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expressions evaluate to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operators: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(not),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(and),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7" name="Google Shape;157;p2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Operators and Simple Data Types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use the relational operators with all three simple data types: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&lt; 15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evaluates to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!= 6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evaluates to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2.5 &gt; 5.8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evaluates to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5.9 &lt;= 7.5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evaluates to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-1206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64" name="Google Shape;664;p8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5" name="Google Shape;665;p8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(continued)</a:t>
            </a:r>
            <a:endParaRPr/>
          </a:p>
        </p:txBody>
      </p:sp>
      <p:sp>
        <p:nvSpPr>
          <p:cNvPr id="666" name="Google Shape;666;p8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selection structures: one-way selection and two-way selection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expression in an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structure is usually a logical expression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stand-alone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in C++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a related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sequence of statements enclosed between braces,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called a compound statement or block of statements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72" name="Google Shape;672;p8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3" name="Google Shape;673;p8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(continued)</a:t>
            </a:r>
            <a:endParaRPr/>
          </a:p>
        </p:txBody>
      </p:sp>
      <p:sp>
        <p:nvSpPr>
          <p:cNvPr id="674" name="Google Shape;674;p84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assignment in place of the equality operator creates a semantic error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0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handles multiway selection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ends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0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terminate a program if certain conditions are not met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5" name="Google Shape;165;p2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Characters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774825"/>
            <a:ext cx="6092825" cy="45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914400" y="430212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Operators and the</a:t>
            </a:r>
            <a:b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914400" y="16764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operators can be applied to strings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 are compared character by character, starting with the first character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continues until either a mismatch is found or all characters are found equal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two strings of different lengths are compared and the comparison is equal to the last character of the shorter string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shorter string is less than the larger string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