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7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 rot="5400000">
            <a:off x="2649538" y="93662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5" name="Google Shape;15;p1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1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8" name="Google Shape;18;p1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3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5" name="Google Shape;35;p3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228600" y="11430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5: Control Structures II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(Repetition)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Digits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5-5 provides an example of a sentinel-controlled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converts uppercase letters to their corresponding telephone digit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3: Flag-Controlled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flag-controlled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uses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to control the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flag-controlled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takes the form: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3783012"/>
            <a:ext cx="5894387" cy="246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Guessing Game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5-6 implements a number guessing game using a flag-controlled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uses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generate a random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rand()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an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between 0 and 32767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it to an integer greater than or equal to 0 and less than 100: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rand() % 100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4: EOF-Controlled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762000" y="1676400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EOF (End Of File)-controlled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logical value returned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determine if the program has ended input</a:t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1752600" y="3581400"/>
            <a:ext cx="5967412" cy="2319337"/>
            <a:chOff x="1000" y="1751"/>
            <a:chExt cx="3759" cy="1461"/>
          </a:xfrm>
        </p:grpSpPr>
        <p:pic>
          <p:nvPicPr>
            <p:cNvPr id="213" name="Google Shape;21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0" y="1751"/>
              <a:ext cx="3759" cy="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6" y="2600"/>
              <a:ext cx="3509" cy="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914400" y="1828800"/>
            <a:ext cx="7315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determine the end of file status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other I/O functions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member of data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for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istreamVar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input stream variable, such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050" y="4613275"/>
            <a:ext cx="2724150" cy="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Expressions in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expression in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can be complex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((noOfGuesses &lt; 5) &amp;&amp; (!isGuessed))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Checking Account Balance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local bank in your town needs a program to calculate a customer’s checking account balance at the end of each month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are stored in a file in the following form: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467343 23750.40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 250.00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 1200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 75.00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 120.74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Checking Account Balance (continued)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914400" y="1752600"/>
            <a:ext cx="7772400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line of data shows the account number followed by the account balance at the beginning of the month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Thereafter each line has two entries: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amount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codes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withdrawal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deposit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interest paid by the bank 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Checking Account Balance (continued)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updates balance after each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month, if at any time the balance goes below $1000.00, a $25.00 service fee is charged 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Checking Account Balance (continued)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914400" y="1752600"/>
            <a:ext cx="7772400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prints the following information: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at the beginning of the month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at the end of the month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 paid by the bank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amount of deposit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deposits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amount of withdrawal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withdrawals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charge if 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repetition (looping) control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to construct and use count-controlled, sentinel-controlled, flag-controlled, and EOF-controlled repetition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how to form and use nested control structures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Input and Output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file consisting of data in the previous format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of the following form: 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Number: 467343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Beginning Balance: $23750.40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Ending Balance: $24611.49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Interest Paid: $366.24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Amount Deposited: $2230.50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 of Deposits: 3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Amount Withdrawn: $1735.65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Number of Withdrawals: 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3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Program Analysis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914400" y="16002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entry in the input file is the account number and the beginning balance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first reads account number and beginning balance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Thereafter, each entry in the file is of the following form: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transactionCode transactionAmount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account balance, process each entry that contains transaction code and transaction amount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Program Analysis (continued)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with starting balance and then update  account balance after processing each entry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transaction code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transaction amount is added to the account balance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transaction code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transaction amount is subtracted from the balance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separate counts of withdrawals and deposits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Analysis Algorithm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the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account number and beginning balance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transaction code and transaction amount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transaction code and update the appropriate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4 and 5 for all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the result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Variables and Constants</a:t>
            </a:r>
            <a:endParaRPr/>
          </a:p>
        </p:txBody>
      </p:sp>
      <p:grpSp>
        <p:nvGrpSpPr>
          <p:cNvPr id="303" name="Google Shape;303;p37"/>
          <p:cNvGrpSpPr/>
          <p:nvPr/>
        </p:nvGrpSpPr>
        <p:grpSpPr>
          <a:xfrm>
            <a:off x="1905000" y="1981200"/>
            <a:ext cx="5791200" cy="3444875"/>
            <a:chOff x="1008" y="1286"/>
            <a:chExt cx="3648" cy="2170"/>
          </a:xfrm>
        </p:grpSpPr>
        <p:pic>
          <p:nvPicPr>
            <p:cNvPr id="304" name="Google Shape;304;p37"/>
            <p:cNvPicPr preferRelativeResize="0"/>
            <p:nvPr/>
          </p:nvPicPr>
          <p:blipFill rotWithShape="1">
            <a:blip r:embed="rId3">
              <a:alphaModFix/>
            </a:blip>
            <a:srcRect b="0" l="17218" r="18881" t="0"/>
            <a:stretch/>
          </p:blipFill>
          <p:spPr>
            <a:xfrm>
              <a:off x="1008" y="1286"/>
              <a:ext cx="3648" cy="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7"/>
            <p:cNvPicPr preferRelativeResize="0"/>
            <p:nvPr/>
          </p:nvPicPr>
          <p:blipFill rotWithShape="1">
            <a:blip r:embed="rId4">
              <a:alphaModFix/>
            </a:blip>
            <a:srcRect b="0" l="13951" r="19780" t="0"/>
            <a:stretch/>
          </p:blipFill>
          <p:spPr>
            <a:xfrm>
              <a:off x="1008" y="2929"/>
              <a:ext cx="3648" cy="5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6" name="Google Shape;306;p37"/>
          <p:cNvPicPr preferRelativeResize="0"/>
          <p:nvPr/>
        </p:nvPicPr>
        <p:blipFill rotWithShape="1">
          <a:blip r:embed="rId5">
            <a:alphaModFix/>
          </a:blip>
          <a:srcRect b="0" l="14096" r="19635" t="0"/>
          <a:stretch/>
        </p:blipFill>
        <p:spPr>
          <a:xfrm>
            <a:off x="1905000" y="5410200"/>
            <a:ext cx="5791200" cy="55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Steps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 as discussed previously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variables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isServiceCharged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initialized to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beginning balance in the variable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beginningBalance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file and initialize the variable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accountBalance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value of the variable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beginningBalance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data will be read from a file, you need to open input file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Steps (continued)</a:t>
            </a:r>
            <a:endParaRPr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account number and starting balance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infile &gt;&gt; acctNumber &gt;&gt; beginningBalance;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transaction code and transaction amount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infile &gt;&gt; transactionCode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	 &gt;&gt; transactionAmount;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transaction code and update appropriate variables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Steps (continued)</a:t>
            </a:r>
            <a:endParaRPr/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4 and 5 until there is no more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number of entries in the input file is not known, use an EOF-controlled while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the result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4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</a:t>
            </a:r>
            <a:endParaRPr/>
          </a:p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and initialize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input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input file does not exist, exit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output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numbers in appropriate formats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accountNumber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beginningBalance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4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838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accountBalance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beginningBalance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transactionCode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 (not end of input file)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transactionCode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accountBalance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Increment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numberOfDeposits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transactionCode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accountBalance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interestPaid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Repetition Needed?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Repetition allows you to efficiently use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input, add, and average multiple numbers using a limited number of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to add five numbers: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variable for each number, input the numbers and add the variables together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loop that reads a number into a variable and adds it to a variable that contains the sum of the numbers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2" name="Google Shape;352;p4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838200" y="1752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transactionCode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accountBalance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numberOfWithdrawals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(accountBalance &lt; MINIMUM_BALANCE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&amp;&amp; !isServicedCharged)</a:t>
            </a:r>
            <a:endParaRPr/>
          </a:p>
          <a:p>
            <a:pPr indent="-457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SERVICE_CHARGE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accountBalance</a:t>
            </a:r>
            <a:endParaRPr/>
          </a:p>
          <a:p>
            <a:pPr indent="-457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isServiceCharged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transactionCode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other than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an error message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the results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0" name="Google Shape;360;p4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general form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is:</a:t>
            </a:r>
            <a:endParaRPr/>
          </a:p>
          <a:p>
            <a:pPr indent="-342900" lvl="0" marL="342900" rtl="0" algn="l">
              <a:lnSpc>
                <a:spcPct val="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 statement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 condition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statement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called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control statements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 statement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initializes a variable (called the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control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401887"/>
            <a:ext cx="7277100" cy="72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p4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  <p:pic>
        <p:nvPicPr>
          <p:cNvPr id="371" name="Google Shape;3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612" y="2100262"/>
            <a:ext cx="7011987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378" name="Google Shape;378;p46"/>
          <p:cNvGrpSpPr/>
          <p:nvPr/>
        </p:nvGrpSpPr>
        <p:grpSpPr>
          <a:xfrm>
            <a:off x="1066800" y="1704975"/>
            <a:ext cx="7010400" cy="4721225"/>
            <a:chOff x="672" y="1042"/>
            <a:chExt cx="4416" cy="2974"/>
          </a:xfrm>
        </p:grpSpPr>
        <p:pic>
          <p:nvPicPr>
            <p:cNvPr id="379" name="Google Shape;379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1042"/>
              <a:ext cx="4416" cy="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3" y="2060"/>
              <a:ext cx="4394" cy="1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2" y="3421"/>
              <a:ext cx="2081" cy="5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4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allows you to use fractional values for loop control variables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may differ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is a semantic error: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is a legal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loop: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(;;)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"Hello" &lt;&lt; endl;</a:t>
            </a:r>
            <a:endParaRPr/>
          </a:p>
        </p:txBody>
      </p:sp>
      <p:pic>
        <p:nvPicPr>
          <p:cNvPr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19525"/>
            <a:ext cx="7010400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97" name="Google Shape;397;p4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7" y="1727200"/>
            <a:ext cx="6938962" cy="242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125" y="4224337"/>
            <a:ext cx="6975475" cy="215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06" name="Google Shape;406;p4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</a:t>
            </a:r>
            <a:endParaRPr/>
          </a:p>
        </p:txBody>
      </p:sp>
      <p:sp>
        <p:nvSpPr>
          <p:cNvPr id="408" name="Google Shape;408;p49"/>
          <p:cNvSpPr txBox="1"/>
          <p:nvPr>
            <p:ph idx="1" type="body"/>
          </p:nvPr>
        </p:nvSpPr>
        <p:spPr>
          <a:xfrm>
            <a:off x="9144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executes first, and then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evaluated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an infinite loop, body must contain a statement that makes the expression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simple or compound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always iterates at least once</a:t>
            </a:r>
            <a:endParaRPr/>
          </a:p>
        </p:txBody>
      </p:sp>
      <p:pic>
        <p:nvPicPr>
          <p:cNvPr id="409" name="Google Shape;4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362200"/>
            <a:ext cx="31623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5" name="Google Shape;415;p5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  <p:pic>
        <p:nvPicPr>
          <p:cNvPr id="417" name="Google Shape;4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7010400" cy="4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3" name="Google Shape;423;p5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5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  <p:pic>
        <p:nvPicPr>
          <p:cNvPr id="425" name="Google Shape;4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395537"/>
            <a:ext cx="6975475" cy="286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52"/>
          <p:cNvGrpSpPr/>
          <p:nvPr/>
        </p:nvGrpSpPr>
        <p:grpSpPr>
          <a:xfrm>
            <a:off x="1084262" y="762000"/>
            <a:ext cx="6975475" cy="5410200"/>
            <a:chOff x="683" y="1056"/>
            <a:chExt cx="4394" cy="3408"/>
          </a:xfrm>
        </p:grpSpPr>
        <p:pic>
          <p:nvPicPr>
            <p:cNvPr id="431" name="Google Shape;43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3" y="1056"/>
              <a:ext cx="4394" cy="1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3" y="2633"/>
              <a:ext cx="4394" cy="18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general form of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can be simple or compound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acts as a decision maker and is usually a logical expression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is called the body of the loop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parentheses are part of the syntax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387600"/>
            <a:ext cx="3016250" cy="8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9" name="Google Shape;439;p5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Divisibility Test by 3 and 9</a:t>
            </a:r>
            <a:endParaRPr/>
          </a:p>
        </p:txBody>
      </p:sp>
      <p:pic>
        <p:nvPicPr>
          <p:cNvPr id="440" name="Google Shape;44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2078037"/>
            <a:ext cx="5391150" cy="394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46" name="Google Shape;446;p5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Right Looping Structure</a:t>
            </a:r>
            <a:endParaRPr/>
          </a:p>
        </p:txBody>
      </p:sp>
      <p:sp>
        <p:nvSpPr>
          <p:cNvPr id="448" name="Google Shape;448;p5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three loops have their place in C++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know or can determine in advance the number of repetitions needed, the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is the correct choice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not know and cannot determine in advance the number of repetitions needed, and it could be zero, use 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not know and cannot determine in advance the number of repetitions needed, and it is at least one, use a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do...while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54" name="Google Shape;454;p5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5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800"/>
              <a:buFont typeface="Courier New"/>
              <a:buNone/>
            </a:pPr>
            <a:r>
              <a:rPr b="0" i="0" lang="en-US" sz="3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3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</a:t>
            </a:r>
            <a:endParaRPr/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the flow of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is used for two purposes: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exit early from a loop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eliminate the use of certain (flag)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skip the remainder of the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executes, the program continues with the first statement after the structure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2" name="Google Shape;462;p5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5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800"/>
              <a:buFont typeface="Courier New"/>
              <a:buNone/>
            </a:pPr>
            <a:r>
              <a:rPr b="0" i="0" lang="en-US" sz="3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b="0" i="0" lang="en-US" sz="3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(continued)</a:t>
            </a:r>
            <a:endParaRPr/>
          </a:p>
        </p:txBody>
      </p:sp>
      <p:sp>
        <p:nvSpPr>
          <p:cNvPr id="464" name="Google Shape;464;p56"/>
          <p:cNvSpPr txBox="1"/>
          <p:nvPr>
            <p:ph idx="1" type="body"/>
          </p:nvPr>
        </p:nvSpPr>
        <p:spPr>
          <a:xfrm>
            <a:off x="914400" y="1905000"/>
            <a:ext cx="7772400" cy="42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in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executed in a loop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skips remaining statements and proceeds with the next iteration of the loop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0" name="Google Shape;470;p5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5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Control Structures</a:t>
            </a:r>
            <a:endParaRPr/>
          </a:p>
        </p:txBody>
      </p:sp>
      <p:sp>
        <p:nvSpPr>
          <p:cNvPr id="472" name="Google Shape;472;p57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the following pattern: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***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****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*****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the following code: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		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 = 1; i &lt;= 5 ; i++)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	</a:t>
            </a: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 = 1; j &lt;= i; j++)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		cout &lt;&lt; "*";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	cout &lt;&lt; endl;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8" name="Google Shape;478;p5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9" name="Google Shape;479;p5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Control Structures (continued)</a:t>
            </a:r>
            <a:endParaRPr/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result if we replace the first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with the following?</a:t>
            </a:r>
            <a:endParaRPr/>
          </a:p>
          <a:p>
            <a:pPr indent="-342900" lvl="0" marL="342900" rtl="0" algn="l">
              <a:lnSpc>
                <a:spcPct val="1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 = 5; i &gt;= 1; i--)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****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59"/>
          <p:cNvSpPr txBox="1"/>
          <p:nvPr>
            <p:ph type="title"/>
          </p:nvPr>
        </p:nvSpPr>
        <p:spPr>
          <a:xfrm>
            <a:off x="1143000" y="228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488" name="Google Shape;488;p59"/>
          <p:cNvSpPr txBox="1"/>
          <p:nvPr>
            <p:ph idx="1" type="body"/>
          </p:nvPr>
        </p:nvSpPr>
        <p:spPr>
          <a:xfrm>
            <a:off x="990600" y="1828800"/>
            <a:ext cx="7696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has three looping (repetition) structures: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reserved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loops are called pretest 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is called a posttest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not execute at all, but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always executes at least once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94" name="Google Shape;494;p6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expression is the decision maker, and the statement is the body of the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can be: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Counter-controlled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Sentinel-controlled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EOF-controlled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Windows console environment, the end-of-file marker is entered 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Ctrl+z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02" name="Google Shape;502;p6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504" name="Google Shape;504;p61"/>
          <p:cNvSpPr txBox="1"/>
          <p:nvPr>
            <p:ph idx="1" type="body"/>
          </p:nvPr>
        </p:nvSpPr>
        <p:spPr>
          <a:xfrm>
            <a:off x="1066800" y="17526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loop: simplifies the writing of a counter-controlled while loop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a semicolon at the end of the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is a semantic error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in the body of a loop immediately terminates the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in the body of a loop skips to the next iteration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125" y="1981200"/>
            <a:ext cx="69754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 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continues to execute endlessly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Avoided by including statements in loop body that assure exit condition is eventually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28850"/>
            <a:ext cx="69754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Looping (Repetition) Structure (continued)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Loops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71712"/>
            <a:ext cx="701040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1: Counter-Controlled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4400" y="16002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know exactly how many pieces of data need to be read,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becomes a counter-controlled loop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3467100"/>
            <a:ext cx="58959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2: Sentinel-Controlled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38200" y="1676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Sentinel variable is tested in the condition and loop ends when sentinel is encountered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062" y="3151187"/>
            <a:ext cx="6688137" cy="225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