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20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A95F5-53A0-427C-8EE9-E34A097733A5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3450-CE64-4B89-9E91-BA92A78A468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450-CE64-4B89-9E91-BA92A78A468A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2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3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3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6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4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21" y="21104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4" y="1055079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7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1902DC0-50CA-46C5-A6E9-2B6F73D49F84}" type="datetimeFigureOut">
              <a:rPr lang="en-GB" smtClean="0"/>
              <a:pPr/>
              <a:t>12/11/2021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2631AD2-B2D8-4A58-9C5A-DA68107EC0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548683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Introduction to Computer Hardware</a:t>
            </a:r>
            <a:br>
              <a:rPr lang="en-GB" dirty="0" smtClean="0"/>
            </a:br>
            <a:r>
              <a:rPr lang="en-GB" dirty="0" smtClean="0"/>
              <a:t>CMP 213</a:t>
            </a:r>
            <a:br>
              <a:rPr lang="en-GB" dirty="0" smtClean="0"/>
            </a:br>
            <a:r>
              <a:rPr lang="en-GB" dirty="0" smtClean="0"/>
              <a:t>(Digital Computers)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38328"/>
            <a:ext cx="6400800" cy="1054968"/>
          </a:xfrm>
        </p:spPr>
        <p:txBody>
          <a:bodyPr>
            <a:normAutofit/>
          </a:bodyPr>
          <a:lstStyle/>
          <a:p>
            <a:r>
              <a:rPr lang="en-GB" dirty="0" smtClean="0"/>
              <a:t>Compiled by:</a:t>
            </a:r>
          </a:p>
          <a:p>
            <a:r>
              <a:rPr lang="en-GB" dirty="0" smtClean="0"/>
              <a:t>Egena Onu, Ph.D.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Central Processing Unit (CPU)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dirty="0" smtClean="0"/>
              <a:t>Arithmetic and Logic Unit (ALU)</a:t>
            </a:r>
          </a:p>
          <a:p>
            <a:pPr algn="just"/>
            <a:endParaRPr lang="en-GB" dirty="0" smtClean="0"/>
          </a:p>
          <a:p>
            <a:pPr lvl="1" algn="just"/>
            <a:r>
              <a:rPr lang="en-GB" dirty="0" smtClean="0"/>
              <a:t>The ALU is a digital circuit (integrated circuit)  used to perform arithmetic and logic operations.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ALU represents the fundamental building block of the CPU in any computer.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Modern CPUs contain very powerful and complex ALUs.</a:t>
            </a:r>
          </a:p>
          <a:p>
            <a:pPr lvl="1" algn="just"/>
            <a:endParaRPr lang="en-GB" dirty="0" smtClean="0"/>
          </a:p>
          <a:p>
            <a:pPr lvl="1"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Central Processing Unit (CPU)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 smtClean="0"/>
              <a:t>Arithmetic and Logic Unit (ALU)</a:t>
            </a:r>
          </a:p>
          <a:p>
            <a:pPr lvl="1" algn="just"/>
            <a:r>
              <a:rPr lang="en-GB" dirty="0" smtClean="0"/>
              <a:t>Examples of arithmetic operations carried out by ALU are:</a:t>
            </a:r>
          </a:p>
          <a:p>
            <a:pPr lvl="1" algn="just"/>
            <a:endParaRPr lang="en-GB" dirty="0" smtClean="0"/>
          </a:p>
          <a:p>
            <a:pPr lvl="2" algn="just"/>
            <a:r>
              <a:rPr lang="en-GB" dirty="0" smtClean="0"/>
              <a:t>Addition</a:t>
            </a:r>
          </a:p>
          <a:p>
            <a:pPr lvl="2" algn="just"/>
            <a:r>
              <a:rPr lang="en-GB" dirty="0" smtClean="0"/>
              <a:t>Subtraction</a:t>
            </a:r>
          </a:p>
          <a:p>
            <a:pPr lvl="2" algn="just"/>
            <a:r>
              <a:rPr lang="en-GB" dirty="0" smtClean="0"/>
              <a:t>Multiplication and </a:t>
            </a:r>
          </a:p>
          <a:p>
            <a:pPr lvl="2" algn="just"/>
            <a:r>
              <a:rPr lang="en-GB" dirty="0" smtClean="0"/>
              <a:t>Division.</a:t>
            </a:r>
          </a:p>
          <a:p>
            <a:pPr lvl="2" algn="just"/>
            <a:endParaRPr lang="en-GB" dirty="0" smtClean="0"/>
          </a:p>
          <a:p>
            <a:pPr lvl="1" algn="just"/>
            <a:r>
              <a:rPr lang="en-GB" dirty="0" smtClean="0"/>
              <a:t>Examples of logic operations in ALU are:</a:t>
            </a:r>
          </a:p>
          <a:p>
            <a:pPr lvl="2" algn="just"/>
            <a:r>
              <a:rPr lang="en-GB" dirty="0" smtClean="0"/>
              <a:t>AND, OR, NOT, etc.</a:t>
            </a:r>
          </a:p>
          <a:p>
            <a:pPr lvl="2" algn="just"/>
            <a:endParaRPr lang="en-GB" dirty="0" smtClean="0"/>
          </a:p>
          <a:p>
            <a:pPr lvl="1" algn="just"/>
            <a:r>
              <a:rPr lang="en-GB" dirty="0" smtClean="0"/>
              <a:t>When operations become more and more complex, ALU also become more complex and expensive and takes more space in the CPU and dissipates more heat.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Central Processing Unit (CPU)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Control Unit (CU)</a:t>
            </a:r>
          </a:p>
          <a:p>
            <a:pPr lvl="1" algn="just"/>
            <a:r>
              <a:rPr lang="en-GB" dirty="0" smtClean="0"/>
              <a:t>The CU tells the ALU what operation to perform on data and the ALU stores the result in an output register.</a:t>
            </a:r>
          </a:p>
          <a:p>
            <a:pPr lvl="1" algn="just"/>
            <a:r>
              <a:rPr lang="en-GB" dirty="0" smtClean="0"/>
              <a:t>The CU moves the data to the output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Central Processing Unit (CPU) </a:t>
            </a:r>
            <a:endParaRPr lang="en-GB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Registers</a:t>
            </a:r>
          </a:p>
          <a:p>
            <a:pPr lvl="1" algn="just"/>
            <a:r>
              <a:rPr lang="en-GB" dirty="0" smtClean="0"/>
              <a:t>Registers are special transistors that store data and instructions as they are been </a:t>
            </a:r>
            <a:r>
              <a:rPr lang="en-GB" dirty="0" smtClean="0"/>
              <a:t>manipulated </a:t>
            </a:r>
            <a:r>
              <a:rPr lang="en-GB" dirty="0" smtClean="0"/>
              <a:t>by the control unit and ALU</a:t>
            </a:r>
            <a:r>
              <a:rPr lang="en-GB" dirty="0" smtClean="0"/>
              <a:t>.</a:t>
            </a:r>
          </a:p>
          <a:p>
            <a:pPr lvl="2"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8"/>
            <a:r>
              <a:rPr lang="en-GB" sz="6600" dirty="0" smtClean="0">
                <a:latin typeface="Calibri" pitchFamily="34" charset="0"/>
              </a:rPr>
              <a:t>Questions</a:t>
            </a:r>
            <a:endParaRPr lang="en-GB" sz="6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Introduction to Digital Computers and systems</a:t>
            </a:r>
          </a:p>
          <a:p>
            <a:pPr algn="just"/>
            <a:r>
              <a:rPr lang="en-US" dirty="0" smtClean="0"/>
              <a:t>Logic Gates</a:t>
            </a:r>
          </a:p>
          <a:p>
            <a:pPr algn="just"/>
            <a:r>
              <a:rPr lang="en-US" dirty="0" smtClean="0"/>
              <a:t>Using Practical Logic Gates</a:t>
            </a:r>
          </a:p>
          <a:p>
            <a:pPr algn="just"/>
            <a:r>
              <a:rPr lang="en-US" dirty="0" smtClean="0"/>
              <a:t>Boolean Algebra</a:t>
            </a:r>
          </a:p>
          <a:p>
            <a:pPr algn="just"/>
            <a:r>
              <a:rPr lang="en-US" dirty="0" smtClean="0"/>
              <a:t>Boolean Operations and Expressions </a:t>
            </a:r>
          </a:p>
          <a:p>
            <a:pPr algn="just"/>
            <a:r>
              <a:rPr lang="en-US" dirty="0" smtClean="0"/>
              <a:t>Laws and Rules of Boolean Algebra</a:t>
            </a:r>
          </a:p>
          <a:p>
            <a:pPr algn="just"/>
            <a:r>
              <a:rPr lang="en-US" dirty="0" err="1" smtClean="0"/>
              <a:t>DeMorgans</a:t>
            </a:r>
            <a:r>
              <a:rPr lang="en-US" dirty="0" smtClean="0"/>
              <a:t> Theorem</a:t>
            </a:r>
          </a:p>
          <a:p>
            <a:pPr algn="just"/>
            <a:r>
              <a:rPr lang="en-US" dirty="0" smtClean="0"/>
              <a:t>Boolean Analysis of Logic Circuits</a:t>
            </a:r>
          </a:p>
          <a:p>
            <a:pPr algn="just"/>
            <a:r>
              <a:rPr lang="en-US" dirty="0" smtClean="0"/>
              <a:t>Standard and Canonical Forms</a:t>
            </a:r>
          </a:p>
          <a:p>
            <a:pPr algn="just"/>
            <a:r>
              <a:rPr lang="en-US" dirty="0" err="1" smtClean="0"/>
              <a:t>Karnaugh</a:t>
            </a:r>
            <a:r>
              <a:rPr lang="en-US" dirty="0" smtClean="0"/>
              <a:t> Maps</a:t>
            </a:r>
          </a:p>
          <a:p>
            <a:pPr algn="just"/>
            <a:r>
              <a:rPr lang="en-US" dirty="0" smtClean="0"/>
              <a:t>Combinational Logic Analysis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Administration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2 hours lecture per week</a:t>
            </a:r>
          </a:p>
          <a:p>
            <a:pPr algn="just"/>
            <a:r>
              <a:rPr lang="en-US" dirty="0" smtClean="0"/>
              <a:t>2 hours lab per week</a:t>
            </a:r>
          </a:p>
          <a:p>
            <a:pPr algn="just"/>
            <a:r>
              <a:rPr lang="en-US" dirty="0" smtClean="0"/>
              <a:t>15% Lab</a:t>
            </a:r>
          </a:p>
          <a:p>
            <a:pPr algn="just"/>
            <a:r>
              <a:rPr lang="en-US" dirty="0" smtClean="0"/>
              <a:t>15% CA</a:t>
            </a:r>
          </a:p>
          <a:p>
            <a:pPr algn="just"/>
            <a:r>
              <a:rPr lang="en-US" dirty="0" smtClean="0"/>
              <a:t>10% Attendance</a:t>
            </a:r>
          </a:p>
          <a:p>
            <a:pPr algn="just"/>
            <a:r>
              <a:rPr lang="en-US" dirty="0"/>
              <a:t>6</a:t>
            </a:r>
            <a:r>
              <a:rPr lang="en-US" dirty="0" smtClean="0"/>
              <a:t>0% Exams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Explain Digital computer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Understand components of a digital computer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Basic knowledge of the relationship between numbers and digital computers.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Computers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GB" dirty="0" smtClean="0"/>
              <a:t>A  digital computer is any class of device that is capable of solving problems by processing information in discrete forms.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A digital computer can also be seen as any programmable electronic device that processes numbers and words at enormous speed.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Digital computers process information by manipulating words and symbols according logical rules.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In our society today, digital computers are used to so many activities such as:</a:t>
            </a:r>
          </a:p>
          <a:p>
            <a:pPr lvl="1" algn="just"/>
            <a:r>
              <a:rPr lang="en-GB" dirty="0" smtClean="0"/>
              <a:t>Controlling spacecrafts</a:t>
            </a:r>
          </a:p>
          <a:p>
            <a:pPr lvl="1" algn="just"/>
            <a:r>
              <a:rPr lang="en-GB" dirty="0" smtClean="0"/>
              <a:t>Factories</a:t>
            </a:r>
          </a:p>
          <a:p>
            <a:pPr lvl="1" algn="just"/>
            <a:r>
              <a:rPr lang="en-GB" dirty="0" smtClean="0"/>
              <a:t>Warehouses</a:t>
            </a:r>
          </a:p>
          <a:p>
            <a:pPr lvl="1" algn="just"/>
            <a:r>
              <a:rPr lang="en-GB" dirty="0" smtClean="0"/>
              <a:t>Healthcare systems</a:t>
            </a:r>
          </a:p>
          <a:p>
            <a:pPr lvl="1" algn="just"/>
            <a:r>
              <a:rPr lang="en-GB" dirty="0" smtClean="0"/>
              <a:t>Telecommunications</a:t>
            </a:r>
          </a:p>
          <a:p>
            <a:pPr lvl="1" algn="just"/>
            <a:r>
              <a:rPr lang="en-GB" dirty="0" smtClean="0"/>
              <a:t>Banks</a:t>
            </a:r>
          </a:p>
          <a:p>
            <a:pPr lvl="1" algn="just"/>
            <a:r>
              <a:rPr lang="en-GB" dirty="0" smtClean="0"/>
              <a:t>Household</a:t>
            </a:r>
          </a:p>
          <a:p>
            <a:pPr lvl="1" algn="just"/>
            <a:r>
              <a:rPr lang="en-GB" dirty="0" smtClean="0"/>
              <a:t>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Components of a Digital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The digital computer is made up of:</a:t>
            </a:r>
          </a:p>
          <a:p>
            <a:pPr algn="just"/>
            <a:endParaRPr lang="en-GB" dirty="0" smtClean="0"/>
          </a:p>
          <a:p>
            <a:pPr lvl="1" algn="just"/>
            <a:r>
              <a:rPr lang="en-GB" dirty="0" smtClean="0"/>
              <a:t>Central Processing Unit (CPU)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Memory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Input and Output (I/O) devices</a:t>
            </a:r>
            <a:endParaRPr lang="en-GB" dirty="0"/>
          </a:p>
          <a:p>
            <a:pPr lvl="1" algn="just"/>
            <a:endParaRPr lang="en-GB" dirty="0" smtClean="0"/>
          </a:p>
          <a:p>
            <a:pPr lvl="1"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Central Processing Unit (CPU)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algn="just"/>
            <a:r>
              <a:rPr lang="en-GB" dirty="0" smtClean="0"/>
              <a:t>The CPU, also called the “processor” is the unit that does all the processing in a computer.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This unit of the computer retrieves and executes instructions.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The CPU is an integrated circuit that performs the calculations that runs a computer.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The CPU performs</a:t>
            </a:r>
          </a:p>
          <a:p>
            <a:pPr lvl="2" algn="just"/>
            <a:r>
              <a:rPr lang="en-GB" dirty="0" smtClean="0"/>
              <a:t>Arithmetical</a:t>
            </a:r>
          </a:p>
          <a:p>
            <a:pPr lvl="2" algn="just"/>
            <a:r>
              <a:rPr lang="en-GB" dirty="0" smtClean="0"/>
              <a:t>Logical </a:t>
            </a:r>
          </a:p>
          <a:p>
            <a:pPr lvl="2" algn="just"/>
            <a:r>
              <a:rPr lang="en-GB" dirty="0" smtClean="0"/>
              <a:t>Input/output </a:t>
            </a:r>
          </a:p>
          <a:p>
            <a:pPr lvl="2" algn="just">
              <a:buNone/>
            </a:pPr>
            <a:r>
              <a:rPr lang="en-GB" dirty="0" smtClean="0"/>
              <a:t>Instructions that are passed from an operating system.</a:t>
            </a:r>
            <a:endParaRPr lang="en-GB" dirty="0"/>
          </a:p>
          <a:p>
            <a:pPr lvl="1"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Components of a Digital Computers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Diagrammatically, the CPU is presented as:</a:t>
            </a:r>
          </a:p>
          <a:p>
            <a:pPr algn="just"/>
            <a:endParaRPr lang="en-GB" dirty="0"/>
          </a:p>
        </p:txBody>
      </p:sp>
      <p:pic>
        <p:nvPicPr>
          <p:cNvPr id="4" name="Picture 3" descr="Digital Compu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2" y="2132858"/>
            <a:ext cx="6840761" cy="4207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Central Processing Unit (CPU)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GB" dirty="0" smtClean="0"/>
              <a:t>The CPU can be clocked at up to 80MHz.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By clocking at 80MHz means that it can execute one instruction every 12.5 ns.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CPU is capable of multiplying a 32-bit integer by a 16-bit integer in one cycle and a 32-bit integer by a 32-bit integer in 2 cycles.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There is no floating point unit in a CPU so this form of operation is carried out by software algorithms therefore making floating point operations much slower than integer math.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CPU is made up of three essential components (transistors) that work together in processing </a:t>
            </a:r>
            <a:r>
              <a:rPr lang="en-GB" smtClean="0"/>
              <a:t>digital data:</a:t>
            </a:r>
            <a:endParaRPr lang="en-GB" dirty="0" smtClean="0"/>
          </a:p>
          <a:p>
            <a:pPr algn="just"/>
            <a:endParaRPr lang="en-GB" dirty="0" smtClean="0"/>
          </a:p>
          <a:p>
            <a:pPr lvl="1" algn="just"/>
            <a:r>
              <a:rPr lang="en-GB" dirty="0" smtClean="0"/>
              <a:t>Control Unit (CU)</a:t>
            </a:r>
          </a:p>
          <a:p>
            <a:pPr lvl="1" algn="just"/>
            <a:r>
              <a:rPr lang="en-GB" dirty="0" smtClean="0"/>
              <a:t>Arithmetic and Logic Unit (ALU)</a:t>
            </a:r>
          </a:p>
          <a:p>
            <a:pPr lvl="1" algn="just"/>
            <a:r>
              <a:rPr lang="en-GB" dirty="0" smtClean="0"/>
              <a:t>Registers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3715</TotalTime>
  <Words>625</Words>
  <Application>Microsoft Office PowerPoint</Application>
  <PresentationFormat>On-screen Show (4:3)</PresentationFormat>
  <Paragraphs>127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Introduction to Computer Hardware CMP 213 (Digital Computers)</vt:lpstr>
      <vt:lpstr>Course Content</vt:lpstr>
      <vt:lpstr>Course Administration</vt:lpstr>
      <vt:lpstr>Objectives</vt:lpstr>
      <vt:lpstr>Digital Computers</vt:lpstr>
      <vt:lpstr>Components of a Digital Computer</vt:lpstr>
      <vt:lpstr>Central Processing Unit (CPU) </vt:lpstr>
      <vt:lpstr>Components of a Digital Computers</vt:lpstr>
      <vt:lpstr>Central Processing Unit (CPU) </vt:lpstr>
      <vt:lpstr>Central Processing Unit (CPU) </vt:lpstr>
      <vt:lpstr>Central Processing Unit (CPU) </vt:lpstr>
      <vt:lpstr>Central Processing Unit (CPU) </vt:lpstr>
      <vt:lpstr>Central Processing Unit (CPU) </vt:lpstr>
      <vt:lpstr>Memory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Hardware CMP 213</dc:title>
  <dc:creator>Egena-OnuPhD</dc:creator>
  <cp:lastModifiedBy>Egena-OnuPhD</cp:lastModifiedBy>
  <cp:revision>52</cp:revision>
  <dcterms:created xsi:type="dcterms:W3CDTF">2021-10-20T10:13:58Z</dcterms:created>
  <dcterms:modified xsi:type="dcterms:W3CDTF">2021-11-12T12:50:51Z</dcterms:modified>
</cp:coreProperties>
</file>