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6" y="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7475-A957-4427-9584-577A7647DC8E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D595A-D7A4-48EE-B807-09415A54312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random access refers to the fact that any access to any memory location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the same fixed amount of time regardless of the actual memory location and/or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sequence of accesses that takes place. For example, if a write operation to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location 100 takes 15 ns and if this operation is followed by a read operation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location 3000, then the latter operation will also take 15 ns. This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compared to sequential access in which if access to location 100 takes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 ns, and if a consecutive access to location 101 takes 505 ns, then it is expected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access to location 300 may take 1500 ns. This is because the memory has to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 through locations 100 to 300, with each location requiring 5 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595A-D7A4-48EE-B807-09415A543122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9B051F-4AAA-414E-B2DF-9B2A70D67725}" type="slidenum">
              <a:rPr lang="en-GB" sz="1300"/>
              <a:pPr/>
              <a:t>25</a:t>
            </a:fld>
            <a:endParaRPr lang="en-GB" sz="130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FD7726-E6B3-9247-89B3-C20ADC99CDD8}" type="slidenum">
              <a:rPr lang="en-GB" sz="1300"/>
              <a:pPr/>
              <a:t>26</a:t>
            </a:fld>
            <a:endParaRPr lang="en-GB" sz="130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47AB87-6E21-1047-9330-51009C451F9A}" type="slidenum">
              <a:rPr lang="en-GB" sz="1300"/>
              <a:pPr/>
              <a:t>30</a:t>
            </a:fld>
            <a:endParaRPr lang="en-GB" sz="1300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4C2C46-C602-7843-9554-F16F37842142}" type="slidenum">
              <a:rPr lang="en-GB" sz="1300"/>
              <a:pPr/>
              <a:t>31</a:t>
            </a:fld>
            <a:endParaRPr lang="en-GB" sz="130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F2743E-BD9D-49D5-8257-AF3D70573979}" type="datetimeFigureOut">
              <a:rPr lang="en-GB" smtClean="0"/>
              <a:pPr/>
              <a:t>16/11/2021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47AE77-E970-4C52-8161-63ABC527E66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908720"/>
            <a:ext cx="7524328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Introduction to Computer Hardware</a:t>
            </a:r>
            <a:br>
              <a:rPr lang="en-GB" dirty="0" smtClean="0"/>
            </a:br>
            <a:r>
              <a:rPr lang="en-GB" dirty="0" smtClean="0"/>
              <a:t>(CMP213)</a:t>
            </a:r>
            <a:br>
              <a:rPr lang="en-GB" dirty="0" smtClean="0"/>
            </a:br>
            <a:r>
              <a:rPr lang="en-GB" dirty="0" smtClean="0"/>
              <a:t>Digital Computers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Egena Onu, Ph.D.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GB" dirty="0" smtClean="0"/>
              <a:t>Condition Registers</a:t>
            </a:r>
          </a:p>
          <a:p>
            <a:pPr marL="822960" lvl="1" indent="-457200" algn="just"/>
            <a:r>
              <a:rPr lang="en-GB" dirty="0" smtClean="0"/>
              <a:t>Condition registers/flags are used to maintain status information.</a:t>
            </a:r>
          </a:p>
          <a:p>
            <a:pPr marL="822960" lvl="1" indent="-457200" algn="just"/>
            <a:r>
              <a:rPr lang="en-GB" dirty="0" smtClean="0"/>
              <a:t>Some architectures contain a special program status word (PSW).</a:t>
            </a:r>
          </a:p>
          <a:p>
            <a:pPr marL="822960" lvl="1" indent="-457200" algn="just"/>
            <a:r>
              <a:rPr lang="en-GB" dirty="0" smtClean="0"/>
              <a:t>The PSW contains bits that are set by the CPU to indicate the current status of an executing program.</a:t>
            </a:r>
          </a:p>
          <a:p>
            <a:pPr marL="822960" lvl="1" indent="-457200" algn="just"/>
            <a:r>
              <a:rPr lang="en-GB" dirty="0" smtClean="0"/>
              <a:t>These indicators are typically for:</a:t>
            </a:r>
          </a:p>
          <a:p>
            <a:pPr marL="1097280" lvl="2" indent="-457200" algn="just"/>
            <a:r>
              <a:rPr lang="en-GB" dirty="0" smtClean="0"/>
              <a:t>Arithmetic operations</a:t>
            </a:r>
          </a:p>
          <a:p>
            <a:pPr marL="1097280" lvl="2" indent="-457200" algn="just"/>
            <a:r>
              <a:rPr lang="en-GB" dirty="0" smtClean="0"/>
              <a:t>Interrupts</a:t>
            </a:r>
          </a:p>
          <a:p>
            <a:pPr marL="1097280" lvl="2" indent="-457200" algn="just"/>
            <a:r>
              <a:rPr lang="en-GB" dirty="0" smtClean="0"/>
              <a:t>Memory protection information or</a:t>
            </a:r>
          </a:p>
          <a:p>
            <a:pPr marL="1097280" lvl="2" indent="-457200" algn="just"/>
            <a:r>
              <a:rPr lang="en-GB" dirty="0" smtClean="0"/>
              <a:t>Processor status.</a:t>
            </a:r>
          </a:p>
          <a:p>
            <a:pPr marL="1097280" lvl="2" indent="-457200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 computer, memory refers to devices that can store information temporarily or permanently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computer needs storage devices to operate. Some of the major devices are: HDD, CD ROM, RAM, Floppy Disk </a:t>
            </a:r>
            <a:r>
              <a:rPr lang="en-US" dirty="0" smtClean="0"/>
              <a:t>etc.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 a conventional digital computer, memory is organised in a hierarchy as shown in the figure below.</a:t>
            </a:r>
          </a:p>
          <a:p>
            <a:pPr algn="just"/>
            <a:r>
              <a:rPr lang="en-GB" dirty="0" smtClean="0"/>
              <a:t>If we put </a:t>
            </a:r>
            <a:r>
              <a:rPr lang="en-GB" dirty="0" smtClean="0"/>
              <a:t>aside the set of CPU registers then a typical memory hierarchy starts with a small, expensive, and relatively fast unit called the </a:t>
            </a:r>
            <a:r>
              <a:rPr lang="en-GB" i="1" dirty="0" smtClean="0"/>
              <a:t>cache.</a:t>
            </a:r>
            <a:endParaRPr lang="en-GB" i="1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584" y="4293096"/>
            <a:ext cx="5801648" cy="194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With the registers removed from the hierarchy, a typical memory hierarchy would look like:</a:t>
            </a:r>
          </a:p>
          <a:p>
            <a:pPr algn="just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6912"/>
            <a:ext cx="468051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The point of memory hierarchy in itself is an engineering trade-off: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Cost and </a:t>
            </a:r>
            <a:r>
              <a:rPr lang="en-GB" dirty="0" smtClean="0">
                <a:latin typeface="Arial" charset="0"/>
                <a:cs typeface="Arial" charset="0"/>
              </a:rPr>
              <a:t>volume</a:t>
            </a:r>
            <a:r>
              <a:rPr lang="en-GB" dirty="0" smtClean="0">
                <a:latin typeface="Arial" charset="0"/>
                <a:cs typeface="Arial" charset="0"/>
              </a:rPr>
              <a:t/>
            </a:r>
            <a:br>
              <a:rPr lang="en-GB" dirty="0" smtClean="0">
                <a:latin typeface="Arial" charset="0"/>
                <a:cs typeface="Arial" charset="0"/>
              </a:rPr>
            </a:br>
            <a:endParaRPr lang="en-GB" dirty="0" smtClean="0">
              <a:latin typeface="Arial" charset="0"/>
              <a:cs typeface="Arial" charset="0"/>
            </a:endParaRPr>
          </a:p>
          <a:p>
            <a:pPr lvl="1" algn="just">
              <a:lnSpc>
                <a:spcPct val="93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				versus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 smtClean="0">
              <a:latin typeface="Arial" charset="0"/>
              <a:cs typeface="Arial" charset="0"/>
            </a:endParaRPr>
          </a:p>
          <a:p>
            <a:pPr lvl="1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Speed </a:t>
            </a:r>
            <a:r>
              <a:rPr lang="en-GB" dirty="0" smtClean="0">
                <a:latin typeface="Arial" charset="0"/>
                <a:cs typeface="Arial" charset="0"/>
              </a:rPr>
              <a:t>and </a:t>
            </a:r>
            <a:r>
              <a:rPr lang="en-GB" dirty="0" smtClean="0">
                <a:latin typeface="Arial" charset="0"/>
                <a:cs typeface="Arial" charset="0"/>
              </a:rPr>
              <a:t>capacity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 smtClean="0">
              <a:latin typeface="Arial" charset="0"/>
              <a:cs typeface="Arial" charset="0"/>
            </a:endParaRP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For a given point in time, increased speed and capacity require greater cost and volume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memory hierarchy can be characterised using a number of parameters: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Access type</a:t>
            </a:r>
          </a:p>
          <a:p>
            <a:pPr lvl="1" algn="just"/>
            <a:r>
              <a:rPr lang="en-GB" dirty="0" smtClean="0"/>
              <a:t>Capacity</a:t>
            </a:r>
          </a:p>
          <a:p>
            <a:pPr lvl="1" algn="just"/>
            <a:r>
              <a:rPr lang="en-GB" dirty="0" smtClean="0"/>
              <a:t>Cycle time</a:t>
            </a:r>
          </a:p>
          <a:p>
            <a:pPr lvl="1" algn="just"/>
            <a:r>
              <a:rPr lang="en-GB" dirty="0" smtClean="0"/>
              <a:t>Latency</a:t>
            </a:r>
          </a:p>
          <a:p>
            <a:pPr lvl="1" algn="just"/>
            <a:r>
              <a:rPr lang="en-GB" dirty="0" smtClean="0"/>
              <a:t>Bandwidth and</a:t>
            </a:r>
          </a:p>
          <a:p>
            <a:pPr lvl="1" algn="just"/>
            <a:r>
              <a:rPr lang="en-GB" dirty="0" smtClean="0"/>
              <a:t>Cost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b="1" i="1" dirty="0" smtClean="0"/>
              <a:t>Access</a:t>
            </a:r>
            <a:r>
              <a:rPr lang="en-GB" b="1" dirty="0" smtClean="0"/>
              <a:t> </a:t>
            </a:r>
            <a:r>
              <a:rPr lang="en-GB" dirty="0" smtClean="0"/>
              <a:t>refers to the actions that physically takes place during a read/write operation.</a:t>
            </a:r>
          </a:p>
          <a:p>
            <a:pPr algn="just"/>
            <a:endParaRPr lang="en-GB" dirty="0" smtClean="0"/>
          </a:p>
          <a:p>
            <a:pPr algn="just"/>
            <a:r>
              <a:rPr lang="en-GB" b="1" i="1" dirty="0" smtClean="0"/>
              <a:t>Capacity</a:t>
            </a:r>
            <a:r>
              <a:rPr lang="en-GB" dirty="0" smtClean="0"/>
              <a:t> of a memory is the amount of data it can hold at anyone given time and it is measured in bytes.</a:t>
            </a:r>
          </a:p>
          <a:p>
            <a:pPr algn="just"/>
            <a:endParaRPr lang="en-GB" dirty="0" smtClean="0"/>
          </a:p>
          <a:p>
            <a:pPr algn="just"/>
            <a:r>
              <a:rPr lang="en-GB" b="1" i="1" dirty="0" smtClean="0"/>
              <a:t>Cycle time </a:t>
            </a:r>
            <a:r>
              <a:rPr lang="en-GB" dirty="0" smtClean="0"/>
              <a:t>is the time that elapsed from the start of a read operation to the time of a subsequent read.</a:t>
            </a:r>
          </a:p>
          <a:p>
            <a:pPr algn="just"/>
            <a:endParaRPr lang="en-GB" dirty="0" smtClean="0"/>
          </a:p>
          <a:p>
            <a:pPr algn="just"/>
            <a:r>
              <a:rPr lang="en-GB" b="1" i="1" dirty="0" smtClean="0"/>
              <a:t>Latency </a:t>
            </a:r>
            <a:r>
              <a:rPr lang="en-GB" dirty="0" smtClean="0"/>
              <a:t>is the time interval between the request for information and the access to the first bit of that information.</a:t>
            </a:r>
          </a:p>
          <a:p>
            <a:pPr algn="just"/>
            <a:endParaRPr lang="en-GB" dirty="0" smtClean="0"/>
          </a:p>
          <a:p>
            <a:pPr algn="just"/>
            <a:r>
              <a:rPr lang="en-GB" b="1" i="1" dirty="0" smtClean="0"/>
              <a:t>Bandwidth </a:t>
            </a:r>
            <a:r>
              <a:rPr lang="en-GB" dirty="0" smtClean="0"/>
              <a:t>is a measure of the number of bits that can be accessed from the memory in a given time and it measured in bits per second (BS).</a:t>
            </a:r>
          </a:p>
          <a:p>
            <a:pPr algn="just"/>
            <a:endParaRPr lang="en-GB" dirty="0" smtClean="0"/>
          </a:p>
          <a:p>
            <a:pPr algn="just"/>
            <a:r>
              <a:rPr lang="en-GB" b="1" i="1" dirty="0" smtClean="0"/>
              <a:t>Cost: </a:t>
            </a:r>
            <a:r>
              <a:rPr lang="en-GB" dirty="0" smtClean="0"/>
              <a:t>the cost of a memory level is usually specified as dollars per megabytes.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Parameters of the memory hierarchy are summarised in the table below:</a:t>
            </a:r>
          </a:p>
          <a:p>
            <a:pPr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2852936"/>
            <a:ext cx="50863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Very high speed semiconductor </a:t>
            </a:r>
            <a:r>
              <a:rPr lang="en-US" dirty="0" smtClean="0"/>
              <a:t>memory.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speeds up the </a:t>
            </a:r>
            <a:r>
              <a:rPr lang="en-US" dirty="0" smtClean="0"/>
              <a:t>CPU.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Holds frequently used parts of data and program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Acts as a buffer between main memory and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6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Advantages</a:t>
            </a:r>
          </a:p>
          <a:p>
            <a:pPr lvl="1" algn="just"/>
            <a:r>
              <a:rPr lang="en-US" dirty="0" smtClean="0"/>
              <a:t>Cache memory is faster than main memory.</a:t>
            </a:r>
          </a:p>
          <a:p>
            <a:pPr lvl="1" algn="just"/>
            <a:r>
              <a:rPr lang="en-US" dirty="0" smtClean="0"/>
              <a:t>It consumes less access time as compared to main memory.</a:t>
            </a:r>
          </a:p>
          <a:p>
            <a:pPr lvl="1" algn="just"/>
            <a:r>
              <a:rPr lang="en-US" dirty="0" smtClean="0"/>
              <a:t>It stores the program that can be executed within a short period of time.</a:t>
            </a:r>
          </a:p>
          <a:p>
            <a:pPr lvl="1" algn="just"/>
            <a:r>
              <a:rPr lang="en-US" dirty="0" smtClean="0"/>
              <a:t>It stores data for temporary use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Disadvantages</a:t>
            </a:r>
          </a:p>
          <a:p>
            <a:pPr lvl="1" algn="just"/>
            <a:r>
              <a:rPr lang="en-US" dirty="0" smtClean="0"/>
              <a:t>Cache memory has limited capacity.</a:t>
            </a:r>
          </a:p>
          <a:p>
            <a:pPr lvl="1" algn="just"/>
            <a:r>
              <a:rPr lang="en-US" dirty="0" smtClean="0"/>
              <a:t>It is very expensive.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dirty="0" smtClean="0">
                <a:latin typeface="Calibri" pitchFamily="34" charset="0"/>
              </a:rPr>
              <a:t>Registers are special transistors that store data and instructions as they are been manipulated by the control unit and ALU.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Registers are essentially extremely fast memory locations within the CPU that are used to create and store the results of the CPU operations.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Every  data to be processed by CPU must be in the registers.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Essentially, registers are the memory locations to which data are sent and retrieved.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Different computers have different register sets. 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Computers differs from one another in the number of registers, register types, and the length of each register.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They also differ in the usage of each register.</a:t>
            </a:r>
          </a:p>
          <a:p>
            <a:pPr lvl="1" algn="just"/>
            <a:endParaRPr lang="en-GB" dirty="0" smtClean="0">
              <a:latin typeface="Calibri" pitchFamily="34" charset="0"/>
            </a:endParaRPr>
          </a:p>
          <a:p>
            <a:pPr lvl="1" algn="just"/>
            <a:r>
              <a:rPr lang="en-GB" dirty="0" smtClean="0">
                <a:latin typeface="Calibri" pitchFamily="34" charset="0"/>
              </a:rPr>
              <a:t>General purpose registers are used for multiple purposes as assigned a variety of functions by programmers.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416824" cy="36038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Holds data and instructions running at the moment in the </a:t>
            </a:r>
            <a:r>
              <a:rPr lang="en-US" dirty="0" smtClean="0"/>
              <a:t>CPU.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Its has limited </a:t>
            </a:r>
            <a:r>
              <a:rPr lang="en-US" dirty="0" smtClean="0"/>
              <a:t>space.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is lost when power is turned </a:t>
            </a:r>
            <a:r>
              <a:rPr lang="en-US" dirty="0" smtClean="0"/>
              <a:t>off.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 as fast as registers and </a:t>
            </a:r>
            <a:r>
              <a:rPr lang="en-US" dirty="0" smtClean="0"/>
              <a:t>Cache.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common types are: RAM and </a:t>
            </a:r>
            <a:r>
              <a:rPr lang="en-US" dirty="0" smtClean="0"/>
              <a:t>ROM.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ROM: EPROM, </a:t>
            </a:r>
            <a:r>
              <a:rPr lang="en-US" dirty="0" smtClean="0"/>
              <a:t>EEPROM.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RAM: SIMM, DIMM, RIMM, SO-DIMM, SO-RIMM, RDRAM, SDRAM</a:t>
            </a:r>
            <a:r>
              <a:rPr lang="is-IS" dirty="0" smtClean="0"/>
              <a:t>…....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212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Characteristics:</a:t>
            </a:r>
            <a:endParaRPr lang="en-US" dirty="0" smtClean="0"/>
          </a:p>
          <a:p>
            <a:pPr lvl="1" algn="just"/>
            <a:r>
              <a:rPr lang="en-US" dirty="0" smtClean="0"/>
              <a:t>Semiconductor </a:t>
            </a:r>
            <a:r>
              <a:rPr lang="en-US" dirty="0"/>
              <a:t>memories</a:t>
            </a:r>
          </a:p>
          <a:p>
            <a:pPr lvl="1" algn="just"/>
            <a:r>
              <a:rPr lang="en-US" dirty="0"/>
              <a:t>It is known as </a:t>
            </a:r>
            <a:r>
              <a:rPr lang="en-US" dirty="0" smtClean="0"/>
              <a:t>the </a:t>
            </a:r>
            <a:r>
              <a:rPr lang="en-US" dirty="0" smtClean="0"/>
              <a:t>p</a:t>
            </a:r>
            <a:r>
              <a:rPr lang="en-US" dirty="0" smtClean="0"/>
              <a:t>rimary </a:t>
            </a:r>
            <a:r>
              <a:rPr lang="en-US" dirty="0"/>
              <a:t>memory.</a:t>
            </a:r>
          </a:p>
          <a:p>
            <a:pPr lvl="1" algn="just"/>
            <a:r>
              <a:rPr lang="en-US" dirty="0"/>
              <a:t>Usually volatile memory.</a:t>
            </a:r>
          </a:p>
          <a:p>
            <a:pPr lvl="1" algn="just"/>
            <a:r>
              <a:rPr lang="en-US" dirty="0"/>
              <a:t>Data is lost in case power is switched off.</a:t>
            </a:r>
          </a:p>
          <a:p>
            <a:pPr lvl="1" algn="just"/>
            <a:r>
              <a:rPr lang="en-US" dirty="0"/>
              <a:t>It is </a:t>
            </a:r>
            <a:r>
              <a:rPr lang="en-US" dirty="0" smtClean="0"/>
              <a:t>the working </a:t>
            </a:r>
            <a:r>
              <a:rPr lang="en-US" dirty="0"/>
              <a:t>memory of the computer.</a:t>
            </a:r>
          </a:p>
          <a:p>
            <a:pPr lvl="1" algn="just"/>
            <a:r>
              <a:rPr lang="en-US" dirty="0"/>
              <a:t>Faster than secondary memories.</a:t>
            </a:r>
          </a:p>
          <a:p>
            <a:pPr lvl="1" algn="just"/>
            <a:r>
              <a:rPr lang="en-US" dirty="0"/>
              <a:t>A computer cannot run without primary memory.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2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Slower than main memory</a:t>
            </a:r>
          </a:p>
          <a:p>
            <a:pPr algn="just"/>
            <a:r>
              <a:rPr lang="en-US" dirty="0" smtClean="0"/>
              <a:t>Stores data and information permanently</a:t>
            </a:r>
          </a:p>
          <a:p>
            <a:pPr algn="just"/>
            <a:r>
              <a:rPr lang="en-US" dirty="0" smtClean="0"/>
              <a:t>External memory and non-volatile</a:t>
            </a:r>
          </a:p>
          <a:p>
            <a:pPr algn="just"/>
            <a:r>
              <a:rPr lang="en-US" dirty="0" smtClean="0"/>
              <a:t>It is not directly accessed by the CPU</a:t>
            </a:r>
          </a:p>
          <a:p>
            <a:pPr algn="just"/>
            <a:r>
              <a:rPr lang="en-US" dirty="0" smtClean="0"/>
              <a:t>Contents are first of all transferred to main memory before the CPU has access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4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These are magnetic and optical memories</a:t>
            </a:r>
          </a:p>
          <a:p>
            <a:pPr algn="just"/>
            <a:r>
              <a:rPr lang="en-US" dirty="0"/>
              <a:t>It is known as backup memory.</a:t>
            </a:r>
          </a:p>
          <a:p>
            <a:pPr algn="just"/>
            <a:r>
              <a:rPr lang="en-US" dirty="0"/>
              <a:t>It is non-volatile memory.</a:t>
            </a:r>
          </a:p>
          <a:p>
            <a:pPr algn="just"/>
            <a:r>
              <a:rPr lang="en-US" dirty="0"/>
              <a:t>Data is permanently stored even if power is switched off.</a:t>
            </a:r>
          </a:p>
          <a:p>
            <a:pPr algn="just"/>
            <a:r>
              <a:rPr lang="en-US" dirty="0"/>
              <a:t>It is used for storage of data in a computer.</a:t>
            </a:r>
          </a:p>
          <a:p>
            <a:pPr algn="just"/>
            <a:r>
              <a:rPr lang="en-US" dirty="0"/>
              <a:t>Computer may run without secondary memory.</a:t>
            </a:r>
          </a:p>
          <a:p>
            <a:pPr algn="just"/>
            <a:r>
              <a:rPr lang="en-US" dirty="0"/>
              <a:t>Slower than primary memories.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8900" y="1940400"/>
            <a:ext cx="3886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53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614409"/>
            <a:ext cx="8228160" cy="1144921"/>
          </a:xfrm>
        </p:spPr>
        <p:txBody>
          <a:bodyPr/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latin typeface="Arial" charset="0"/>
                <a:cs typeface="Arial" charset="0"/>
              </a:rPr>
              <a:t>Address Translation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46369" y="2053539"/>
            <a:ext cx="7163854" cy="4526396"/>
          </a:xfrm>
        </p:spPr>
        <p:txBody>
          <a:bodyPr/>
          <a:lstStyle/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Relocation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Protection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Convert virtual addresses to physical addresses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Needs to be fast: done in hardware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Segmentation: variable size memory blocks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Paging: fixed size memory blocks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Both are related to memory management schemes</a:t>
            </a:r>
          </a:p>
        </p:txBody>
      </p:sp>
    </p:spTree>
    <p:extLst>
      <p:ext uri="{BB962C8B-B14F-4D97-AF65-F5344CB8AC3E}">
        <p14:creationId xmlns:p14="http://schemas.microsoft.com/office/powerpoint/2010/main" xmlns="" val="560285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14783" y="676933"/>
            <a:ext cx="6640676" cy="1144921"/>
          </a:xfrm>
        </p:spPr>
        <p:txBody>
          <a:bodyPr>
            <a:norm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latin typeface="Arial" charset="0"/>
                <a:cs typeface="Arial" charset="0"/>
              </a:rPr>
              <a:t>Memory Allocation Techniques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55915" y="2038049"/>
            <a:ext cx="6660044" cy="4526396"/>
          </a:xfrm>
        </p:spPr>
        <p:txBody>
          <a:bodyPr>
            <a:normAutofit/>
          </a:bodyPr>
          <a:lstStyle/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200" dirty="0">
                <a:latin typeface="Arial" charset="0"/>
                <a:cs typeface="Arial" charset="0"/>
              </a:rPr>
              <a:t>Free bit map: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Good for fixed-sized blocks, like pages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Low overhead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200" dirty="0">
                <a:latin typeface="Arial" charset="0"/>
                <a:cs typeface="Arial" charset="0"/>
              </a:rPr>
              <a:t>Free list: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Sometimes tree or hash table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Standard trick: store overhead structures in free blocks themselves</a:t>
            </a:r>
          </a:p>
        </p:txBody>
      </p:sp>
    </p:spTree>
    <p:extLst>
      <p:ext uri="{BB962C8B-B14F-4D97-AF65-F5344CB8AC3E}">
        <p14:creationId xmlns:p14="http://schemas.microsoft.com/office/powerpoint/2010/main" xmlns="" val="330329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Bit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One bit for each block: </a:t>
            </a:r>
          </a:p>
          <a:p>
            <a:pPr lvl="1"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1 for free, 0 for allocated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7776" y="3671428"/>
            <a:ext cx="54864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37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Each free block points to the next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Pointers stored in the free blocks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052" y="3413626"/>
            <a:ext cx="73152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5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List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Array of free block number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Arial" charset="0"/>
                <a:cs typeface="Arial" charset="0"/>
              </a:rPr>
              <a:t>Divided into segments the size of a 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222" y="3452478"/>
            <a:ext cx="73152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49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Types </a:t>
            </a:r>
            <a:r>
              <a:rPr lang="en-GB" smtClean="0"/>
              <a:t>of Data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Some registers are user visible and modifiable. Others are not.</a:t>
            </a:r>
          </a:p>
          <a:p>
            <a:pPr algn="just"/>
            <a:r>
              <a:rPr lang="en-GB" dirty="0" smtClean="0"/>
              <a:t>User visible and modifiable registers:</a:t>
            </a:r>
          </a:p>
          <a:p>
            <a:pPr lvl="1" algn="just"/>
            <a:r>
              <a:rPr lang="en-GB" dirty="0" smtClean="0"/>
              <a:t>General purpose</a:t>
            </a:r>
          </a:p>
          <a:p>
            <a:pPr lvl="1" algn="just"/>
            <a:r>
              <a:rPr lang="en-GB" dirty="0" smtClean="0"/>
              <a:t>Data (</a:t>
            </a:r>
            <a:r>
              <a:rPr lang="en-GB" dirty="0" err="1" smtClean="0"/>
              <a:t>e.g</a:t>
            </a:r>
            <a:r>
              <a:rPr lang="en-GB" dirty="0" smtClean="0"/>
              <a:t> accumulators</a:t>
            </a:r>
          </a:p>
          <a:p>
            <a:pPr lvl="1" algn="just"/>
            <a:r>
              <a:rPr lang="en-GB" dirty="0" smtClean="0"/>
              <a:t>Address (e.g., base addressing, index addressing)</a:t>
            </a:r>
          </a:p>
          <a:p>
            <a:pPr algn="just"/>
            <a:r>
              <a:rPr lang="en-GB" dirty="0" smtClean="0"/>
              <a:t>Control registers (not visible to users)</a:t>
            </a:r>
          </a:p>
          <a:p>
            <a:pPr lvl="1" algn="just"/>
            <a:r>
              <a:rPr lang="en-GB" dirty="0" smtClean="0"/>
              <a:t>Program Counter (PC)</a:t>
            </a:r>
          </a:p>
          <a:p>
            <a:pPr lvl="1" algn="just"/>
            <a:r>
              <a:rPr lang="en-GB" dirty="0" smtClean="0"/>
              <a:t>Instruction Decoding Register (IR)</a:t>
            </a:r>
          </a:p>
          <a:p>
            <a:pPr lvl="1" algn="just"/>
            <a:r>
              <a:rPr lang="en-GB" dirty="0" smtClean="0"/>
              <a:t>Memory Address Registers (MAR)</a:t>
            </a:r>
          </a:p>
          <a:p>
            <a:pPr lvl="1" algn="just"/>
            <a:r>
              <a:rPr lang="en-GB" dirty="0" smtClean="0"/>
              <a:t>Memory Buffer Registers (MBR)</a:t>
            </a:r>
          </a:p>
          <a:p>
            <a:pPr algn="just"/>
            <a:r>
              <a:rPr lang="en-GB" dirty="0" smtClean="0"/>
              <a:t>State registers (visible to the user but not directly modifiable)</a:t>
            </a:r>
          </a:p>
          <a:p>
            <a:pPr lvl="1" algn="just"/>
            <a:r>
              <a:rPr lang="en-GB" dirty="0" smtClean="0"/>
              <a:t>Program Status Word (PSW)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536959"/>
            <a:ext cx="8228160" cy="1144921"/>
          </a:xfrm>
        </p:spPr>
        <p:txBody>
          <a:bodyPr/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latin typeface="Arial" charset="0"/>
                <a:cs typeface="Arial" charset="0"/>
              </a:rPr>
              <a:t>Fragmentation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6150" y="2161969"/>
            <a:ext cx="7120314" cy="4526396"/>
          </a:xfrm>
        </p:spPr>
        <p:txBody>
          <a:bodyPr>
            <a:normAutofit/>
          </a:bodyPr>
          <a:lstStyle/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200" dirty="0">
                <a:latin typeface="Arial" charset="0"/>
                <a:cs typeface="Arial" charset="0"/>
              </a:rPr>
              <a:t>External fragmentation: wasted space outside allocation </a:t>
            </a:r>
            <a:r>
              <a:rPr lang="en-GB" sz="3200" dirty="0" smtClean="0">
                <a:latin typeface="Arial" charset="0"/>
                <a:cs typeface="Arial" charset="0"/>
              </a:rPr>
              <a:t>units.</a:t>
            </a: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sz="3200" dirty="0">
              <a:latin typeface="Arial" charset="0"/>
              <a:cs typeface="Arial" charset="0"/>
            </a:endParaRPr>
          </a:p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200" dirty="0">
                <a:latin typeface="Arial" charset="0"/>
                <a:cs typeface="Arial" charset="0"/>
              </a:rPr>
              <a:t>Internal fragmentation: wasted space within allocation </a:t>
            </a:r>
            <a:r>
              <a:rPr lang="en-GB" sz="3200" dirty="0" smtClean="0">
                <a:latin typeface="Arial" charset="0"/>
                <a:cs typeface="Arial" charset="0"/>
              </a:rPr>
              <a:t>units.</a:t>
            </a:r>
            <a:endParaRPr lang="en-GB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284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567939"/>
            <a:ext cx="8228160" cy="1144921"/>
          </a:xfrm>
        </p:spPr>
        <p:txBody>
          <a:bodyPr/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latin typeface="Arial" charset="0"/>
                <a:cs typeface="Arial" charset="0"/>
              </a:rPr>
              <a:t>Variable-Sized Allocation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2007" y="1898639"/>
            <a:ext cx="6675527" cy="4526396"/>
          </a:xfrm>
        </p:spPr>
        <p:txBody>
          <a:bodyPr/>
          <a:lstStyle/>
          <a:p>
            <a:pPr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Among free blocks at least as large as the request: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First fit: pick the first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Next fit: pick the next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Best fit: pick the smallest</a:t>
            </a:r>
          </a:p>
          <a:p>
            <a:pPr lvl="1" algn="just">
              <a:lnSpc>
                <a:spcPct val="93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>
                <a:latin typeface="Arial" charset="0"/>
                <a:cs typeface="Arial" charset="0"/>
              </a:rPr>
              <a:t>Worst fit: pick the biggest</a:t>
            </a:r>
          </a:p>
        </p:txBody>
      </p:sp>
    </p:spTree>
    <p:extLst>
      <p:ext uri="{BB962C8B-B14F-4D97-AF65-F5344CB8AC3E}">
        <p14:creationId xmlns:p14="http://schemas.microsoft.com/office/powerpoint/2010/main" xmlns="" val="1406531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b="11792"/>
          <a:stretch/>
        </p:blipFill>
        <p:spPr>
          <a:xfrm>
            <a:off x="1438275" y="2003774"/>
            <a:ext cx="5505450" cy="4066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>
                <a:latin typeface="Calibri" pitchFamily="34" charset="0"/>
              </a:rPr>
              <a:t>There are many types of registers abound, depending, especially on the purpose for which they are built. </a:t>
            </a:r>
          </a:p>
          <a:p>
            <a:pPr algn="just"/>
            <a:endParaRPr lang="en-GB" dirty="0" smtClean="0">
              <a:latin typeface="Calibri" pitchFamily="34" charset="0"/>
            </a:endParaRPr>
          </a:p>
          <a:p>
            <a:pPr algn="just"/>
            <a:r>
              <a:rPr lang="en-GB" dirty="0" smtClean="0">
                <a:latin typeface="Calibri" pitchFamily="34" charset="0"/>
              </a:rPr>
              <a:t>However, in this class, we will look at:</a:t>
            </a:r>
          </a:p>
          <a:p>
            <a:pPr algn="just"/>
            <a:endParaRPr lang="en-GB" dirty="0" smtClean="0">
              <a:latin typeface="Calibri" pitchFamily="34" charset="0"/>
            </a:endParaRPr>
          </a:p>
          <a:p>
            <a:pPr marL="822960" lvl="1" indent="-457200" algn="just">
              <a:buFont typeface="+mj-lt"/>
              <a:buAutoNum type="arabicPeriod"/>
            </a:pPr>
            <a:r>
              <a:rPr lang="en-GB" dirty="0" smtClean="0">
                <a:latin typeface="Calibri" pitchFamily="34" charset="0"/>
              </a:rPr>
              <a:t>Memory Access Registers (MAR)</a:t>
            </a:r>
          </a:p>
          <a:p>
            <a:pPr marL="822960" lvl="1" indent="-457200" algn="just">
              <a:buFont typeface="+mj-lt"/>
              <a:buAutoNum type="arabicPeriod"/>
            </a:pPr>
            <a:endParaRPr lang="en-GB" dirty="0" smtClean="0">
              <a:latin typeface="Calibri" pitchFamily="34" charset="0"/>
            </a:endParaRPr>
          </a:p>
          <a:p>
            <a:pPr marL="822960" lvl="1" indent="-457200" algn="just">
              <a:buFont typeface="+mj-lt"/>
              <a:buAutoNum type="arabicPeriod"/>
            </a:pPr>
            <a:r>
              <a:rPr lang="en-GB" dirty="0" smtClean="0">
                <a:latin typeface="Calibri" pitchFamily="34" charset="0"/>
              </a:rPr>
              <a:t>Instruction Fetching Registers</a:t>
            </a:r>
          </a:p>
          <a:p>
            <a:pPr marL="822960" lvl="1" indent="-457200" algn="just">
              <a:buFont typeface="+mj-lt"/>
              <a:buAutoNum type="arabicPeriod"/>
            </a:pPr>
            <a:endParaRPr lang="en-GB" dirty="0" smtClean="0">
              <a:latin typeface="Calibri" pitchFamily="34" charset="0"/>
            </a:endParaRPr>
          </a:p>
          <a:p>
            <a:pPr marL="822960" lvl="1" indent="-457200" algn="just">
              <a:buFont typeface="+mj-lt"/>
              <a:buAutoNum type="arabicPeriod"/>
            </a:pPr>
            <a:r>
              <a:rPr lang="en-GB" dirty="0" smtClean="0">
                <a:latin typeface="Calibri" pitchFamily="34" charset="0"/>
              </a:rPr>
              <a:t>Condition Registers and </a:t>
            </a:r>
          </a:p>
          <a:p>
            <a:pPr marL="822960" lvl="1" indent="-457200" algn="just">
              <a:buFont typeface="+mj-lt"/>
              <a:buAutoNum type="arabicPeriod"/>
            </a:pPr>
            <a:endParaRPr lang="en-GB" dirty="0" smtClean="0">
              <a:latin typeface="Calibri" pitchFamily="34" charset="0"/>
            </a:endParaRPr>
          </a:p>
          <a:p>
            <a:pPr marL="822960" lvl="1" indent="-457200" algn="just">
              <a:buFont typeface="+mj-lt"/>
              <a:buAutoNum type="arabicPeriod"/>
            </a:pPr>
            <a:r>
              <a:rPr lang="en-GB" dirty="0" smtClean="0">
                <a:latin typeface="Calibri" pitchFamily="34" charset="0"/>
              </a:rPr>
              <a:t>Special Address Registers</a:t>
            </a:r>
          </a:p>
          <a:p>
            <a:pPr lvl="1" algn="just"/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 smtClean="0"/>
              <a:t>Memory Access Registers (MAR)</a:t>
            </a:r>
          </a:p>
          <a:p>
            <a:pPr lvl="1" algn="just"/>
            <a:r>
              <a:rPr lang="en-GB" dirty="0" smtClean="0"/>
              <a:t>To perform write and read operations, two registers are essential.</a:t>
            </a:r>
          </a:p>
          <a:p>
            <a:pPr algn="just"/>
            <a:endParaRPr lang="en-GB" dirty="0" smtClean="0"/>
          </a:p>
          <a:p>
            <a:pPr lvl="2" algn="just"/>
            <a:r>
              <a:rPr lang="en-GB" dirty="0" smtClean="0"/>
              <a:t>These registers include:</a:t>
            </a:r>
          </a:p>
          <a:p>
            <a:pPr algn="just"/>
            <a:endParaRPr lang="en-GB" dirty="0" smtClean="0"/>
          </a:p>
          <a:p>
            <a:pPr lvl="2" algn="just"/>
            <a:r>
              <a:rPr lang="en-GB" dirty="0" smtClean="0"/>
              <a:t>Memory Data Register (MDR) and </a:t>
            </a:r>
          </a:p>
          <a:p>
            <a:pPr lvl="1" algn="just"/>
            <a:endParaRPr lang="en-GB" dirty="0" smtClean="0"/>
          </a:p>
          <a:p>
            <a:pPr lvl="2" algn="just"/>
            <a:r>
              <a:rPr lang="en-GB" dirty="0" smtClean="0"/>
              <a:t>Memory Access Register (MAR)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The MDR and MAR are used exclusively by the CPU and are not directly accessible to programmer.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 smtClean="0"/>
              <a:t>Memory Access Registers (MAR)</a:t>
            </a:r>
          </a:p>
          <a:p>
            <a:pPr lvl="1" algn="just"/>
            <a:r>
              <a:rPr lang="en-GB" dirty="0" smtClean="0"/>
              <a:t>In order to perform a write operation into a specified memory location, the MDR and MAR are used as follows:</a:t>
            </a:r>
          </a:p>
          <a:p>
            <a:pPr lvl="1" algn="just"/>
            <a:endParaRPr lang="en-GB" dirty="0" smtClean="0"/>
          </a:p>
          <a:p>
            <a:pPr marL="880110" lvl="1" indent="-514350" algn="just">
              <a:buFont typeface="+mj-lt"/>
              <a:buAutoNum type="romanLcPeriod"/>
            </a:pPr>
            <a:r>
              <a:rPr lang="en-GB" dirty="0" smtClean="0"/>
              <a:t>The word to be stored into the memory location is first loaded by the CPU into MDR.</a:t>
            </a:r>
          </a:p>
          <a:p>
            <a:pPr marL="880110" lvl="1" indent="-514350" algn="just">
              <a:buFont typeface="+mj-lt"/>
              <a:buAutoNum type="romanLcPeriod"/>
            </a:pPr>
            <a:endParaRPr lang="en-GB" dirty="0" smtClean="0"/>
          </a:p>
          <a:p>
            <a:pPr marL="880110" lvl="1" indent="-514350" algn="just">
              <a:buFont typeface="+mj-lt"/>
              <a:buAutoNum type="romanLcPeriod"/>
            </a:pPr>
            <a:r>
              <a:rPr lang="en-GB" dirty="0" smtClean="0"/>
              <a:t>The Address of the location into which the word is to be stored is loaded by the CPU into the MAR.</a:t>
            </a:r>
          </a:p>
          <a:p>
            <a:pPr marL="880110" lvl="1" indent="-514350" algn="just">
              <a:buFont typeface="+mj-lt"/>
              <a:buAutoNum type="romanLcPeriod"/>
            </a:pPr>
            <a:endParaRPr lang="en-GB" dirty="0" smtClean="0"/>
          </a:p>
          <a:p>
            <a:pPr marL="880110" lvl="1" indent="-514350" algn="just">
              <a:buFont typeface="+mj-lt"/>
              <a:buAutoNum type="romanLcPeriod"/>
            </a:pPr>
            <a:r>
              <a:rPr lang="en-GB" dirty="0" smtClean="0"/>
              <a:t>A write signal is then issued by the CPU.</a:t>
            </a:r>
          </a:p>
          <a:p>
            <a:pPr lvl="1" algn="just"/>
            <a:endParaRPr lang="en-GB" dirty="0" smtClean="0"/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 of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 smtClean="0"/>
              <a:t>Memory Access Registers (MAR)</a:t>
            </a:r>
          </a:p>
          <a:p>
            <a:pPr lvl="1" algn="just"/>
            <a:r>
              <a:rPr lang="en-GB" dirty="0" smtClean="0"/>
              <a:t>Similarly, to perform a memory read operation, the MDR and MAR are used as follows:</a:t>
            </a:r>
          </a:p>
          <a:p>
            <a:pPr lvl="1" algn="just"/>
            <a:endParaRPr lang="en-GB" dirty="0" smtClean="0"/>
          </a:p>
          <a:p>
            <a:pPr marL="1131570" lvl="2" indent="-400050" algn="just">
              <a:buFont typeface="+mj-lt"/>
              <a:buAutoNum type="romanLcPeriod"/>
            </a:pPr>
            <a:r>
              <a:rPr lang="en-GB" dirty="0" smtClean="0"/>
              <a:t>The address of the location from which the word is to be read is loaded into the MAR.</a:t>
            </a:r>
          </a:p>
          <a:p>
            <a:pPr marL="1131570" lvl="2" indent="-400050" algn="just">
              <a:buFont typeface="+mj-lt"/>
              <a:buAutoNum type="romanLcPeriod"/>
            </a:pPr>
            <a:endParaRPr lang="en-GB" dirty="0" smtClean="0"/>
          </a:p>
          <a:p>
            <a:pPr marL="1131570" lvl="2" indent="-400050" algn="just">
              <a:buFont typeface="+mj-lt"/>
              <a:buAutoNum type="romanLcPeriod"/>
            </a:pPr>
            <a:r>
              <a:rPr lang="en-GB" dirty="0" smtClean="0"/>
              <a:t>A read signal is issued by the CPU.</a:t>
            </a:r>
          </a:p>
          <a:p>
            <a:pPr marL="1131570" lvl="2" indent="-400050" algn="just">
              <a:buFont typeface="+mj-lt"/>
              <a:buAutoNum type="romanLcPeriod"/>
            </a:pPr>
            <a:endParaRPr lang="en-GB" dirty="0" smtClean="0"/>
          </a:p>
          <a:p>
            <a:pPr marL="1131570" lvl="2" indent="-400050" algn="just">
              <a:buFont typeface="+mj-lt"/>
              <a:buAutoNum type="romanLcPeriod"/>
            </a:pPr>
            <a:r>
              <a:rPr lang="en-GB" dirty="0" smtClean="0"/>
              <a:t>The required word is then loaded by the memory into the MDR and ready for use by the CPU.</a:t>
            </a:r>
          </a:p>
          <a:p>
            <a:pPr lvl="1" algn="just"/>
            <a:endParaRPr lang="en-GB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710952"/>
          </a:xfrm>
        </p:spPr>
        <p:txBody>
          <a:bodyPr/>
          <a:lstStyle/>
          <a:p>
            <a:pPr algn="ctr"/>
            <a:r>
              <a:rPr lang="en-GB" dirty="0" smtClean="0"/>
              <a:t>Types of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GB" dirty="0" smtClean="0">
                <a:latin typeface="Calibri" pitchFamily="34" charset="0"/>
              </a:rPr>
              <a:t>Instruction Fetching Registers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en-GB" dirty="0" smtClean="0">
              <a:latin typeface="Calibri" pitchFamily="34" charset="0"/>
            </a:endParaRPr>
          </a:p>
          <a:p>
            <a:pPr marL="822960" lvl="1" indent="-457200" algn="just"/>
            <a:r>
              <a:rPr lang="en-GB" dirty="0" smtClean="0">
                <a:latin typeface="Calibri" pitchFamily="34" charset="0"/>
              </a:rPr>
              <a:t>In order to fetch an instruction for execution, two registers are used. These are:</a:t>
            </a:r>
          </a:p>
          <a:p>
            <a:pPr marL="822960" lvl="1" indent="-457200" algn="just"/>
            <a:endParaRPr lang="en-GB" dirty="0" smtClean="0">
              <a:latin typeface="Calibri" pitchFamily="34" charset="0"/>
            </a:endParaRPr>
          </a:p>
          <a:p>
            <a:pPr marL="1097280" lvl="2" indent="-457200" algn="just"/>
            <a:r>
              <a:rPr lang="en-GB" dirty="0" smtClean="0">
                <a:latin typeface="Calibri" pitchFamily="34" charset="0"/>
              </a:rPr>
              <a:t>Program Counter (PC)</a:t>
            </a:r>
          </a:p>
          <a:p>
            <a:pPr marL="1097280" lvl="2" indent="-457200" algn="just"/>
            <a:endParaRPr lang="en-GB" dirty="0" smtClean="0">
              <a:latin typeface="Calibri" pitchFamily="34" charset="0"/>
            </a:endParaRPr>
          </a:p>
          <a:p>
            <a:pPr marL="1371600" lvl="3" indent="-457200" algn="just"/>
            <a:r>
              <a:rPr lang="en-GB" dirty="0" smtClean="0">
                <a:latin typeface="Calibri" pitchFamily="34" charset="0"/>
              </a:rPr>
              <a:t>The PC is contains the address of the next instruction to be fetched.</a:t>
            </a:r>
          </a:p>
          <a:p>
            <a:pPr marL="1371600" lvl="3" indent="-457200" algn="just"/>
            <a:endParaRPr lang="en-GB" dirty="0" smtClean="0">
              <a:latin typeface="Calibri" pitchFamily="34" charset="0"/>
            </a:endParaRPr>
          </a:p>
          <a:p>
            <a:pPr marL="1371600" lvl="3" indent="-457200" algn="just"/>
            <a:r>
              <a:rPr lang="en-GB" dirty="0" smtClean="0">
                <a:latin typeface="Calibri" pitchFamily="34" charset="0"/>
              </a:rPr>
              <a:t>After a successful fetch, the PC is updated to point to the next instruction to be executed.</a:t>
            </a:r>
          </a:p>
          <a:p>
            <a:pPr marL="1371600" lvl="3" indent="-457200" algn="just"/>
            <a:endParaRPr lang="en-GB" dirty="0" smtClean="0">
              <a:latin typeface="Calibri" pitchFamily="34" charset="0"/>
            </a:endParaRPr>
          </a:p>
          <a:p>
            <a:pPr marL="1371600" lvl="3" indent="-457200" algn="just"/>
            <a:r>
              <a:rPr lang="en-GB" dirty="0" smtClean="0">
                <a:latin typeface="Calibri" pitchFamily="34" charset="0"/>
              </a:rPr>
              <a:t>In the case of a branch operation, the PC is updated to point to the branch target instruction after the branch is resolved.</a:t>
            </a:r>
          </a:p>
          <a:p>
            <a:pPr marL="1371600" lvl="3" indent="-457200" algn="just"/>
            <a:endParaRPr lang="en-GB" dirty="0" smtClean="0">
              <a:latin typeface="Calibri" pitchFamily="34" charset="0"/>
            </a:endParaRPr>
          </a:p>
          <a:p>
            <a:pPr marL="1097280" lvl="2" indent="-457200" algn="just"/>
            <a:r>
              <a:rPr lang="en-GB" dirty="0" smtClean="0">
                <a:latin typeface="Calibri" pitchFamily="34" charset="0"/>
              </a:rPr>
              <a:t>Instruction Register (IR)</a:t>
            </a:r>
          </a:p>
          <a:p>
            <a:pPr marL="1097280" lvl="2" indent="-457200" algn="just"/>
            <a:endParaRPr lang="en-GB" dirty="0" smtClean="0">
              <a:latin typeface="Calibri" pitchFamily="34" charset="0"/>
            </a:endParaRPr>
          </a:p>
          <a:p>
            <a:pPr marL="1371600" lvl="3" indent="-457200" algn="just"/>
            <a:r>
              <a:rPr lang="en-GB" dirty="0" smtClean="0">
                <a:latin typeface="Calibri" pitchFamily="34" charset="0"/>
              </a:rPr>
              <a:t>The fetched instruction is loaded in the </a:t>
            </a:r>
            <a:r>
              <a:rPr lang="en-GB" dirty="0" smtClean="0">
                <a:latin typeface="Calibri" pitchFamily="34" charset="0"/>
              </a:rPr>
              <a:t>IR for </a:t>
            </a:r>
            <a:r>
              <a:rPr lang="en-GB" dirty="0" smtClean="0">
                <a:latin typeface="Calibri" pitchFamily="34" charset="0"/>
              </a:rPr>
              <a:t>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2448</TotalTime>
  <Words>1566</Words>
  <Application>Microsoft Office PowerPoint</Application>
  <PresentationFormat>On-screen Show (4:3)</PresentationFormat>
  <Paragraphs>247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Introduction to Computer Hardware (CMP213) Digital Computers </vt:lpstr>
      <vt:lpstr>Registers</vt:lpstr>
      <vt:lpstr>Types of Data</vt:lpstr>
      <vt:lpstr>Type of Registers</vt:lpstr>
      <vt:lpstr>Type of Register</vt:lpstr>
      <vt:lpstr>Type of Registers</vt:lpstr>
      <vt:lpstr>Type of Registers</vt:lpstr>
      <vt:lpstr>Type of Registers</vt:lpstr>
      <vt:lpstr>Types of Registers</vt:lpstr>
      <vt:lpstr>Type of Registers</vt:lpstr>
      <vt:lpstr>Memory </vt:lpstr>
      <vt:lpstr>Memory Hierarchy</vt:lpstr>
      <vt:lpstr>Memory Hierarchy </vt:lpstr>
      <vt:lpstr>Memory Hierarchy</vt:lpstr>
      <vt:lpstr>Memory Hierarchy</vt:lpstr>
      <vt:lpstr>Memory Hierarchy</vt:lpstr>
      <vt:lpstr>Memory Hierarchy</vt:lpstr>
      <vt:lpstr>Cache</vt:lpstr>
      <vt:lpstr>Cache</vt:lpstr>
      <vt:lpstr>Main Memory</vt:lpstr>
      <vt:lpstr>Main Memory</vt:lpstr>
      <vt:lpstr>Secondary Memory</vt:lpstr>
      <vt:lpstr>Characteristics</vt:lpstr>
      <vt:lpstr>Memory Blocks</vt:lpstr>
      <vt:lpstr>Address Translation</vt:lpstr>
      <vt:lpstr>Memory Allocation Techniques</vt:lpstr>
      <vt:lpstr>Free Bit Map</vt:lpstr>
      <vt:lpstr>Free Linked List</vt:lpstr>
      <vt:lpstr>Free List Array</vt:lpstr>
      <vt:lpstr>Fragmentation</vt:lpstr>
      <vt:lpstr>Variable-Sized Allocation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Hardware (CMP213) Digital Computers </dc:title>
  <dc:creator>Egena-OnuPhD</dc:creator>
  <cp:lastModifiedBy>Egena-OnuPhD</cp:lastModifiedBy>
  <cp:revision>42</cp:revision>
  <dcterms:created xsi:type="dcterms:W3CDTF">2021-11-12T11:54:14Z</dcterms:created>
  <dcterms:modified xsi:type="dcterms:W3CDTF">2021-11-16T08:31:38Z</dcterms:modified>
</cp:coreProperties>
</file>