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258" r:id="rId4"/>
    <p:sldId id="259" r:id="rId5"/>
    <p:sldId id="260" r:id="rId6"/>
    <p:sldId id="288" r:id="rId7"/>
    <p:sldId id="287" r:id="rId8"/>
    <p:sldId id="289" r:id="rId9"/>
    <p:sldId id="290" r:id="rId10"/>
    <p:sldId id="291" r:id="rId11"/>
    <p:sldId id="262" r:id="rId12"/>
    <p:sldId id="261"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8" r:id="rId28"/>
    <p:sldId id="277" r:id="rId29"/>
    <p:sldId id="279" r:id="rId30"/>
    <p:sldId id="280" r:id="rId31"/>
    <p:sldId id="281" r:id="rId32"/>
    <p:sldId id="285" r:id="rId33"/>
    <p:sldId id="284"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AC36FC-F95C-BF44-BD3F-C8518CC23046}" type="datetimeFigureOut">
              <a:rPr lang="en-US" smtClean="0"/>
              <a:pPr/>
              <a:t>28-Feb-22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F1093-9497-6040-BF52-A087FFD6C96E}" type="slidenum">
              <a:rPr lang="en-US" smtClean="0"/>
              <a:pPr/>
              <a:t>‹#›</a:t>
            </a:fld>
            <a:endParaRPr lang="en-US"/>
          </a:p>
        </p:txBody>
      </p:sp>
    </p:spTree>
    <p:extLst>
      <p:ext uri="{BB962C8B-B14F-4D97-AF65-F5344CB8AC3E}">
        <p14:creationId xmlns:p14="http://schemas.microsoft.com/office/powerpoint/2010/main" val="18717204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5pPr>
            <a:lvl6pPr marL="2256602"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6pPr>
            <a:lvl7pPr marL="2666893"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7pPr>
            <a:lvl8pPr marL="3077185"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8pPr>
            <a:lvl9pPr marL="3487476"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9pPr>
          </a:lstStyle>
          <a:p>
            <a:fld id="{6F479716-ABA9-8546-8372-B52779BE98DC}" type="slidenum">
              <a:rPr lang="en-GB" sz="1300"/>
              <a:pPr/>
              <a:t>6</a:t>
            </a:fld>
            <a:endParaRPr lang="en-GB" sz="1300"/>
          </a:p>
        </p:txBody>
      </p:sp>
      <p:sp>
        <p:nvSpPr>
          <p:cNvPr id="3584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a:defRPr sz="1200">
                <a:solidFill>
                  <a:srgbClr val="000000"/>
                </a:solidFill>
                <a:latin typeface="Times New Roman" charset="0"/>
                <a:ea typeface="ＭＳ Ｐゴシック" charset="0"/>
              </a:defRPr>
            </a:lvl1pPr>
            <a:lvl2pPr>
              <a:defRPr sz="1200">
                <a:solidFill>
                  <a:srgbClr val="000000"/>
                </a:solidFill>
                <a:latin typeface="Times New Roman" charset="0"/>
                <a:ea typeface="ＭＳ Ｐゴシック" charset="0"/>
              </a:defRPr>
            </a:lvl2pPr>
            <a:lvl3pPr>
              <a:defRPr sz="1200">
                <a:solidFill>
                  <a:srgbClr val="000000"/>
                </a:solidFill>
                <a:latin typeface="Times New Roman" charset="0"/>
                <a:ea typeface="ＭＳ Ｐゴシック" charset="0"/>
              </a:defRPr>
            </a:lvl3pPr>
            <a:lvl4pPr>
              <a:defRPr sz="1200">
                <a:solidFill>
                  <a:srgbClr val="000000"/>
                </a:solidFill>
                <a:latin typeface="Times New Roman" charset="0"/>
                <a:ea typeface="ＭＳ Ｐゴシック" charset="0"/>
              </a:defRPr>
            </a:lvl4pPr>
            <a:lvl5pPr>
              <a:defRPr sz="1200">
                <a:solidFill>
                  <a:srgbClr val="000000"/>
                </a:solidFill>
                <a:latin typeface="Times New Roman" charset="0"/>
                <a:ea typeface="ＭＳ Ｐゴシック" charset="0"/>
              </a:defRPr>
            </a:lvl5pPr>
            <a:lvl6pPr marL="25146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6pPr>
            <a:lvl7pPr marL="29718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7pPr>
            <a:lvl8pPr marL="34290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8pPr>
            <a:lvl9pPr marL="38862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9pPr>
          </a:lstStyle>
          <a:p>
            <a:endParaRPr lang="en-US" sz="1600">
              <a:solidFill>
                <a:schemeClr val="bg1"/>
              </a:solidFill>
              <a:latin typeface="Arial" charset="0"/>
            </a:endParaRPr>
          </a:p>
        </p:txBody>
      </p:sp>
      <p:sp>
        <p:nvSpPr>
          <p:cNvPr id="35844" name="Rectangle 2"/>
          <p:cNvSpPr>
            <a:spLocks noGrp="1" noChangeArrowheads="1"/>
          </p:cNvSpPr>
          <p:nvPr>
            <p:ph type="body"/>
          </p:nvPr>
        </p:nvSpPr>
        <p:spPr>
          <a:xfrm>
            <a:off x="686360" y="4342535"/>
            <a:ext cx="5481078" cy="41087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0"/>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5pPr>
            <a:lvl6pPr marL="2256602"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6pPr>
            <a:lvl7pPr marL="2666893"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7pPr>
            <a:lvl8pPr marL="3077185"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8pPr>
            <a:lvl9pPr marL="3487476"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9pPr>
          </a:lstStyle>
          <a:p>
            <a:fld id="{28AE9605-BB1F-284A-A21F-9745AD3184B9}" type="slidenum">
              <a:rPr lang="en-GB" sz="1300"/>
              <a:pPr/>
              <a:t>7</a:t>
            </a:fld>
            <a:endParaRPr lang="en-GB" sz="1300"/>
          </a:p>
        </p:txBody>
      </p:sp>
      <p:sp>
        <p:nvSpPr>
          <p:cNvPr id="36867"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a:defRPr sz="1200">
                <a:solidFill>
                  <a:srgbClr val="000000"/>
                </a:solidFill>
                <a:latin typeface="Times New Roman" charset="0"/>
                <a:ea typeface="ＭＳ Ｐゴシック" charset="0"/>
              </a:defRPr>
            </a:lvl1pPr>
            <a:lvl2pPr>
              <a:defRPr sz="1200">
                <a:solidFill>
                  <a:srgbClr val="000000"/>
                </a:solidFill>
                <a:latin typeface="Times New Roman" charset="0"/>
                <a:ea typeface="ＭＳ Ｐゴシック" charset="0"/>
              </a:defRPr>
            </a:lvl2pPr>
            <a:lvl3pPr>
              <a:defRPr sz="1200">
                <a:solidFill>
                  <a:srgbClr val="000000"/>
                </a:solidFill>
                <a:latin typeface="Times New Roman" charset="0"/>
                <a:ea typeface="ＭＳ Ｐゴシック" charset="0"/>
              </a:defRPr>
            </a:lvl3pPr>
            <a:lvl4pPr>
              <a:defRPr sz="1200">
                <a:solidFill>
                  <a:srgbClr val="000000"/>
                </a:solidFill>
                <a:latin typeface="Times New Roman" charset="0"/>
                <a:ea typeface="ＭＳ Ｐゴシック" charset="0"/>
              </a:defRPr>
            </a:lvl4pPr>
            <a:lvl5pPr>
              <a:defRPr sz="1200">
                <a:solidFill>
                  <a:srgbClr val="000000"/>
                </a:solidFill>
                <a:latin typeface="Times New Roman" charset="0"/>
                <a:ea typeface="ＭＳ Ｐゴシック" charset="0"/>
              </a:defRPr>
            </a:lvl5pPr>
            <a:lvl6pPr marL="25146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6pPr>
            <a:lvl7pPr marL="29718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7pPr>
            <a:lvl8pPr marL="34290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8pPr>
            <a:lvl9pPr marL="38862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9pPr>
          </a:lstStyle>
          <a:p>
            <a:endParaRPr lang="en-US" sz="1600">
              <a:solidFill>
                <a:schemeClr val="bg1"/>
              </a:solidFill>
              <a:latin typeface="Arial" charset="0"/>
            </a:endParaRPr>
          </a:p>
        </p:txBody>
      </p:sp>
      <p:sp>
        <p:nvSpPr>
          <p:cNvPr id="36868" name="Rectangle 2"/>
          <p:cNvSpPr>
            <a:spLocks noGrp="1" noChangeArrowheads="1"/>
          </p:cNvSpPr>
          <p:nvPr>
            <p:ph type="body"/>
          </p:nvPr>
        </p:nvSpPr>
        <p:spPr>
          <a:xfrm>
            <a:off x="686360" y="4342535"/>
            <a:ext cx="5481078" cy="41087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0"/>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5pPr>
            <a:lvl6pPr marL="2256602"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6pPr>
            <a:lvl7pPr marL="2666893"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7pPr>
            <a:lvl8pPr marL="3077185"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8pPr>
            <a:lvl9pPr marL="3487476"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9pPr>
          </a:lstStyle>
          <a:p>
            <a:fld id="{0376ED08-3A51-6546-8614-2C9779E99DEF}" type="slidenum">
              <a:rPr lang="en-GB" sz="1300"/>
              <a:pPr/>
              <a:t>8</a:t>
            </a:fld>
            <a:endParaRPr lang="en-GB" sz="1300"/>
          </a:p>
        </p:txBody>
      </p:sp>
      <p:sp>
        <p:nvSpPr>
          <p:cNvPr id="44035"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a:defRPr sz="1200">
                <a:solidFill>
                  <a:srgbClr val="000000"/>
                </a:solidFill>
                <a:latin typeface="Times New Roman" charset="0"/>
                <a:ea typeface="ＭＳ Ｐゴシック" charset="0"/>
              </a:defRPr>
            </a:lvl1pPr>
            <a:lvl2pPr>
              <a:defRPr sz="1200">
                <a:solidFill>
                  <a:srgbClr val="000000"/>
                </a:solidFill>
                <a:latin typeface="Times New Roman" charset="0"/>
                <a:ea typeface="ＭＳ Ｐゴシック" charset="0"/>
              </a:defRPr>
            </a:lvl2pPr>
            <a:lvl3pPr>
              <a:defRPr sz="1200">
                <a:solidFill>
                  <a:srgbClr val="000000"/>
                </a:solidFill>
                <a:latin typeface="Times New Roman" charset="0"/>
                <a:ea typeface="ＭＳ Ｐゴシック" charset="0"/>
              </a:defRPr>
            </a:lvl3pPr>
            <a:lvl4pPr>
              <a:defRPr sz="1200">
                <a:solidFill>
                  <a:srgbClr val="000000"/>
                </a:solidFill>
                <a:latin typeface="Times New Roman" charset="0"/>
                <a:ea typeface="ＭＳ Ｐゴシック" charset="0"/>
              </a:defRPr>
            </a:lvl4pPr>
            <a:lvl5pPr>
              <a:defRPr sz="1200">
                <a:solidFill>
                  <a:srgbClr val="000000"/>
                </a:solidFill>
                <a:latin typeface="Times New Roman" charset="0"/>
                <a:ea typeface="ＭＳ Ｐゴシック" charset="0"/>
              </a:defRPr>
            </a:lvl5pPr>
            <a:lvl6pPr marL="25146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6pPr>
            <a:lvl7pPr marL="29718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7pPr>
            <a:lvl8pPr marL="34290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8pPr>
            <a:lvl9pPr marL="38862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9pPr>
          </a:lstStyle>
          <a:p>
            <a:endParaRPr lang="en-US" sz="1600">
              <a:solidFill>
                <a:schemeClr val="bg1"/>
              </a:solidFill>
              <a:latin typeface="Arial" charset="0"/>
            </a:endParaRPr>
          </a:p>
        </p:txBody>
      </p:sp>
      <p:sp>
        <p:nvSpPr>
          <p:cNvPr id="44036" name="Rectangle 2"/>
          <p:cNvSpPr>
            <a:spLocks noGrp="1" noChangeArrowheads="1"/>
          </p:cNvSpPr>
          <p:nvPr>
            <p:ph type="body"/>
          </p:nvPr>
        </p:nvSpPr>
        <p:spPr>
          <a:xfrm>
            <a:off x="686360" y="4342535"/>
            <a:ext cx="5481078" cy="41087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0"/>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5pPr>
            <a:lvl6pPr marL="2256602"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6pPr>
            <a:lvl7pPr marL="2666893"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7pPr>
            <a:lvl8pPr marL="3077185"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8pPr>
            <a:lvl9pPr marL="3487476"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9pPr>
          </a:lstStyle>
          <a:p>
            <a:fld id="{A1F3252F-2103-654E-ABAC-EABBF03F9B36}" type="slidenum">
              <a:rPr lang="en-GB" sz="1300"/>
              <a:pPr/>
              <a:t>9</a:t>
            </a:fld>
            <a:endParaRPr lang="en-GB" sz="1300"/>
          </a:p>
        </p:txBody>
      </p:sp>
      <p:sp>
        <p:nvSpPr>
          <p:cNvPr id="45059"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a:defRPr sz="1200">
                <a:solidFill>
                  <a:srgbClr val="000000"/>
                </a:solidFill>
                <a:latin typeface="Times New Roman" charset="0"/>
                <a:ea typeface="ＭＳ Ｐゴシック" charset="0"/>
              </a:defRPr>
            </a:lvl1pPr>
            <a:lvl2pPr>
              <a:defRPr sz="1200">
                <a:solidFill>
                  <a:srgbClr val="000000"/>
                </a:solidFill>
                <a:latin typeface="Times New Roman" charset="0"/>
                <a:ea typeface="ＭＳ Ｐゴシック" charset="0"/>
              </a:defRPr>
            </a:lvl2pPr>
            <a:lvl3pPr>
              <a:defRPr sz="1200">
                <a:solidFill>
                  <a:srgbClr val="000000"/>
                </a:solidFill>
                <a:latin typeface="Times New Roman" charset="0"/>
                <a:ea typeface="ＭＳ Ｐゴシック" charset="0"/>
              </a:defRPr>
            </a:lvl3pPr>
            <a:lvl4pPr>
              <a:defRPr sz="1200">
                <a:solidFill>
                  <a:srgbClr val="000000"/>
                </a:solidFill>
                <a:latin typeface="Times New Roman" charset="0"/>
                <a:ea typeface="ＭＳ Ｐゴシック" charset="0"/>
              </a:defRPr>
            </a:lvl4pPr>
            <a:lvl5pPr>
              <a:defRPr sz="1200">
                <a:solidFill>
                  <a:srgbClr val="000000"/>
                </a:solidFill>
                <a:latin typeface="Times New Roman" charset="0"/>
                <a:ea typeface="ＭＳ Ｐゴシック" charset="0"/>
              </a:defRPr>
            </a:lvl5pPr>
            <a:lvl6pPr marL="25146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6pPr>
            <a:lvl7pPr marL="29718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7pPr>
            <a:lvl8pPr marL="34290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8pPr>
            <a:lvl9pPr marL="38862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9pPr>
          </a:lstStyle>
          <a:p>
            <a:endParaRPr lang="en-US" sz="1600">
              <a:solidFill>
                <a:schemeClr val="bg1"/>
              </a:solidFill>
              <a:latin typeface="Arial" charset="0"/>
            </a:endParaRPr>
          </a:p>
        </p:txBody>
      </p:sp>
      <p:sp>
        <p:nvSpPr>
          <p:cNvPr id="45060" name="Rectangle 2"/>
          <p:cNvSpPr>
            <a:spLocks noGrp="1" noChangeArrowheads="1"/>
          </p:cNvSpPr>
          <p:nvPr>
            <p:ph type="body"/>
          </p:nvPr>
        </p:nvSpPr>
        <p:spPr>
          <a:xfrm>
            <a:off x="686360" y="4342535"/>
            <a:ext cx="5481078" cy="41087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5pPr>
            <a:lvl6pPr marL="2256602"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6pPr>
            <a:lvl7pPr marL="2666893"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7pPr>
            <a:lvl8pPr marL="3077185"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8pPr>
            <a:lvl9pPr marL="3487476" indent="-205146" defTabSz="410291" eaLnBrk="0" fontAlgn="base" hangingPunct="0">
              <a:spcBef>
                <a:spcPct val="30000"/>
              </a:spcBef>
              <a:spcAft>
                <a:spcPct val="0"/>
              </a:spcAft>
              <a:buClr>
                <a:srgbClr val="000000"/>
              </a:buClr>
              <a:buSzPct val="100000"/>
              <a:buFont typeface="Times New Roman"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charset="0"/>
                <a:ea typeface="ＭＳ Ｐゴシック" charset="0"/>
              </a:defRPr>
            </a:lvl9pPr>
          </a:lstStyle>
          <a:p>
            <a:fld id="{FFA6C048-99D9-7941-84AE-5156075163B0}" type="slidenum">
              <a:rPr lang="en-GB" sz="1300"/>
              <a:pPr/>
              <a:t>10</a:t>
            </a:fld>
            <a:endParaRPr lang="en-GB" sz="1300"/>
          </a:p>
        </p:txBody>
      </p:sp>
      <p:sp>
        <p:nvSpPr>
          <p:cNvPr id="460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a:defRPr sz="1200">
                <a:solidFill>
                  <a:srgbClr val="000000"/>
                </a:solidFill>
                <a:latin typeface="Times New Roman" charset="0"/>
                <a:ea typeface="ＭＳ Ｐゴシック" charset="0"/>
              </a:defRPr>
            </a:lvl1pPr>
            <a:lvl2pPr>
              <a:defRPr sz="1200">
                <a:solidFill>
                  <a:srgbClr val="000000"/>
                </a:solidFill>
                <a:latin typeface="Times New Roman" charset="0"/>
                <a:ea typeface="ＭＳ Ｐゴシック" charset="0"/>
              </a:defRPr>
            </a:lvl2pPr>
            <a:lvl3pPr>
              <a:defRPr sz="1200">
                <a:solidFill>
                  <a:srgbClr val="000000"/>
                </a:solidFill>
                <a:latin typeface="Times New Roman" charset="0"/>
                <a:ea typeface="ＭＳ Ｐゴシック" charset="0"/>
              </a:defRPr>
            </a:lvl3pPr>
            <a:lvl4pPr>
              <a:defRPr sz="1200">
                <a:solidFill>
                  <a:srgbClr val="000000"/>
                </a:solidFill>
                <a:latin typeface="Times New Roman" charset="0"/>
                <a:ea typeface="ＭＳ Ｐゴシック" charset="0"/>
              </a:defRPr>
            </a:lvl4pPr>
            <a:lvl5pPr>
              <a:defRPr sz="1200">
                <a:solidFill>
                  <a:srgbClr val="000000"/>
                </a:solidFill>
                <a:latin typeface="Times New Roman" charset="0"/>
                <a:ea typeface="ＭＳ Ｐゴシック" charset="0"/>
              </a:defRPr>
            </a:lvl5pPr>
            <a:lvl6pPr marL="25146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6pPr>
            <a:lvl7pPr marL="29718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7pPr>
            <a:lvl8pPr marL="34290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8pPr>
            <a:lvl9pPr marL="3886200" indent="-228600" defTabSz="457200" eaLnBrk="0" fontAlgn="base" hangingPunct="0">
              <a:spcBef>
                <a:spcPct val="30000"/>
              </a:spcBef>
              <a:spcAft>
                <a:spcPct val="0"/>
              </a:spcAft>
              <a:buClr>
                <a:srgbClr val="000000"/>
              </a:buClr>
              <a:buSzPct val="100000"/>
              <a:buFont typeface="Times New Roman" charset="0"/>
              <a:defRPr sz="1200">
                <a:solidFill>
                  <a:srgbClr val="000000"/>
                </a:solidFill>
                <a:latin typeface="Times New Roman" charset="0"/>
                <a:ea typeface="ＭＳ Ｐゴシック" charset="0"/>
              </a:defRPr>
            </a:lvl9pPr>
          </a:lstStyle>
          <a:p>
            <a:endParaRPr lang="en-US" sz="1600">
              <a:solidFill>
                <a:schemeClr val="bg1"/>
              </a:solidFill>
              <a:latin typeface="Arial" charset="0"/>
            </a:endParaRPr>
          </a:p>
        </p:txBody>
      </p:sp>
      <p:sp>
        <p:nvSpPr>
          <p:cNvPr id="46084" name="Rectangle 2"/>
          <p:cNvSpPr>
            <a:spLocks noGrp="1" noChangeArrowheads="1"/>
          </p:cNvSpPr>
          <p:nvPr>
            <p:ph type="body"/>
          </p:nvPr>
        </p:nvSpPr>
        <p:spPr>
          <a:xfrm>
            <a:off x="686360" y="4342535"/>
            <a:ext cx="5481078" cy="41087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source of the electron beam is the electron gun, which produces a stream of electrons through thermionic emission at the heated cathode and focuses it into a thin beam by the control grid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(or “</a:t>
            </a:r>
            <a:r>
              <a:rPr lang="en-US" sz="1200" kern="1200" dirty="0" err="1">
                <a:solidFill>
                  <a:schemeClr val="tx1"/>
                </a:solidFill>
                <a:effectLst/>
                <a:latin typeface="+mn-lt"/>
                <a:ea typeface="+mn-ea"/>
                <a:cs typeface="+mn-cs"/>
              </a:rPr>
              <a:t>Wehnelt</a:t>
            </a:r>
            <a:r>
              <a:rPr lang="en-US" sz="1200" kern="1200" dirty="0">
                <a:solidFill>
                  <a:schemeClr val="tx1"/>
                </a:solidFill>
                <a:effectLst/>
                <a:latin typeface="+mn-lt"/>
                <a:ea typeface="+mn-ea"/>
                <a:cs typeface="+mn-cs"/>
              </a:rPr>
              <a:t> cylinder”).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strong electric field between cathode and anode accelerates the electrons, before they leave the electron gun through a small hole in the anode.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electron beam can be deflected by a capacitor or coils in a way which causes it to display an image on the screen. The image may represent electrical waveforms (oscilloscope), pictures  (television, computer monitor), echoes of aircraft detected by radar etc.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electrons strike the fluorescent screen, light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emitted.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whole configuration is placed in a vacuum tube to avoid collisions between electrons and gas molecules of the air, which would attenuate the beam. </a:t>
            </a:r>
          </a:p>
          <a:p>
            <a:endParaRPr lang="en-US" dirty="0"/>
          </a:p>
        </p:txBody>
      </p:sp>
      <p:sp>
        <p:nvSpPr>
          <p:cNvPr id="4" name="Slide Number Placeholder 3"/>
          <p:cNvSpPr>
            <a:spLocks noGrp="1"/>
          </p:cNvSpPr>
          <p:nvPr>
            <p:ph type="sldNum" sz="quarter" idx="10"/>
          </p:nvPr>
        </p:nvSpPr>
        <p:spPr/>
        <p:txBody>
          <a:bodyPr/>
          <a:lstStyle/>
          <a:p>
            <a:fld id="{5CAF1093-9497-6040-BF52-A087FFD6C96E}" type="slidenum">
              <a:rPr lang="en-US" smtClean="0"/>
              <a:pPr/>
              <a:t>14</a:t>
            </a:fld>
            <a:endParaRPr lang="en-US"/>
          </a:p>
        </p:txBody>
      </p:sp>
    </p:spTree>
    <p:extLst>
      <p:ext uri="{BB962C8B-B14F-4D97-AF65-F5344CB8AC3E}">
        <p14:creationId xmlns:p14="http://schemas.microsoft.com/office/powerpoint/2010/main" val="258923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Liquid crystal display, also known as liquid crystal diode, is one of the most advanced technologies available at present. Typically, an LCD monitor consists of a layer of color or monochrome pixels arranged schematically between a couple of transparent electrodes and two polarizing filters. </a:t>
            </a:r>
          </a:p>
          <a:p>
            <a:endParaRPr lang="en-US" dirty="0"/>
          </a:p>
          <a:p>
            <a:r>
              <a:rPr lang="en-US" dirty="0"/>
              <a:t>Optical effect is achieved by polarizing the light in varied amounts and making it pass through the liquid crystal layer. At present, there are two types of LCD technology available. These include the active matrix or TFT and a passive matrix technology. Among these, TFT technology is more secure and reliable, and generates better picture quality. On the other hand, passive matrix has a slow response time and is slowly becoming outdated.</a:t>
            </a:r>
          </a:p>
        </p:txBody>
      </p:sp>
      <p:sp>
        <p:nvSpPr>
          <p:cNvPr id="4" name="Slide Number Placeholder 3"/>
          <p:cNvSpPr>
            <a:spLocks noGrp="1"/>
          </p:cNvSpPr>
          <p:nvPr>
            <p:ph type="sldNum" sz="quarter" idx="10"/>
          </p:nvPr>
        </p:nvSpPr>
        <p:spPr/>
        <p:txBody>
          <a:bodyPr/>
          <a:lstStyle/>
          <a:p>
            <a:fld id="{5CAF1093-9497-6040-BF52-A087FFD6C96E}" type="slidenum">
              <a:rPr lang="en-US" smtClean="0"/>
              <a:pPr/>
              <a:t>16</a:t>
            </a:fld>
            <a:endParaRPr lang="en-US"/>
          </a:p>
        </p:txBody>
      </p:sp>
    </p:spTree>
    <p:extLst>
      <p:ext uri="{BB962C8B-B14F-4D97-AF65-F5344CB8AC3E}">
        <p14:creationId xmlns:p14="http://schemas.microsoft.com/office/powerpoint/2010/main" val="691774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7C3F878-F5E8-489B-AC8A-64F2A7E22C28}" type="datetimeFigureOut">
              <a:rPr lang="en-US" smtClean="0"/>
              <a:pPr/>
              <a:t>28-Feb-22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51FC063-5EA9-49AF-AFAF-D68C9E82B23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C3F878-F5E8-489B-AC8A-64F2A7E22C28}" type="datetimeFigureOut">
              <a:rPr lang="en-US" smtClean="0"/>
              <a:pPr/>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C3F878-F5E8-489B-AC8A-64F2A7E22C28}" type="datetimeFigureOut">
              <a:rPr lang="en-US" smtClean="0"/>
              <a:pPr/>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7C3F878-F5E8-489B-AC8A-64F2A7E22C28}" type="datetimeFigureOut">
              <a:rPr lang="en-US" smtClean="0"/>
              <a:pPr/>
              <a:t>28-Feb-22</a:t>
            </a:fld>
            <a:endParaRPr lang="en-US"/>
          </a:p>
        </p:txBody>
      </p:sp>
      <p:sp>
        <p:nvSpPr>
          <p:cNvPr id="9" name="Slide Number Placeholder 8"/>
          <p:cNvSpPr>
            <a:spLocks noGrp="1"/>
          </p:cNvSpPr>
          <p:nvPr>
            <p:ph type="sldNum" sz="quarter" idx="15"/>
          </p:nvPr>
        </p:nvSpPr>
        <p:spPr/>
        <p:txBody>
          <a:bodyPr rtlCol="0"/>
          <a:lstStyle/>
          <a:p>
            <a:fld id="{651FC063-5EA9-49AF-AFAF-D68C9E82B23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7C3F878-F5E8-489B-AC8A-64F2A7E22C28}" type="datetimeFigureOut">
              <a:rPr lang="en-US" smtClean="0"/>
              <a:pPr/>
              <a:t>28-Feb-22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51FC063-5EA9-49AF-AFAF-D68C9E82B2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7C3F878-F5E8-489B-AC8A-64F2A7E22C28}" type="datetimeFigureOut">
              <a:rPr lang="en-US" smtClean="0"/>
              <a:pPr/>
              <a:t>28-Feb-22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FC063-5EA9-49AF-AFAF-D68C9E82B23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7C3F878-F5E8-489B-AC8A-64F2A7E22C28}" type="datetimeFigureOut">
              <a:rPr lang="en-US" smtClean="0"/>
              <a:pPr/>
              <a:t>28-Feb-22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FC063-5EA9-49AF-AFAF-D68C9E82B23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7C3F878-F5E8-489B-AC8A-64F2A7E22C28}" type="datetimeFigureOut">
              <a:rPr lang="en-US" smtClean="0"/>
              <a:pPr/>
              <a:t>28-Feb-22</a:t>
            </a:fld>
            <a:endParaRPr lang="en-US"/>
          </a:p>
        </p:txBody>
      </p:sp>
      <p:sp>
        <p:nvSpPr>
          <p:cNvPr id="7" name="Slide Number Placeholder 6"/>
          <p:cNvSpPr>
            <a:spLocks noGrp="1"/>
          </p:cNvSpPr>
          <p:nvPr>
            <p:ph type="sldNum" sz="quarter" idx="11"/>
          </p:nvPr>
        </p:nvSpPr>
        <p:spPr/>
        <p:txBody>
          <a:bodyPr rtlCol="0"/>
          <a:lstStyle/>
          <a:p>
            <a:fld id="{651FC063-5EA9-49AF-AFAF-D68C9E82B23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3F878-F5E8-489B-AC8A-64F2A7E22C28}" type="datetimeFigureOut">
              <a:rPr lang="en-US" smtClean="0"/>
              <a:pPr/>
              <a:t>28-Feb-22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7C3F878-F5E8-489B-AC8A-64F2A7E22C28}" type="datetimeFigureOut">
              <a:rPr lang="en-US" smtClean="0"/>
              <a:pPr/>
              <a:t>28-Feb-22</a:t>
            </a:fld>
            <a:endParaRPr lang="en-US"/>
          </a:p>
        </p:txBody>
      </p:sp>
      <p:sp>
        <p:nvSpPr>
          <p:cNvPr id="22" name="Slide Number Placeholder 21"/>
          <p:cNvSpPr>
            <a:spLocks noGrp="1"/>
          </p:cNvSpPr>
          <p:nvPr>
            <p:ph type="sldNum" sz="quarter" idx="15"/>
          </p:nvPr>
        </p:nvSpPr>
        <p:spPr/>
        <p:txBody>
          <a:bodyPr rtlCol="0"/>
          <a:lstStyle/>
          <a:p>
            <a:fld id="{651FC063-5EA9-49AF-AFAF-D68C9E82B23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7C3F878-F5E8-489B-AC8A-64F2A7E22C28}" type="datetimeFigureOut">
              <a:rPr lang="en-US" smtClean="0"/>
              <a:pPr/>
              <a:t>28-Feb-22</a:t>
            </a:fld>
            <a:endParaRPr lang="en-US"/>
          </a:p>
        </p:txBody>
      </p:sp>
      <p:sp>
        <p:nvSpPr>
          <p:cNvPr id="18" name="Slide Number Placeholder 17"/>
          <p:cNvSpPr>
            <a:spLocks noGrp="1"/>
          </p:cNvSpPr>
          <p:nvPr>
            <p:ph type="sldNum" sz="quarter" idx="11"/>
          </p:nvPr>
        </p:nvSpPr>
        <p:spPr/>
        <p:txBody>
          <a:bodyPr rtlCol="0"/>
          <a:lstStyle/>
          <a:p>
            <a:fld id="{651FC063-5EA9-49AF-AFAF-D68C9E82B23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7C3F878-F5E8-489B-AC8A-64F2A7E22C28}" type="datetimeFigureOut">
              <a:rPr lang="en-US" smtClean="0"/>
              <a:pPr/>
              <a:t>28-Feb-22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51FC063-5EA9-49AF-AFAF-D68C9E82B23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6355" y="224856"/>
            <a:ext cx="6917960" cy="1894362"/>
          </a:xfrm>
        </p:spPr>
        <p:txBody>
          <a:bodyPr>
            <a:normAutofit/>
          </a:bodyPr>
          <a:lstStyle/>
          <a:p>
            <a:pPr algn="ctr"/>
            <a:r>
              <a:rPr lang="en-US" dirty="0">
                <a:latin typeface="Calibri" pitchFamily="34" charset="0"/>
              </a:rPr>
              <a:t>Introduction To Computer Hardware</a:t>
            </a:r>
            <a:br>
              <a:rPr lang="en-US" dirty="0">
                <a:latin typeface="Calibri" pitchFamily="34" charset="0"/>
              </a:rPr>
            </a:br>
            <a:r>
              <a:rPr lang="en-US" dirty="0">
                <a:latin typeface="Calibri" pitchFamily="34" charset="0"/>
              </a:rPr>
              <a:t>(CMP 213)</a:t>
            </a:r>
            <a:endParaRPr lang="en-US" b="0" dirty="0">
              <a:latin typeface="Calibri" pitchFamily="34" charset="0"/>
            </a:endParaRPr>
          </a:p>
        </p:txBody>
      </p:sp>
      <p:sp>
        <p:nvSpPr>
          <p:cNvPr id="3" name="Subtitle 2"/>
          <p:cNvSpPr>
            <a:spLocks noGrp="1"/>
          </p:cNvSpPr>
          <p:nvPr>
            <p:ph type="subTitle" idx="1"/>
          </p:nvPr>
        </p:nvSpPr>
        <p:spPr>
          <a:xfrm>
            <a:off x="2428406" y="4212237"/>
            <a:ext cx="6715594" cy="2162686"/>
          </a:xfrm>
        </p:spPr>
        <p:txBody>
          <a:bodyPr>
            <a:normAutofit/>
          </a:bodyPr>
          <a:lstStyle/>
          <a:p>
            <a:r>
              <a:rPr lang="en-US" sz="2400" dirty="0">
                <a:latin typeface="Calibri" pitchFamily="34" charset="0"/>
              </a:rPr>
              <a:t>Egena Onu, Ph.D.</a:t>
            </a:r>
          </a:p>
        </p:txBody>
      </p:sp>
    </p:spTree>
    <p:extLst>
      <p:ext uri="{BB962C8B-B14F-4D97-AF65-F5344CB8AC3E}">
        <p14:creationId xmlns:p14="http://schemas.microsoft.com/office/powerpoint/2010/main" val="225924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xfrm>
            <a:off x="1269952" y="844649"/>
            <a:ext cx="6688071" cy="1142040"/>
          </a:xfrm>
        </p:spPr>
        <p:txBody>
          <a:bodyPr>
            <a:normAutofit/>
          </a:bodyPr>
          <a:lstStyle/>
          <a:p>
            <a:pPr>
              <a:lnSpc>
                <a:spcPct val="81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cs typeface="Arial" charset="0"/>
              </a:rPr>
              <a:t>Device Driver Structure </a:t>
            </a:r>
          </a:p>
        </p:txBody>
      </p:sp>
      <p:pic>
        <p:nvPicPr>
          <p:cNvPr id="15364"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32874" y="2317299"/>
            <a:ext cx="2131200" cy="3732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extLst>
      <p:ext uri="{BB962C8B-B14F-4D97-AF65-F5344CB8AC3E}">
        <p14:creationId xmlns:p14="http://schemas.microsoft.com/office/powerpoint/2010/main" val="14983638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Devices</a:t>
            </a:r>
          </a:p>
        </p:txBody>
      </p:sp>
    </p:spTree>
    <p:extLst>
      <p:ext uri="{BB962C8B-B14F-4D97-AF65-F5344CB8AC3E}">
        <p14:creationId xmlns:p14="http://schemas.microsoft.com/office/powerpoint/2010/main" val="326295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3" name="Content Placeholder 2"/>
          <p:cNvSpPr>
            <a:spLocks noGrp="1"/>
          </p:cNvSpPr>
          <p:nvPr>
            <p:ph sz="quarter" idx="1"/>
          </p:nvPr>
        </p:nvSpPr>
        <p:spPr/>
        <p:txBody>
          <a:bodyPr>
            <a:normAutofit/>
          </a:bodyPr>
          <a:lstStyle/>
          <a:p>
            <a:r>
              <a:rPr lang="en-US" dirty="0"/>
              <a:t>Technically known as Visual Display Unit</a:t>
            </a:r>
          </a:p>
          <a:p>
            <a:r>
              <a:rPr lang="en-US" dirty="0"/>
              <a:t>Display devices that aids users in viewing computer output.</a:t>
            </a:r>
          </a:p>
          <a:p>
            <a:r>
              <a:rPr lang="en-US" dirty="0"/>
              <a:t>Transmits information from computer to screen</a:t>
            </a:r>
          </a:p>
          <a:p>
            <a:r>
              <a:rPr lang="en-US" dirty="0"/>
              <a:t>Computer display screens have been evolving and improving</a:t>
            </a:r>
          </a:p>
          <a:p>
            <a:pPr lvl="1"/>
            <a:r>
              <a:rPr lang="en-US" dirty="0"/>
              <a:t>CRT</a:t>
            </a:r>
          </a:p>
          <a:p>
            <a:pPr lvl="1"/>
            <a:r>
              <a:rPr lang="en-US" dirty="0"/>
              <a:t>LCD</a:t>
            </a:r>
          </a:p>
          <a:p>
            <a:pPr lvl="1"/>
            <a:r>
              <a:rPr lang="en-US" dirty="0"/>
              <a:t>LED</a:t>
            </a:r>
          </a:p>
          <a:p>
            <a:pPr marL="0" indent="0">
              <a:buNone/>
            </a:pPr>
            <a:r>
              <a:rPr lang="en-US" dirty="0"/>
              <a:t>NB: They differ based on Size, Design, Color, Quality and Shape</a:t>
            </a:r>
          </a:p>
        </p:txBody>
      </p:sp>
    </p:spTree>
    <p:extLst>
      <p:ext uri="{BB962C8B-B14F-4D97-AF65-F5344CB8AC3E}">
        <p14:creationId xmlns:p14="http://schemas.microsoft.com/office/powerpoint/2010/main" val="135300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CRT Monitors</a:t>
            </a:r>
          </a:p>
        </p:txBody>
      </p:sp>
      <p:sp>
        <p:nvSpPr>
          <p:cNvPr id="3" name="Content Placeholder 2"/>
          <p:cNvSpPr>
            <a:spLocks noGrp="1"/>
          </p:cNvSpPr>
          <p:nvPr>
            <p:ph sz="quarter" idx="1"/>
          </p:nvPr>
        </p:nvSpPr>
        <p:spPr/>
        <p:txBody>
          <a:bodyPr/>
          <a:lstStyle/>
          <a:p>
            <a:r>
              <a:rPr lang="en-US" dirty="0"/>
              <a:t>Cathode Ray Tube</a:t>
            </a:r>
          </a:p>
          <a:p>
            <a:endParaRPr lang="en-US" dirty="0"/>
          </a:p>
          <a:p>
            <a:r>
              <a:rPr lang="en-US" dirty="0"/>
              <a:t>Invented 1897</a:t>
            </a:r>
          </a:p>
          <a:p>
            <a:endParaRPr lang="en-US" dirty="0"/>
          </a:p>
          <a:p>
            <a:r>
              <a:rPr lang="en-US" dirty="0"/>
              <a:t>Karl Ferdinand Braun a physicist</a:t>
            </a:r>
          </a:p>
          <a:p>
            <a:endParaRPr lang="en-US" dirty="0"/>
          </a:p>
          <a:p>
            <a:r>
              <a:rPr lang="en-US" dirty="0"/>
              <a:t>Technology also used in the manufacturing of televisions</a:t>
            </a:r>
          </a:p>
        </p:txBody>
      </p:sp>
    </p:spTree>
    <p:extLst>
      <p:ext uri="{BB962C8B-B14F-4D97-AF65-F5344CB8AC3E}">
        <p14:creationId xmlns:p14="http://schemas.microsoft.com/office/powerpoint/2010/main" val="209841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CRT Monitors</a:t>
            </a:r>
          </a:p>
        </p:txBody>
      </p:sp>
      <p:sp>
        <p:nvSpPr>
          <p:cNvPr id="3" name="Content Placeholder 2"/>
          <p:cNvSpPr>
            <a:spLocks noGrp="1"/>
          </p:cNvSpPr>
          <p:nvPr>
            <p:ph sz="quarter" idx="1"/>
          </p:nvPr>
        </p:nvSpPr>
        <p:spPr/>
        <p:txBody>
          <a:bodyPr>
            <a:normAutofit/>
          </a:bodyPr>
          <a:lstStyle/>
          <a:p>
            <a:r>
              <a:rPr lang="en-US" dirty="0"/>
              <a:t>An electron gun produces a stream of electrons</a:t>
            </a:r>
          </a:p>
          <a:p>
            <a:r>
              <a:rPr lang="en-US" dirty="0"/>
              <a:t>The electrons are accelerated by a strong field between the cathode and anode</a:t>
            </a:r>
          </a:p>
          <a:p>
            <a:r>
              <a:rPr lang="en-US" dirty="0"/>
              <a:t>The electron beam is deflected by a capacitor or coils which makes it display an image on the screen.</a:t>
            </a:r>
          </a:p>
          <a:p>
            <a:r>
              <a:rPr lang="en-US" dirty="0"/>
              <a:t>When electrons hit the fluorescent screen, light is emitted.</a:t>
            </a:r>
          </a:p>
          <a:p>
            <a:r>
              <a:rPr lang="en-US" dirty="0"/>
              <a:t>The process is done in a vacuum to avoid collision between electrons and gas molecules</a:t>
            </a:r>
          </a:p>
          <a:p>
            <a:r>
              <a:rPr lang="en-US" dirty="0"/>
              <a:t>Uses RGB colors</a:t>
            </a:r>
          </a:p>
          <a:p>
            <a:endParaRPr lang="en-US" dirty="0"/>
          </a:p>
        </p:txBody>
      </p:sp>
    </p:spTree>
    <p:extLst>
      <p:ext uri="{BB962C8B-B14F-4D97-AF65-F5344CB8AC3E}">
        <p14:creationId xmlns:p14="http://schemas.microsoft.com/office/powerpoint/2010/main" val="568626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CRT Monitors</a:t>
            </a:r>
          </a:p>
        </p:txBody>
      </p:sp>
      <p:pic>
        <p:nvPicPr>
          <p:cNvPr id="4" name="Picture 3"/>
          <p:cNvPicPr>
            <a:picLocks noChangeAspect="1"/>
          </p:cNvPicPr>
          <p:nvPr/>
        </p:nvPicPr>
        <p:blipFill>
          <a:blip r:embed="rId2" cstate="print"/>
          <a:stretch>
            <a:fillRect/>
          </a:stretch>
        </p:blipFill>
        <p:spPr>
          <a:xfrm>
            <a:off x="1898101" y="1904999"/>
            <a:ext cx="5420739" cy="4065555"/>
          </a:xfrm>
          <a:prstGeom prst="rect">
            <a:avLst/>
          </a:prstGeom>
        </p:spPr>
      </p:pic>
    </p:spTree>
    <p:extLst>
      <p:ext uri="{BB962C8B-B14F-4D97-AF65-F5344CB8AC3E}">
        <p14:creationId xmlns:p14="http://schemas.microsoft.com/office/powerpoint/2010/main" val="419462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LCD Monitor</a:t>
            </a:r>
          </a:p>
        </p:txBody>
      </p:sp>
      <p:sp>
        <p:nvSpPr>
          <p:cNvPr id="3" name="Content Placeholder 2"/>
          <p:cNvSpPr>
            <a:spLocks noGrp="1"/>
          </p:cNvSpPr>
          <p:nvPr>
            <p:ph sz="quarter" idx="1"/>
          </p:nvPr>
        </p:nvSpPr>
        <p:spPr/>
        <p:txBody>
          <a:bodyPr>
            <a:noAutofit/>
          </a:bodyPr>
          <a:lstStyle/>
          <a:p>
            <a:r>
              <a:rPr lang="en-US" sz="1800" dirty="0"/>
              <a:t>Flat panel display monitor</a:t>
            </a:r>
          </a:p>
          <a:p>
            <a:r>
              <a:rPr lang="en-US" sz="1800" dirty="0"/>
              <a:t>Liquid Crystal Display or in some cases liquid crystal diode</a:t>
            </a:r>
          </a:p>
          <a:p>
            <a:r>
              <a:rPr lang="en-US" sz="1800" dirty="0"/>
              <a:t>Uses polarized blocked light</a:t>
            </a:r>
          </a:p>
          <a:p>
            <a:r>
              <a:rPr lang="en-US" sz="1800" dirty="0"/>
              <a:t>Consists of a layer of color or monochrome pixels arranged schematically between a couple of transparent electrodes and two polarizing filters</a:t>
            </a:r>
          </a:p>
          <a:p>
            <a:r>
              <a:rPr lang="en-US" sz="1800" dirty="0"/>
              <a:t>Optical effect is achieved by polarizing the light in varied amounts and making it pass through the liquid crystal layer</a:t>
            </a:r>
          </a:p>
          <a:p>
            <a:r>
              <a:rPr lang="en-US" sz="1800" dirty="0"/>
              <a:t>Types: </a:t>
            </a:r>
          </a:p>
          <a:p>
            <a:pPr lvl="1"/>
            <a:r>
              <a:rPr lang="en-US" sz="1600" dirty="0"/>
              <a:t>Active matrix of TFT (Thin Film Transistor): reliable, better picture quality</a:t>
            </a:r>
          </a:p>
          <a:p>
            <a:pPr lvl="1"/>
            <a:r>
              <a:rPr lang="en-US" sz="1600" dirty="0"/>
              <a:t>Passive matrix: slow response time, less quality</a:t>
            </a:r>
          </a:p>
        </p:txBody>
      </p:sp>
    </p:spTree>
    <p:extLst>
      <p:ext uri="{BB962C8B-B14F-4D97-AF65-F5344CB8AC3E}">
        <p14:creationId xmlns:p14="http://schemas.microsoft.com/office/powerpoint/2010/main" val="266234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LCD Monitor</a:t>
            </a:r>
          </a:p>
        </p:txBody>
      </p:sp>
      <p:pic>
        <p:nvPicPr>
          <p:cNvPr id="4" name="Picture 3"/>
          <p:cNvPicPr>
            <a:picLocks noChangeAspect="1"/>
          </p:cNvPicPr>
          <p:nvPr/>
        </p:nvPicPr>
        <p:blipFill>
          <a:blip r:embed="rId2" cstate="print"/>
          <a:stretch>
            <a:fillRect/>
          </a:stretch>
        </p:blipFill>
        <p:spPr>
          <a:xfrm>
            <a:off x="1624990" y="1780723"/>
            <a:ext cx="6153465" cy="4392035"/>
          </a:xfrm>
          <a:prstGeom prst="rect">
            <a:avLst/>
          </a:prstGeom>
        </p:spPr>
      </p:pic>
    </p:spTree>
    <p:extLst>
      <p:ext uri="{BB962C8B-B14F-4D97-AF65-F5344CB8AC3E}">
        <p14:creationId xmlns:p14="http://schemas.microsoft.com/office/powerpoint/2010/main" val="126752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sz="quarter" idx="1"/>
          </p:nvPr>
        </p:nvSpPr>
        <p:spPr/>
        <p:txBody>
          <a:bodyPr/>
          <a:lstStyle/>
          <a:p>
            <a:r>
              <a:rPr lang="en-US" dirty="0"/>
              <a:t>These monitors are compact, lightweight, and do not consume much desk space.</a:t>
            </a:r>
          </a:p>
          <a:p>
            <a:endParaRPr lang="en-US" dirty="0"/>
          </a:p>
          <a:p>
            <a:r>
              <a:rPr lang="en-US" dirty="0"/>
              <a:t>The monitors do not consume much electricity and can even be operated by using batteries.</a:t>
            </a:r>
          </a:p>
          <a:p>
            <a:endParaRPr lang="en-US" dirty="0"/>
          </a:p>
          <a:p>
            <a:r>
              <a:rPr lang="en-US" dirty="0"/>
              <a:t>Also, the images transmitted by these monitors do not get geometrically distorted and have little flicker.</a:t>
            </a:r>
          </a:p>
          <a:p>
            <a:endParaRPr lang="en-US" dirty="0"/>
          </a:p>
        </p:txBody>
      </p:sp>
    </p:spTree>
    <p:extLst>
      <p:ext uri="{BB962C8B-B14F-4D97-AF65-F5344CB8AC3E}">
        <p14:creationId xmlns:p14="http://schemas.microsoft.com/office/powerpoint/2010/main" val="256760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sz="quarter" idx="1"/>
          </p:nvPr>
        </p:nvSpPr>
        <p:spPr/>
        <p:txBody>
          <a:bodyPr/>
          <a:lstStyle/>
          <a:p>
            <a:r>
              <a:rPr lang="en-US" dirty="0"/>
              <a:t>LCD monitors are very expensive. </a:t>
            </a:r>
          </a:p>
          <a:p>
            <a:endParaRPr lang="en-US" dirty="0"/>
          </a:p>
          <a:p>
            <a:r>
              <a:rPr lang="en-US" dirty="0"/>
              <a:t>Image quality is not constant when viewed from different angles.</a:t>
            </a:r>
          </a:p>
          <a:p>
            <a:endParaRPr lang="en-US" dirty="0"/>
          </a:p>
          <a:p>
            <a:r>
              <a:rPr lang="en-US" dirty="0"/>
              <a:t>LCD monitor’s resolution is always constant. Any alterations can result in a reduced performance</a:t>
            </a:r>
          </a:p>
        </p:txBody>
      </p:sp>
    </p:spTree>
    <p:extLst>
      <p:ext uri="{BB962C8B-B14F-4D97-AF65-F5344CB8AC3E}">
        <p14:creationId xmlns:p14="http://schemas.microsoft.com/office/powerpoint/2010/main" val="198156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a:t>
            </a:r>
          </a:p>
        </p:txBody>
      </p:sp>
      <p:sp>
        <p:nvSpPr>
          <p:cNvPr id="3" name="Content Placeholder 2"/>
          <p:cNvSpPr>
            <a:spLocks noGrp="1"/>
          </p:cNvSpPr>
          <p:nvPr>
            <p:ph sz="quarter" idx="1"/>
          </p:nvPr>
        </p:nvSpPr>
        <p:spPr/>
        <p:txBody>
          <a:bodyPr>
            <a:normAutofit/>
          </a:bodyPr>
          <a:lstStyle/>
          <a:p>
            <a:r>
              <a:rPr lang="en-US" dirty="0"/>
              <a:t>Peripheral Devices</a:t>
            </a:r>
          </a:p>
          <a:p>
            <a:r>
              <a:rPr lang="en-US" dirty="0"/>
              <a:t>Types of Peripheral devices</a:t>
            </a:r>
          </a:p>
          <a:p>
            <a:r>
              <a:rPr lang="en-US" dirty="0"/>
              <a:t>Output Devices</a:t>
            </a:r>
          </a:p>
          <a:p>
            <a:pPr lvl="1"/>
            <a:r>
              <a:rPr lang="en-US" dirty="0"/>
              <a:t>Monitors</a:t>
            </a:r>
          </a:p>
          <a:p>
            <a:pPr lvl="1"/>
            <a:r>
              <a:rPr lang="en-US" dirty="0"/>
              <a:t>Printers</a:t>
            </a:r>
          </a:p>
          <a:p>
            <a:r>
              <a:rPr lang="en-US" dirty="0"/>
              <a:t>Input Devices</a:t>
            </a:r>
          </a:p>
          <a:p>
            <a:pPr lvl="1"/>
            <a:r>
              <a:rPr lang="en-US" dirty="0"/>
              <a:t>Keyboards</a:t>
            </a:r>
          </a:p>
          <a:p>
            <a:pPr lvl="1"/>
            <a:r>
              <a:rPr lang="en-US" dirty="0"/>
              <a:t>Mouse</a:t>
            </a:r>
          </a:p>
          <a:p>
            <a:r>
              <a:rPr lang="en-US" dirty="0"/>
              <a:t>Storage Devices</a:t>
            </a:r>
          </a:p>
          <a:p>
            <a:pPr lvl="1"/>
            <a:r>
              <a:rPr lang="en-US" dirty="0"/>
              <a:t>Secondary storage devices</a:t>
            </a:r>
          </a:p>
          <a:p>
            <a:pPr marL="0" indent="0">
              <a:buNone/>
            </a:pPr>
            <a:endParaRPr lang="en-US" dirty="0"/>
          </a:p>
        </p:txBody>
      </p:sp>
    </p:spTree>
    <p:extLst>
      <p:ext uri="{BB962C8B-B14F-4D97-AF65-F5344CB8AC3E}">
        <p14:creationId xmlns:p14="http://schemas.microsoft.com/office/powerpoint/2010/main" val="97833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Monitors</a:t>
            </a:r>
          </a:p>
        </p:txBody>
      </p:sp>
      <p:sp>
        <p:nvSpPr>
          <p:cNvPr id="3" name="Content Placeholder 2"/>
          <p:cNvSpPr>
            <a:spLocks noGrp="1"/>
          </p:cNvSpPr>
          <p:nvPr>
            <p:ph sz="quarter" idx="1"/>
          </p:nvPr>
        </p:nvSpPr>
        <p:spPr/>
        <p:txBody>
          <a:bodyPr/>
          <a:lstStyle/>
          <a:p>
            <a:r>
              <a:rPr lang="en-US" dirty="0"/>
              <a:t>Light Emitting Diode</a:t>
            </a:r>
          </a:p>
          <a:p>
            <a:endParaRPr lang="en-US" dirty="0"/>
          </a:p>
          <a:p>
            <a:r>
              <a:rPr lang="en-US" dirty="0"/>
              <a:t>Light-emitting diodes for back-lightning instead of Cold Cathode Fluorescent (CCFL) back-lightning used in LCDs.</a:t>
            </a:r>
          </a:p>
          <a:p>
            <a:endParaRPr lang="en-US" dirty="0"/>
          </a:p>
          <a:p>
            <a:r>
              <a:rPr lang="en-US" dirty="0"/>
              <a:t>Primarily, the display is of LCD only that the back-lightning is done by LEDs.</a:t>
            </a:r>
          </a:p>
          <a:p>
            <a:endParaRPr lang="en-US" dirty="0"/>
          </a:p>
          <a:p>
            <a:r>
              <a:rPr lang="en-US" dirty="0"/>
              <a:t>LED monitors use much lesser power than CRT and LCD.</a:t>
            </a:r>
          </a:p>
        </p:txBody>
      </p:sp>
    </p:spTree>
    <p:extLst>
      <p:ext uri="{BB962C8B-B14F-4D97-AF65-F5344CB8AC3E}">
        <p14:creationId xmlns:p14="http://schemas.microsoft.com/office/powerpoint/2010/main" val="418055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Printers</a:t>
            </a:r>
          </a:p>
        </p:txBody>
      </p:sp>
      <p:sp>
        <p:nvSpPr>
          <p:cNvPr id="3" name="Content Placeholder 2"/>
          <p:cNvSpPr>
            <a:spLocks noGrp="1"/>
          </p:cNvSpPr>
          <p:nvPr>
            <p:ph sz="quarter" idx="1"/>
          </p:nvPr>
        </p:nvSpPr>
        <p:spPr/>
        <p:txBody>
          <a:bodyPr>
            <a:normAutofit fontScale="92500" lnSpcReduction="10000"/>
          </a:bodyPr>
          <a:lstStyle/>
          <a:p>
            <a:r>
              <a:rPr lang="en-US" dirty="0"/>
              <a:t>Output device</a:t>
            </a:r>
          </a:p>
          <a:p>
            <a:endParaRPr lang="en-US" dirty="0"/>
          </a:p>
          <a:p>
            <a:r>
              <a:rPr lang="en-US" dirty="0"/>
              <a:t>Provides text and graphics on a physical medium such as paper</a:t>
            </a:r>
          </a:p>
          <a:p>
            <a:endParaRPr lang="en-US" dirty="0"/>
          </a:p>
          <a:p>
            <a:r>
              <a:rPr lang="en-US" dirty="0"/>
              <a:t>The printed output is referred to as hard copy</a:t>
            </a:r>
          </a:p>
          <a:p>
            <a:endParaRPr lang="en-US" dirty="0"/>
          </a:p>
          <a:p>
            <a:r>
              <a:rPr lang="en-US" dirty="0"/>
              <a:t>Information generated can easily be shared.</a:t>
            </a:r>
          </a:p>
          <a:p>
            <a:endParaRPr lang="en-US" dirty="0"/>
          </a:p>
          <a:p>
            <a:r>
              <a:rPr lang="en-US" dirty="0"/>
              <a:t>Can be classified into:</a:t>
            </a:r>
          </a:p>
          <a:p>
            <a:pPr lvl="1"/>
            <a:r>
              <a:rPr lang="en-US" dirty="0"/>
              <a:t>Impact and non-impact.</a:t>
            </a:r>
          </a:p>
          <a:p>
            <a:pPr lvl="1"/>
            <a:r>
              <a:rPr lang="en-US" dirty="0"/>
              <a:t>Continuous feed and sheet feed</a:t>
            </a:r>
          </a:p>
          <a:p>
            <a:pPr lvl="1"/>
            <a:r>
              <a:rPr lang="en-US" dirty="0"/>
              <a:t>Line and page. </a:t>
            </a:r>
          </a:p>
        </p:txBody>
      </p:sp>
    </p:spTree>
    <p:extLst>
      <p:ext uri="{BB962C8B-B14F-4D97-AF65-F5344CB8AC3E}">
        <p14:creationId xmlns:p14="http://schemas.microsoft.com/office/powerpoint/2010/main" val="212387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a:t>
            </a:r>
            <a:r>
              <a:rPr lang="en-US" dirty="0" err="1"/>
              <a:t>vs</a:t>
            </a:r>
            <a:r>
              <a:rPr lang="en-US" dirty="0"/>
              <a:t> Non-impact</a:t>
            </a:r>
          </a:p>
        </p:txBody>
      </p:sp>
      <p:sp>
        <p:nvSpPr>
          <p:cNvPr id="3" name="Content Placeholder 2"/>
          <p:cNvSpPr>
            <a:spLocks noGrp="1"/>
          </p:cNvSpPr>
          <p:nvPr>
            <p:ph sz="quarter" idx="1"/>
          </p:nvPr>
        </p:nvSpPr>
        <p:spPr/>
        <p:txBody>
          <a:bodyPr>
            <a:normAutofit/>
          </a:bodyPr>
          <a:lstStyle/>
          <a:p>
            <a:r>
              <a:rPr lang="en-US" dirty="0"/>
              <a:t>An impact printer forms characters and graphics on a piece of paper by striking a mechanism against an ink ribbon that physically contacts the paper.</a:t>
            </a:r>
          </a:p>
          <a:p>
            <a:pPr marL="0" indent="0">
              <a:buNone/>
            </a:pPr>
            <a:endParaRPr lang="en-US" dirty="0"/>
          </a:p>
          <a:p>
            <a:r>
              <a:rPr lang="en-US" dirty="0"/>
              <a:t>A non-impact printer forms characters and graphics on a piece of paper without actually striking the paper. </a:t>
            </a:r>
          </a:p>
          <a:p>
            <a:endParaRPr lang="en-US" dirty="0"/>
          </a:p>
        </p:txBody>
      </p:sp>
    </p:spTree>
    <p:extLst>
      <p:ext uri="{BB962C8B-B14F-4D97-AF65-F5344CB8AC3E}">
        <p14:creationId xmlns:p14="http://schemas.microsoft.com/office/powerpoint/2010/main" val="4225221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600" dirty="0">
                <a:solidFill>
                  <a:schemeClr val="tx1"/>
                </a:solidFill>
                <a:latin typeface="+mj-lt"/>
              </a:rPr>
              <a:t>Continuous feed </a:t>
            </a:r>
            <a:r>
              <a:rPr lang="en-US" sz="3600" dirty="0" err="1">
                <a:solidFill>
                  <a:schemeClr val="tx1"/>
                </a:solidFill>
                <a:latin typeface="+mj-lt"/>
              </a:rPr>
              <a:t>Vs</a:t>
            </a:r>
            <a:r>
              <a:rPr lang="en-US" sz="3600" dirty="0">
                <a:solidFill>
                  <a:schemeClr val="tx1"/>
                </a:solidFill>
                <a:latin typeface="+mj-lt"/>
              </a:rPr>
              <a:t> sheet feed</a:t>
            </a:r>
          </a:p>
        </p:txBody>
      </p:sp>
      <p:sp>
        <p:nvSpPr>
          <p:cNvPr id="3" name="Content Placeholder 2"/>
          <p:cNvSpPr>
            <a:spLocks noGrp="1"/>
          </p:cNvSpPr>
          <p:nvPr>
            <p:ph sz="quarter" idx="1"/>
          </p:nvPr>
        </p:nvSpPr>
        <p:spPr/>
        <p:txBody>
          <a:bodyPr>
            <a:normAutofit/>
          </a:bodyPr>
          <a:lstStyle/>
          <a:p>
            <a:r>
              <a:rPr lang="en-US" dirty="0"/>
              <a:t>Sheet feed printers</a:t>
            </a:r>
          </a:p>
          <a:p>
            <a:pPr lvl="1"/>
            <a:r>
              <a:rPr lang="en-US" dirty="0"/>
              <a:t>single “free” sheet of paper, such as copy paper. </a:t>
            </a:r>
          </a:p>
          <a:p>
            <a:pPr lvl="1"/>
            <a:r>
              <a:rPr lang="en-US" dirty="0"/>
              <a:t>It isn’t attached to anything else. </a:t>
            </a:r>
          </a:p>
          <a:p>
            <a:pPr lvl="1"/>
            <a:r>
              <a:rPr lang="en-US" dirty="0"/>
              <a:t>It can be placed in a printer or be fed into a paper folding machine.</a:t>
            </a:r>
          </a:p>
          <a:p>
            <a:pPr marL="0" indent="0">
              <a:buNone/>
            </a:pPr>
            <a:endParaRPr lang="en-US" dirty="0"/>
          </a:p>
          <a:p>
            <a:r>
              <a:rPr lang="en-US" dirty="0"/>
              <a:t>Continuous feed printer</a:t>
            </a:r>
          </a:p>
          <a:p>
            <a:pPr lvl="1"/>
            <a:r>
              <a:rPr lang="en-US" dirty="0"/>
              <a:t>Papers are usually attached to other sheets of paper by means of a perforated edge. </a:t>
            </a:r>
          </a:p>
        </p:txBody>
      </p:sp>
    </p:spTree>
    <p:extLst>
      <p:ext uri="{BB962C8B-B14F-4D97-AF65-F5344CB8AC3E}">
        <p14:creationId xmlns:p14="http://schemas.microsoft.com/office/powerpoint/2010/main" val="72106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a:t>
            </a:r>
            <a:r>
              <a:rPr lang="en-US" dirty="0" err="1"/>
              <a:t>Vs</a:t>
            </a:r>
            <a:r>
              <a:rPr lang="en-US" dirty="0"/>
              <a:t> Page</a:t>
            </a:r>
          </a:p>
        </p:txBody>
      </p:sp>
      <p:sp>
        <p:nvSpPr>
          <p:cNvPr id="3" name="Content Placeholder 2"/>
          <p:cNvSpPr>
            <a:spLocks noGrp="1"/>
          </p:cNvSpPr>
          <p:nvPr>
            <p:ph sz="quarter" idx="1"/>
          </p:nvPr>
        </p:nvSpPr>
        <p:spPr/>
        <p:txBody>
          <a:bodyPr/>
          <a:lstStyle/>
          <a:p>
            <a:r>
              <a:rPr lang="en-US" dirty="0"/>
              <a:t>Page printer:</a:t>
            </a:r>
          </a:p>
          <a:p>
            <a:pPr lvl="1"/>
            <a:r>
              <a:rPr lang="en-US" dirty="0"/>
              <a:t>Computer </a:t>
            </a:r>
            <a:r>
              <a:rPr lang="en-US" sz="2000" dirty="0"/>
              <a:t>printer</a:t>
            </a:r>
            <a:r>
              <a:rPr lang="en-US" dirty="0"/>
              <a:t> that processes and prints a whole page at a time.</a:t>
            </a:r>
          </a:p>
          <a:p>
            <a:endParaRPr lang="en-US" dirty="0"/>
          </a:p>
          <a:p>
            <a:r>
              <a:rPr lang="en-US" dirty="0"/>
              <a:t>Line printer</a:t>
            </a:r>
          </a:p>
          <a:p>
            <a:pPr lvl="1"/>
            <a:r>
              <a:rPr lang="en-US" dirty="0"/>
              <a:t>Computer printer that prints one entire line of text at a time.</a:t>
            </a:r>
          </a:p>
        </p:txBody>
      </p:sp>
    </p:spTree>
    <p:extLst>
      <p:ext uri="{BB962C8B-B14F-4D97-AF65-F5344CB8AC3E}">
        <p14:creationId xmlns:p14="http://schemas.microsoft.com/office/powerpoint/2010/main" val="2214941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Printers</a:t>
            </a:r>
          </a:p>
        </p:txBody>
      </p:sp>
      <p:sp>
        <p:nvSpPr>
          <p:cNvPr id="3" name="Content Placeholder 2"/>
          <p:cNvSpPr>
            <a:spLocks noGrp="1"/>
          </p:cNvSpPr>
          <p:nvPr>
            <p:ph sz="quarter" idx="1"/>
          </p:nvPr>
        </p:nvSpPr>
        <p:spPr/>
        <p:txBody>
          <a:bodyPr>
            <a:normAutofit/>
          </a:bodyPr>
          <a:lstStyle/>
          <a:p>
            <a:r>
              <a:rPr lang="en-US" sz="3200" dirty="0"/>
              <a:t>Dot Matrix Printer</a:t>
            </a:r>
          </a:p>
          <a:p>
            <a:endParaRPr lang="en-US" sz="3200" dirty="0"/>
          </a:p>
          <a:p>
            <a:r>
              <a:rPr lang="en-US" sz="3200" dirty="0"/>
              <a:t>Inkjet Printer</a:t>
            </a:r>
          </a:p>
          <a:p>
            <a:endParaRPr lang="en-US" sz="3200" dirty="0"/>
          </a:p>
          <a:p>
            <a:r>
              <a:rPr lang="en-US" sz="3200" dirty="0"/>
              <a:t>Laser Jet Printer</a:t>
            </a:r>
          </a:p>
        </p:txBody>
      </p:sp>
    </p:spTree>
    <p:extLst>
      <p:ext uri="{BB962C8B-B14F-4D97-AF65-F5344CB8AC3E}">
        <p14:creationId xmlns:p14="http://schemas.microsoft.com/office/powerpoint/2010/main" val="2154998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Matrix</a:t>
            </a:r>
          </a:p>
        </p:txBody>
      </p:sp>
      <p:sp>
        <p:nvSpPr>
          <p:cNvPr id="3" name="Content Placeholder 2"/>
          <p:cNvSpPr>
            <a:spLocks noGrp="1"/>
          </p:cNvSpPr>
          <p:nvPr>
            <p:ph sz="quarter" idx="1"/>
          </p:nvPr>
        </p:nvSpPr>
        <p:spPr/>
        <p:txBody>
          <a:bodyPr>
            <a:normAutofit fontScale="92500" lnSpcReduction="10000"/>
          </a:bodyPr>
          <a:lstStyle/>
          <a:p>
            <a:r>
              <a:rPr lang="en-US" dirty="0"/>
              <a:t>Also known as impact matrix printing</a:t>
            </a:r>
          </a:p>
          <a:p>
            <a:r>
              <a:rPr lang="en-US" dirty="0"/>
              <a:t>Print head that runs back and forth, or up and down on the page</a:t>
            </a:r>
          </a:p>
          <a:p>
            <a:r>
              <a:rPr lang="en-US" dirty="0"/>
              <a:t> prints by impact</a:t>
            </a:r>
          </a:p>
          <a:p>
            <a:pPr lvl="1"/>
            <a:r>
              <a:rPr lang="en-US" dirty="0"/>
              <a:t>striking an ink-soaked cloth ribbon against the paper, much like the print mechanism on a typewriter.</a:t>
            </a:r>
          </a:p>
          <a:p>
            <a:pPr lvl="1"/>
            <a:r>
              <a:rPr lang="en-US" dirty="0"/>
              <a:t>Each dot is produced by a tiny metal rod, also called a "wire" or "pin", which is driven forward by the power of a tiny electromagnet or solenoid, either directly or through small levers (pawls).</a:t>
            </a:r>
          </a:p>
          <a:p>
            <a:pPr lvl="1"/>
            <a:r>
              <a:rPr lang="en-US" dirty="0"/>
              <a:t>Facing the ribbon and the paper with a small guide plate pierced with holes to serve as guides for the pins. This plate may be made of hard plastic or an artificial jewel such as sapphire or ruby. The portion of the printer containing the pins is called the print</a:t>
            </a:r>
          </a:p>
          <a:p>
            <a:endParaRPr lang="en-US" dirty="0"/>
          </a:p>
        </p:txBody>
      </p:sp>
    </p:spTree>
    <p:extLst>
      <p:ext uri="{BB962C8B-B14F-4D97-AF65-F5344CB8AC3E}">
        <p14:creationId xmlns:p14="http://schemas.microsoft.com/office/powerpoint/2010/main" val="694221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Matrix Printer</a:t>
            </a:r>
          </a:p>
        </p:txBody>
      </p:sp>
      <p:pic>
        <p:nvPicPr>
          <p:cNvPr id="4" name="Picture 6" descr="D:\My Documents\!books\norton im\chapter 4\printheads.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7005" y="3048000"/>
            <a:ext cx="6771402" cy="1619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60118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Ink Jet</a:t>
            </a:r>
          </a:p>
        </p:txBody>
      </p:sp>
      <p:sp>
        <p:nvSpPr>
          <p:cNvPr id="3" name="Content Placeholder 2"/>
          <p:cNvSpPr>
            <a:spLocks noGrp="1"/>
          </p:cNvSpPr>
          <p:nvPr>
            <p:ph sz="quarter" idx="1"/>
          </p:nvPr>
        </p:nvSpPr>
        <p:spPr/>
        <p:txBody>
          <a:bodyPr>
            <a:normAutofit/>
          </a:bodyPr>
          <a:lstStyle/>
          <a:p>
            <a:r>
              <a:rPr lang="en-US" dirty="0"/>
              <a:t>Creates a image by propelling droplets of ink onto paper, plastic, or other substrates.</a:t>
            </a:r>
          </a:p>
          <a:p>
            <a:r>
              <a:rPr lang="en-US" dirty="0"/>
              <a:t> There are two main technologies used in contemporary inkjet printers: </a:t>
            </a:r>
          </a:p>
          <a:p>
            <a:pPr lvl="1"/>
            <a:r>
              <a:rPr lang="en-US" dirty="0"/>
              <a:t>Continuous (CIJ) and Drop-on- demand (DOD). </a:t>
            </a:r>
          </a:p>
          <a:p>
            <a:pPr lvl="1"/>
            <a:r>
              <a:rPr lang="en-US" dirty="0"/>
              <a:t>Non-impact printer</a:t>
            </a:r>
          </a:p>
          <a:p>
            <a:r>
              <a:rPr lang="en-US" dirty="0"/>
              <a:t>Printer resolution is measured in dots per inch (dpi).</a:t>
            </a:r>
          </a:p>
          <a:p>
            <a:r>
              <a:rPr lang="en-US" dirty="0"/>
              <a:t>The speed of an ink-jet printer is measured in lines per minute (</a:t>
            </a:r>
            <a:r>
              <a:rPr lang="en-US" dirty="0" err="1"/>
              <a:t>lpm</a:t>
            </a:r>
            <a:r>
              <a:rPr lang="en-US" dirty="0"/>
              <a:t>).</a:t>
            </a:r>
          </a:p>
        </p:txBody>
      </p:sp>
    </p:spTree>
    <p:extLst>
      <p:ext uri="{BB962C8B-B14F-4D97-AF65-F5344CB8AC3E}">
        <p14:creationId xmlns:p14="http://schemas.microsoft.com/office/powerpoint/2010/main" val="4110133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InkJet</a:t>
            </a:r>
            <a:endParaRPr lang="en-US" dirty="0"/>
          </a:p>
        </p:txBody>
      </p:sp>
      <p:sp>
        <p:nvSpPr>
          <p:cNvPr id="3" name="Content Placeholder 2"/>
          <p:cNvSpPr>
            <a:spLocks noGrp="1"/>
          </p:cNvSpPr>
          <p:nvPr>
            <p:ph sz="quarter" idx="1"/>
          </p:nvPr>
        </p:nvSpPr>
        <p:spPr/>
        <p:txBody>
          <a:bodyPr/>
          <a:lstStyle/>
          <a:p>
            <a:endParaRPr lang="en-US" dirty="0"/>
          </a:p>
          <a:p>
            <a:r>
              <a:rPr lang="en-US" dirty="0"/>
              <a:t>Inexpensive home printer</a:t>
            </a:r>
          </a:p>
          <a:p>
            <a:r>
              <a:rPr lang="en-US" dirty="0"/>
              <a:t>Color output common using CMYK</a:t>
            </a:r>
          </a:p>
          <a:p>
            <a:pPr lvl="1"/>
            <a:r>
              <a:rPr lang="en-US" dirty="0"/>
              <a:t>Cyan, magenta, yellow, black</a:t>
            </a:r>
          </a:p>
          <a:p>
            <a:r>
              <a:rPr lang="en-US" dirty="0"/>
              <a:t>Sprays ink onto paper</a:t>
            </a:r>
          </a:p>
          <a:p>
            <a:r>
              <a:rPr lang="en-US" dirty="0"/>
              <a:t>Speed measured in pages per minute</a:t>
            </a:r>
          </a:p>
          <a:p>
            <a:r>
              <a:rPr lang="en-US" dirty="0"/>
              <a:t>Quality expressed as dots per inch</a:t>
            </a:r>
          </a:p>
          <a:p>
            <a:pPr marL="0" indent="0">
              <a:buNone/>
            </a:pPr>
            <a:endParaRPr lang="en-US" dirty="0"/>
          </a:p>
        </p:txBody>
      </p:sp>
    </p:spTree>
    <p:extLst>
      <p:ext uri="{BB962C8B-B14F-4D97-AF65-F5344CB8AC3E}">
        <p14:creationId xmlns:p14="http://schemas.microsoft.com/office/powerpoint/2010/main" val="208472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Peripheral Devices</a:t>
            </a:r>
          </a:p>
        </p:txBody>
      </p:sp>
      <p:sp>
        <p:nvSpPr>
          <p:cNvPr id="3" name="Content Placeholder 2"/>
          <p:cNvSpPr>
            <a:spLocks noGrp="1"/>
          </p:cNvSpPr>
          <p:nvPr>
            <p:ph sz="quarter" idx="1"/>
          </p:nvPr>
        </p:nvSpPr>
        <p:spPr/>
        <p:txBody>
          <a:bodyPr>
            <a:normAutofit/>
          </a:bodyPr>
          <a:lstStyle/>
          <a:p>
            <a:r>
              <a:rPr lang="en-US" dirty="0"/>
              <a:t>Hardware Components</a:t>
            </a:r>
          </a:p>
          <a:p>
            <a:r>
              <a:rPr lang="en-US" dirty="0"/>
              <a:t>Most visible hardware components</a:t>
            </a:r>
          </a:p>
          <a:p>
            <a:r>
              <a:rPr lang="en-US" dirty="0"/>
              <a:t>Connected to the computer</a:t>
            </a:r>
          </a:p>
          <a:p>
            <a:r>
              <a:rPr lang="en-US" dirty="0"/>
              <a:t>Controlled by the computer system</a:t>
            </a:r>
          </a:p>
          <a:p>
            <a:r>
              <a:rPr lang="en-US" dirty="0"/>
              <a:t>Outside the main circuitry(PCB/ Motherboard) of the computer</a:t>
            </a:r>
          </a:p>
          <a:p>
            <a:r>
              <a:rPr lang="en-US" dirty="0"/>
              <a:t>Input, output and store data permanently</a:t>
            </a:r>
          </a:p>
          <a:p>
            <a:r>
              <a:rPr lang="en-US" dirty="0"/>
              <a:t>Interfaces between the computer and user</a:t>
            </a:r>
          </a:p>
          <a:p>
            <a:r>
              <a:rPr lang="en-US" dirty="0"/>
              <a:t>Data: Instructions, Voice, video etc.</a:t>
            </a:r>
          </a:p>
          <a:p>
            <a:endParaRPr lang="en-US" dirty="0"/>
          </a:p>
        </p:txBody>
      </p:sp>
    </p:spTree>
    <p:extLst>
      <p:ext uri="{BB962C8B-B14F-4D97-AF65-F5344CB8AC3E}">
        <p14:creationId xmlns:p14="http://schemas.microsoft.com/office/powerpoint/2010/main" val="2690415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InkJet</a:t>
            </a:r>
            <a:endParaRPr lang="en-US" dirty="0"/>
          </a:p>
        </p:txBody>
      </p:sp>
      <p:sp>
        <p:nvSpPr>
          <p:cNvPr id="3" name="Content Placeholder 2"/>
          <p:cNvSpPr>
            <a:spLocks noGrp="1"/>
          </p:cNvSpPr>
          <p:nvPr>
            <p:ph sz="quarter" idx="1"/>
          </p:nvPr>
        </p:nvSpPr>
        <p:spPr/>
        <p:txBody>
          <a:bodyPr>
            <a:normAutofit/>
          </a:bodyPr>
          <a:lstStyle/>
          <a:p>
            <a:r>
              <a:rPr lang="en-US" dirty="0"/>
              <a:t>Advantages</a:t>
            </a:r>
          </a:p>
          <a:p>
            <a:pPr lvl="1"/>
            <a:r>
              <a:rPr lang="en-US" dirty="0"/>
              <a:t>Generally quiet. </a:t>
            </a:r>
          </a:p>
          <a:p>
            <a:pPr lvl="1"/>
            <a:r>
              <a:rPr lang="en-US" dirty="0"/>
              <a:t>Produce high quality color output.</a:t>
            </a:r>
          </a:p>
          <a:p>
            <a:pPr marL="365760" lvl="1" indent="0">
              <a:buNone/>
            </a:pPr>
            <a:endParaRPr lang="en-US" dirty="0"/>
          </a:p>
          <a:p>
            <a:r>
              <a:rPr lang="en-US" dirty="0"/>
              <a:t>Disadvantages</a:t>
            </a:r>
          </a:p>
          <a:p>
            <a:pPr lvl="1"/>
            <a:r>
              <a:rPr lang="en-US" dirty="0"/>
              <a:t>Specialized papers are required to produce high quality color output. </a:t>
            </a:r>
          </a:p>
          <a:p>
            <a:pPr lvl="1"/>
            <a:r>
              <a:rPr lang="en-US" dirty="0"/>
              <a:t>The ink cartridges and specialized papers are expensive. </a:t>
            </a:r>
          </a:p>
          <a:p>
            <a:pPr lvl="1"/>
            <a:r>
              <a:rPr lang="en-US" dirty="0"/>
              <a:t>The ink may smear when printed on ordinary paper</a:t>
            </a:r>
          </a:p>
          <a:p>
            <a:endParaRPr lang="en-US" dirty="0"/>
          </a:p>
        </p:txBody>
      </p:sp>
    </p:spTree>
    <p:extLst>
      <p:ext uri="{BB962C8B-B14F-4D97-AF65-F5344CB8AC3E}">
        <p14:creationId xmlns:p14="http://schemas.microsoft.com/office/powerpoint/2010/main" val="2617210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Laserjet</a:t>
            </a:r>
            <a:endParaRPr lang="en-US" dirty="0"/>
          </a:p>
        </p:txBody>
      </p:sp>
      <p:sp>
        <p:nvSpPr>
          <p:cNvPr id="3" name="Content Placeholder 2"/>
          <p:cNvSpPr>
            <a:spLocks noGrp="1"/>
          </p:cNvSpPr>
          <p:nvPr>
            <p:ph sz="quarter" idx="1"/>
          </p:nvPr>
        </p:nvSpPr>
        <p:spPr/>
        <p:txBody>
          <a:bodyPr>
            <a:normAutofit lnSpcReduction="10000"/>
          </a:bodyPr>
          <a:lstStyle/>
          <a:p>
            <a:r>
              <a:rPr lang="en-US" dirty="0"/>
              <a:t>Laser printing is an electrostatic digital printing process</a:t>
            </a:r>
          </a:p>
          <a:p>
            <a:endParaRPr lang="en-US" dirty="0"/>
          </a:p>
          <a:p>
            <a:r>
              <a:rPr lang="en-US" dirty="0"/>
              <a:t>Non-impact, page and sheet feed printer.</a:t>
            </a:r>
          </a:p>
          <a:p>
            <a:endParaRPr lang="en-US" dirty="0"/>
          </a:p>
          <a:p>
            <a:r>
              <a:rPr lang="en-US" dirty="0"/>
              <a:t>Produces high quality text and graphics by passing a laser beam over a charged drum to define a differentially charged image. </a:t>
            </a:r>
          </a:p>
          <a:p>
            <a:endParaRPr lang="en-US" dirty="0"/>
          </a:p>
          <a:p>
            <a:r>
              <a:rPr lang="en-US" dirty="0"/>
              <a:t>The drum then selectively collects charged toner and transfers the image to paper, which is then heated to permanently fix the image. </a:t>
            </a:r>
          </a:p>
        </p:txBody>
      </p:sp>
    </p:spTree>
    <p:extLst>
      <p:ext uri="{BB962C8B-B14F-4D97-AF65-F5344CB8AC3E}">
        <p14:creationId xmlns:p14="http://schemas.microsoft.com/office/powerpoint/2010/main" val="2482514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Laser Jet printer</a:t>
            </a:r>
          </a:p>
        </p:txBody>
      </p:sp>
      <p:pic>
        <p:nvPicPr>
          <p:cNvPr id="5" name="Picture 4"/>
          <p:cNvPicPr>
            <a:picLocks noChangeAspect="1"/>
          </p:cNvPicPr>
          <p:nvPr/>
        </p:nvPicPr>
        <p:blipFill>
          <a:blip r:embed="rId2" cstate="print"/>
          <a:stretch>
            <a:fillRect/>
          </a:stretch>
        </p:blipFill>
        <p:spPr>
          <a:xfrm>
            <a:off x="1980033" y="2078980"/>
            <a:ext cx="4888635" cy="4155340"/>
          </a:xfrm>
          <a:prstGeom prst="rect">
            <a:avLst/>
          </a:prstGeom>
        </p:spPr>
      </p:pic>
    </p:spTree>
    <p:extLst>
      <p:ext uri="{BB962C8B-B14F-4D97-AF65-F5344CB8AC3E}">
        <p14:creationId xmlns:p14="http://schemas.microsoft.com/office/powerpoint/2010/main" val="1880388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Devices</a:t>
            </a:r>
          </a:p>
        </p:txBody>
      </p:sp>
    </p:spTree>
    <p:extLst>
      <p:ext uri="{BB962C8B-B14F-4D97-AF65-F5344CB8AC3E}">
        <p14:creationId xmlns:p14="http://schemas.microsoft.com/office/powerpoint/2010/main" val="2156109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&amp; Keyboard</a:t>
            </a:r>
          </a:p>
        </p:txBody>
      </p:sp>
      <p:pic>
        <p:nvPicPr>
          <p:cNvPr id="4" name="Picture 3"/>
          <p:cNvPicPr>
            <a:picLocks noChangeAspect="1"/>
          </p:cNvPicPr>
          <p:nvPr/>
        </p:nvPicPr>
        <p:blipFill rotWithShape="1">
          <a:blip r:embed="rId2" cstate="print">
            <a:alphaModFix amt="73000"/>
          </a:blip>
          <a:srcRect l="4061" t="16026" r="4487" b="10470"/>
          <a:stretch/>
        </p:blipFill>
        <p:spPr>
          <a:xfrm>
            <a:off x="2325928" y="2877174"/>
            <a:ext cx="5997439" cy="1885188"/>
          </a:xfrm>
          <a:prstGeom prst="rect">
            <a:avLst/>
          </a:prstGeom>
          <a:ln>
            <a:noFill/>
          </a:ln>
          <a:effectLst>
            <a:softEdge rad="112500"/>
          </a:effectLst>
        </p:spPr>
      </p:pic>
      <p:pic>
        <p:nvPicPr>
          <p:cNvPr id="6" name="Picture 5"/>
          <p:cNvPicPr>
            <a:picLocks noChangeAspect="1"/>
          </p:cNvPicPr>
          <p:nvPr/>
        </p:nvPicPr>
        <p:blipFill>
          <a:blip r:embed="rId3" cstate="print"/>
          <a:stretch>
            <a:fillRect/>
          </a:stretch>
        </p:blipFill>
        <p:spPr>
          <a:xfrm>
            <a:off x="269211" y="1297142"/>
            <a:ext cx="2522626" cy="2522626"/>
          </a:xfrm>
          <a:prstGeom prst="rect">
            <a:avLst/>
          </a:prstGeom>
        </p:spPr>
      </p:pic>
      <p:sp>
        <p:nvSpPr>
          <p:cNvPr id="7" name="TextBox 6"/>
          <p:cNvSpPr txBox="1"/>
          <p:nvPr/>
        </p:nvSpPr>
        <p:spPr>
          <a:xfrm>
            <a:off x="937846" y="5334011"/>
            <a:ext cx="7385521" cy="830997"/>
          </a:xfrm>
          <a:prstGeom prst="rect">
            <a:avLst/>
          </a:prstGeom>
          <a:noFill/>
        </p:spPr>
        <p:txBody>
          <a:bodyPr wrap="square" rtlCol="0">
            <a:spAutoFit/>
          </a:bodyPr>
          <a:lstStyle/>
          <a:p>
            <a:r>
              <a:rPr lang="en-US" sz="2400" dirty="0"/>
              <a:t>NB: Please be sure to verify the source of any information gathered</a:t>
            </a:r>
          </a:p>
        </p:txBody>
      </p:sp>
    </p:spTree>
    <p:extLst>
      <p:ext uri="{BB962C8B-B14F-4D97-AF65-F5344CB8AC3E}">
        <p14:creationId xmlns:p14="http://schemas.microsoft.com/office/powerpoint/2010/main" val="323091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774424" y="573113"/>
            <a:ext cx="7604833" cy="5703624"/>
          </a:xfrm>
          <a:prstGeom prst="rect">
            <a:avLst/>
          </a:prstGeom>
          <a:ln>
            <a:noFill/>
          </a:ln>
          <a:effectLst>
            <a:softEdge rad="112500"/>
          </a:effectLst>
        </p:spPr>
      </p:pic>
    </p:spTree>
    <p:extLst>
      <p:ext uri="{BB962C8B-B14F-4D97-AF65-F5344CB8AC3E}">
        <p14:creationId xmlns:p14="http://schemas.microsoft.com/office/powerpoint/2010/main" val="5137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
          </p:nvPr>
        </p:nvSpPr>
        <p:spPr/>
        <p:txBody>
          <a:bodyPr>
            <a:normAutofit/>
          </a:bodyPr>
          <a:lstStyle/>
          <a:p>
            <a:r>
              <a:rPr lang="en-US" dirty="0"/>
              <a:t>By their functions</a:t>
            </a:r>
          </a:p>
          <a:p>
            <a:pPr lvl="1"/>
            <a:r>
              <a:rPr lang="en-US" dirty="0"/>
              <a:t>Input devices such as keyboards, mice, bar-code scanners and digitizers.</a:t>
            </a:r>
          </a:p>
          <a:p>
            <a:pPr lvl="1"/>
            <a:r>
              <a:rPr lang="en-US" dirty="0"/>
              <a:t>Output devices like printers, plotters and displays.</a:t>
            </a:r>
          </a:p>
          <a:p>
            <a:pPr lvl="1"/>
            <a:r>
              <a:rPr lang="en-US" dirty="0"/>
              <a:t>Storage devices, which include floppy and hard disks, optical disks and magnetic tape drives.</a:t>
            </a:r>
          </a:p>
          <a:p>
            <a:pPr lvl="1"/>
            <a:r>
              <a:rPr lang="en-US" dirty="0"/>
              <a:t>Multi-media devices and others</a:t>
            </a:r>
          </a:p>
          <a:p>
            <a:r>
              <a:rPr lang="en-US" dirty="0"/>
              <a:t>Peripheral devices will fall into one or more of these groups</a:t>
            </a:r>
          </a:p>
          <a:p>
            <a:endParaRPr lang="en-US" dirty="0"/>
          </a:p>
        </p:txBody>
      </p:sp>
    </p:spTree>
    <p:extLst>
      <p:ext uri="{BB962C8B-B14F-4D97-AF65-F5344CB8AC3E}">
        <p14:creationId xmlns:p14="http://schemas.microsoft.com/office/powerpoint/2010/main" val="347727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1010493" y="718853"/>
            <a:ext cx="6950405" cy="1144921"/>
          </a:xfrm>
        </p:spPr>
        <p:txBody>
          <a:bodyPr>
            <a:normAutofit/>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cs typeface="Arial" charset="0"/>
              </a:rPr>
              <a:t>Elements of the I/O Subsystem</a:t>
            </a:r>
          </a:p>
        </p:txBody>
      </p:sp>
      <p:sp>
        <p:nvSpPr>
          <p:cNvPr id="3076" name="Rectangle 4"/>
          <p:cNvSpPr>
            <a:spLocks noGrp="1" noChangeArrowheads="1"/>
          </p:cNvSpPr>
          <p:nvPr>
            <p:ph sz="quarter" idx="1"/>
          </p:nvPr>
        </p:nvSpPr>
        <p:spPr>
          <a:xfrm>
            <a:off x="942239" y="2232443"/>
            <a:ext cx="7196202" cy="3693633"/>
          </a:xfrm>
        </p:spPr>
        <p:txBody>
          <a:bodyPr>
            <a:noAutofit/>
          </a:bodyPr>
          <a:lstStyle/>
          <a:p>
            <a:pPr>
              <a:lnSpc>
                <a:spcPct val="93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800" dirty="0">
                <a:cs typeface="Arial" charset="0"/>
              </a:rPr>
              <a:t>Device: the thing that stores data or transfers data in and out of the system</a:t>
            </a:r>
          </a:p>
          <a:p>
            <a:pPr>
              <a:lnSpc>
                <a:spcPct val="93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800" dirty="0">
                <a:cs typeface="Arial" charset="0"/>
              </a:rPr>
              <a:t>Device Controller: electronics that interface between the CPU and the device</a:t>
            </a:r>
          </a:p>
          <a:p>
            <a:pPr>
              <a:lnSpc>
                <a:spcPct val="93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800" dirty="0">
                <a:cs typeface="Arial" charset="0"/>
              </a:rPr>
              <a:t>Device Driver: software that interacts with the device controller</a:t>
            </a:r>
          </a:p>
          <a:p>
            <a:pPr>
              <a:lnSpc>
                <a:spcPct val="93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800" dirty="0">
                <a:cs typeface="Arial" charset="0"/>
              </a:rPr>
              <a:t>Interrupt Handler: part of the device driver that is called when the controller generates an interrupt</a:t>
            </a:r>
          </a:p>
        </p:txBody>
      </p:sp>
    </p:spTree>
    <p:extLst>
      <p:ext uri="{BB962C8B-B14F-4D97-AF65-F5344CB8AC3E}">
        <p14:creationId xmlns:p14="http://schemas.microsoft.com/office/powerpoint/2010/main" val="28633619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a:xfrm>
            <a:off x="456481" y="970034"/>
            <a:ext cx="8228160" cy="1144921"/>
          </a:xfrm>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cs typeface="Arial" charset="0"/>
              </a:rPr>
              <a:t>Typical I/O Configuration</a:t>
            </a:r>
          </a:p>
        </p:txBody>
      </p:sp>
      <p:pic>
        <p:nvPicPr>
          <p:cNvPr id="4100"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9440" y="2828893"/>
            <a:ext cx="7464960" cy="2413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extLst>
      <p:ext uri="{BB962C8B-B14F-4D97-AF65-F5344CB8AC3E}">
        <p14:creationId xmlns:p14="http://schemas.microsoft.com/office/powerpoint/2010/main" val="1251175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a:xfrm>
            <a:off x="456481" y="845369"/>
            <a:ext cx="8226720" cy="1143480"/>
          </a:xfrm>
        </p:spPr>
        <p:txBody>
          <a:bodyPr/>
          <a:lstStyle/>
          <a:p>
            <a:pP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cs typeface="Arial" charset="0"/>
              </a:rPr>
              <a:t>I/O Service Concepts</a:t>
            </a:r>
          </a:p>
        </p:txBody>
      </p:sp>
      <p:sp>
        <p:nvSpPr>
          <p:cNvPr id="13316" name="Rectangle 4"/>
          <p:cNvSpPr>
            <a:spLocks noGrp="1" noChangeArrowheads="1"/>
          </p:cNvSpPr>
          <p:nvPr>
            <p:ph sz="quarter" idx="1"/>
          </p:nvPr>
        </p:nvSpPr>
        <p:spPr>
          <a:xfrm>
            <a:off x="996848" y="2060856"/>
            <a:ext cx="7112830" cy="4526396"/>
          </a:xfrm>
        </p:spPr>
        <p:txBody>
          <a:bodyPr/>
          <a:lstStyle/>
          <a:p>
            <a:pPr>
              <a:lnSpc>
                <a:spcPct val="8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cs typeface="Arial" charset="0"/>
              </a:rPr>
              <a:t>Reliability: drivers deal with errors in I/O subsystem so that the subsystem appears reliable</a:t>
            </a:r>
          </a:p>
          <a:p>
            <a:pPr>
              <a:lnSpc>
                <a:spcPct val="8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endParaRPr lang="en-GB" dirty="0">
              <a:cs typeface="Arial" charset="0"/>
            </a:endParaRPr>
          </a:p>
          <a:p>
            <a:pPr>
              <a:lnSpc>
                <a:spcPct val="8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cs typeface="Arial" charset="0"/>
              </a:rPr>
              <a:t>Device independence: applications use the same mechanisms to access all devices</a:t>
            </a:r>
          </a:p>
          <a:p>
            <a:pPr>
              <a:lnSpc>
                <a:spcPct val="8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endParaRPr lang="en-GB" dirty="0">
              <a:cs typeface="Arial" charset="0"/>
            </a:endParaRPr>
          </a:p>
          <a:p>
            <a:pPr>
              <a:lnSpc>
                <a:spcPct val="8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cs typeface="Arial" charset="0"/>
              </a:rPr>
              <a:t>Blocking (synchronous) calls: system calls don't return until operation is complete</a:t>
            </a:r>
          </a:p>
          <a:p>
            <a:pPr>
              <a:lnSpc>
                <a:spcPct val="8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endParaRPr lang="en-GB" dirty="0">
              <a:cs typeface="Arial" charset="0"/>
            </a:endParaRPr>
          </a:p>
          <a:p>
            <a:pPr>
              <a:lnSpc>
                <a:spcPct val="8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cs typeface="Arial" charset="0"/>
              </a:rPr>
              <a:t>Nonblocking (asynchronous) calls: system calls return immediately</a:t>
            </a:r>
          </a:p>
        </p:txBody>
      </p:sp>
    </p:spTree>
    <p:extLst>
      <p:ext uri="{BB962C8B-B14F-4D97-AF65-F5344CB8AC3E}">
        <p14:creationId xmlns:p14="http://schemas.microsoft.com/office/powerpoint/2010/main" val="27200735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xfrm>
            <a:off x="456480" y="724229"/>
            <a:ext cx="8225280" cy="1142040"/>
          </a:xfrm>
        </p:spPr>
        <p:txBody>
          <a:bodyPr/>
          <a:lstStyle/>
          <a:p>
            <a:pPr>
              <a:lnSpc>
                <a:spcPct val="81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latin typeface="Arial" charset="0"/>
                <a:cs typeface="Arial" charset="0"/>
              </a:rPr>
              <a:t>Device Driver Structure</a:t>
            </a:r>
          </a:p>
        </p:txBody>
      </p:sp>
      <p:sp>
        <p:nvSpPr>
          <p:cNvPr id="14340" name="Rectangle 4"/>
          <p:cNvSpPr>
            <a:spLocks noGrp="1" noChangeArrowheads="1"/>
          </p:cNvSpPr>
          <p:nvPr>
            <p:ph sz="quarter" idx="1"/>
          </p:nvPr>
        </p:nvSpPr>
        <p:spPr>
          <a:xfrm>
            <a:off x="1174365" y="2314366"/>
            <a:ext cx="6797314" cy="3379583"/>
          </a:xfrm>
        </p:spPr>
        <p:txBody>
          <a:bodyPr/>
          <a:lstStyle/>
          <a:p>
            <a:pPr>
              <a:lnSpc>
                <a:spcPct val="81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charset="0"/>
                <a:cs typeface="Arial" charset="0"/>
              </a:rPr>
              <a:t>Upper half: takes requests from the rest of the OS and queues requests in a shared request list</a:t>
            </a:r>
          </a:p>
          <a:p>
            <a:pPr>
              <a:lnSpc>
                <a:spcPct val="81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endParaRPr lang="en-GB" dirty="0">
              <a:latin typeface="Arial" charset="0"/>
              <a:cs typeface="Arial" charset="0"/>
            </a:endParaRPr>
          </a:p>
          <a:p>
            <a:pPr>
              <a:lnSpc>
                <a:spcPct val="81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charset="0"/>
                <a:cs typeface="Arial" charset="0"/>
              </a:rPr>
              <a:t>Lower half: takes requests from the shared list and programs the controller to carry them out</a:t>
            </a:r>
          </a:p>
          <a:p>
            <a:pPr>
              <a:lnSpc>
                <a:spcPct val="81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endParaRPr lang="en-GB">
              <a:latin typeface="Arial" charset="0"/>
              <a:cs typeface="Arial" charset="0"/>
            </a:endParaRPr>
          </a:p>
          <a:p>
            <a:pPr>
              <a:lnSpc>
                <a:spcPct val="81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charset="0"/>
                <a:cs typeface="Arial" charset="0"/>
              </a:rPr>
              <a:t>Interrupt </a:t>
            </a:r>
            <a:r>
              <a:rPr lang="en-GB" dirty="0">
                <a:latin typeface="Arial" charset="0"/>
                <a:cs typeface="Arial" charset="0"/>
              </a:rPr>
              <a:t>handler: part of the lower half that is called when the controller generates an interrupt</a:t>
            </a:r>
          </a:p>
        </p:txBody>
      </p:sp>
    </p:spTree>
    <p:extLst>
      <p:ext uri="{BB962C8B-B14F-4D97-AF65-F5344CB8AC3E}">
        <p14:creationId xmlns:p14="http://schemas.microsoft.com/office/powerpoint/2010/main" val="30800394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4856</TotalTime>
  <Words>1552</Words>
  <Application>Microsoft Office PowerPoint</Application>
  <PresentationFormat>On-screen Show (4:3)</PresentationFormat>
  <Paragraphs>206</Paragraphs>
  <Slides>34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ＭＳ Ｐゴシック</vt:lpstr>
      <vt:lpstr>Arial</vt:lpstr>
      <vt:lpstr>Calibri</vt:lpstr>
      <vt:lpstr>Century Schoolbook</vt:lpstr>
      <vt:lpstr>Times New Roman</vt:lpstr>
      <vt:lpstr>Wingdings</vt:lpstr>
      <vt:lpstr>Wingdings 2</vt:lpstr>
      <vt:lpstr>Oriel</vt:lpstr>
      <vt:lpstr>Introduction To Computer Hardware (CMP 213)</vt:lpstr>
      <vt:lpstr>Objectives</vt:lpstr>
      <vt:lpstr>Peripheral Devices</vt:lpstr>
      <vt:lpstr>PowerPoint Presentation</vt:lpstr>
      <vt:lpstr>Classification</vt:lpstr>
      <vt:lpstr>Elements of the I/O Subsystem</vt:lpstr>
      <vt:lpstr>Typical I/O Configuration</vt:lpstr>
      <vt:lpstr>I/O Service Concepts</vt:lpstr>
      <vt:lpstr>Device Driver Structure</vt:lpstr>
      <vt:lpstr>Device Driver Structure </vt:lpstr>
      <vt:lpstr>Output Devices</vt:lpstr>
      <vt:lpstr>Monitors</vt:lpstr>
      <vt:lpstr>CRT Monitors</vt:lpstr>
      <vt:lpstr>CRT Monitors</vt:lpstr>
      <vt:lpstr>CRT Monitors</vt:lpstr>
      <vt:lpstr>LCD Monitor</vt:lpstr>
      <vt:lpstr>LCD Monitor</vt:lpstr>
      <vt:lpstr>Advantages</vt:lpstr>
      <vt:lpstr>Disadvantages</vt:lpstr>
      <vt:lpstr>LED Monitors</vt:lpstr>
      <vt:lpstr>Printers</vt:lpstr>
      <vt:lpstr>Impact vs Non-impact</vt:lpstr>
      <vt:lpstr>Continuous feed Vs sheet feed</vt:lpstr>
      <vt:lpstr>Line Vs Page</vt:lpstr>
      <vt:lpstr>Types of Printers</vt:lpstr>
      <vt:lpstr>Dot Matrix</vt:lpstr>
      <vt:lpstr>Dot Matrix Printer</vt:lpstr>
      <vt:lpstr>Ink Jet</vt:lpstr>
      <vt:lpstr>InkJet</vt:lpstr>
      <vt:lpstr>InkJet</vt:lpstr>
      <vt:lpstr>Laserjet</vt:lpstr>
      <vt:lpstr>Laser Jet printer</vt:lpstr>
      <vt:lpstr>Input Devices</vt:lpstr>
      <vt:lpstr>Mouse &amp; Keyboard</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Peripheral Devices</dc:title>
  <dc:creator>Oluwasegun Adelaiye</dc:creator>
  <cp:lastModifiedBy>IKEMKA</cp:lastModifiedBy>
  <cp:revision>52</cp:revision>
  <dcterms:created xsi:type="dcterms:W3CDTF">2016-11-19T13:17:46Z</dcterms:created>
  <dcterms:modified xsi:type="dcterms:W3CDTF">2022-03-02T07:33:36Z</dcterms:modified>
</cp:coreProperties>
</file>