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2"/>
  </p:notesMasterIdLst>
  <p:sldIdLst>
    <p:sldId id="256" r:id="rId2"/>
    <p:sldId id="283" r:id="rId3"/>
    <p:sldId id="258" r:id="rId4"/>
    <p:sldId id="259" r:id="rId5"/>
    <p:sldId id="260" r:id="rId6"/>
    <p:sldId id="261" r:id="rId7"/>
    <p:sldId id="285" r:id="rId8"/>
    <p:sldId id="262" r:id="rId9"/>
    <p:sldId id="263" r:id="rId10"/>
    <p:sldId id="264" r:id="rId11"/>
    <p:sldId id="265" r:id="rId12"/>
    <p:sldId id="266" r:id="rId13"/>
    <p:sldId id="267" r:id="rId14"/>
    <p:sldId id="268" r:id="rId15"/>
    <p:sldId id="269" r:id="rId16"/>
    <p:sldId id="270" r:id="rId17"/>
    <p:sldId id="271" r:id="rId18"/>
    <p:sldId id="286" r:id="rId19"/>
    <p:sldId id="272" r:id="rId20"/>
    <p:sldId id="273" r:id="rId21"/>
    <p:sldId id="274" r:id="rId22"/>
    <p:sldId id="275" r:id="rId23"/>
    <p:sldId id="276" r:id="rId24"/>
    <p:sldId id="277" r:id="rId25"/>
    <p:sldId id="278" r:id="rId26"/>
    <p:sldId id="279" r:id="rId27"/>
    <p:sldId id="280" r:id="rId28"/>
    <p:sldId id="281" r:id="rId29"/>
    <p:sldId id="282"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CC951A-E0D2-5641-BF82-1A57FE1C7DBA}" type="datetimeFigureOut">
              <a:rPr lang="en-US" smtClean="0"/>
              <a:pPr/>
              <a:t>24-Feb-22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BE9D4A-F51C-5D4E-A5B6-3F39A87B4B35}" type="slidenum">
              <a:rPr lang="en-US" smtClean="0"/>
              <a:pPr/>
              <a:t>‹#›</a:t>
            </a:fld>
            <a:endParaRPr lang="en-US"/>
          </a:p>
        </p:txBody>
      </p:sp>
    </p:spTree>
    <p:extLst>
      <p:ext uri="{BB962C8B-B14F-4D97-AF65-F5344CB8AC3E}">
        <p14:creationId xmlns:p14="http://schemas.microsoft.com/office/powerpoint/2010/main" val="17345456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photosensitive resist that, when exposed to light, loses its resistance or its susceptibility to attack by an etchant or solvent. Such materials are used in making microcircuits.</a:t>
            </a:r>
          </a:p>
        </p:txBody>
      </p:sp>
      <p:sp>
        <p:nvSpPr>
          <p:cNvPr id="4" name="Slide Number Placeholder 3"/>
          <p:cNvSpPr>
            <a:spLocks noGrp="1"/>
          </p:cNvSpPr>
          <p:nvPr>
            <p:ph type="sldNum" sz="quarter" idx="10"/>
          </p:nvPr>
        </p:nvSpPr>
        <p:spPr/>
        <p:txBody>
          <a:bodyPr/>
          <a:lstStyle/>
          <a:p>
            <a:fld id="{C5BE9D4A-F51C-5D4E-A5B6-3F39A87B4B35}" type="slidenum">
              <a:rPr lang="en-US" smtClean="0"/>
              <a:pPr/>
              <a:t>9</a:t>
            </a:fld>
            <a:endParaRPr lang="en-US"/>
          </a:p>
        </p:txBody>
      </p:sp>
    </p:spTree>
    <p:extLst>
      <p:ext uri="{BB962C8B-B14F-4D97-AF65-F5344CB8AC3E}">
        <p14:creationId xmlns:p14="http://schemas.microsoft.com/office/powerpoint/2010/main" val="25023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0" dirty="0"/>
              <a:t>stepper</a:t>
            </a:r>
            <a:r>
              <a:rPr lang="en-US" dirty="0"/>
              <a:t> is a device used in the manufacture of integrated circuits (ICs) that is similar in operation to a slide projector or a photographic enlarger. Steppers are an essential part of the complex process, called photolithography.</a:t>
            </a:r>
          </a:p>
          <a:p>
            <a:r>
              <a:rPr lang="en-US" b="0" dirty="0"/>
              <a:t>A </a:t>
            </a:r>
            <a:r>
              <a:rPr lang="en-US" b="0" dirty="0" err="1"/>
              <a:t>photomask</a:t>
            </a:r>
            <a:r>
              <a:rPr lang="en-US" b="0" dirty="0"/>
              <a:t> is an opaque plate with holes or transparencies that allow light to shine through in a defined pattern.</a:t>
            </a:r>
          </a:p>
        </p:txBody>
      </p:sp>
      <p:sp>
        <p:nvSpPr>
          <p:cNvPr id="4" name="Slide Number Placeholder 3"/>
          <p:cNvSpPr>
            <a:spLocks noGrp="1"/>
          </p:cNvSpPr>
          <p:nvPr>
            <p:ph type="sldNum" sz="quarter" idx="10"/>
          </p:nvPr>
        </p:nvSpPr>
        <p:spPr/>
        <p:txBody>
          <a:bodyPr/>
          <a:lstStyle/>
          <a:p>
            <a:fld id="{C5BE9D4A-F51C-5D4E-A5B6-3F39A87B4B35}" type="slidenum">
              <a:rPr lang="en-US" smtClean="0"/>
              <a:pPr/>
              <a:t>13</a:t>
            </a:fld>
            <a:endParaRPr lang="en-US"/>
          </a:p>
        </p:txBody>
      </p:sp>
    </p:spTree>
    <p:extLst>
      <p:ext uri="{BB962C8B-B14F-4D97-AF65-F5344CB8AC3E}">
        <p14:creationId xmlns:p14="http://schemas.microsoft.com/office/powerpoint/2010/main" val="1153106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140825E-4A15-4D39-8176-1F07E904CB30}" type="datetimeFigureOut">
              <a:rPr lang="en-US" smtClean="0"/>
              <a:pPr/>
              <a:t>24-Feb-22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3E4AAA4-6363-4581-962D-1ACCC2D600C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40825E-4A15-4D39-8176-1F07E904CB30}" type="datetimeFigureOut">
              <a:rPr lang="en-US" smtClean="0"/>
              <a:pPr/>
              <a:t>24-Feb-22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40825E-4A15-4D39-8176-1F07E904CB30}" type="datetimeFigureOut">
              <a:rPr lang="en-US" smtClean="0"/>
              <a:pPr/>
              <a:t>24-Feb-22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140825E-4A15-4D39-8176-1F07E904CB30}" type="datetimeFigureOut">
              <a:rPr lang="en-US" smtClean="0"/>
              <a:pPr/>
              <a:t>24-Feb-22</a:t>
            </a:fld>
            <a:endParaRPr lang="en-US"/>
          </a:p>
        </p:txBody>
      </p:sp>
      <p:sp>
        <p:nvSpPr>
          <p:cNvPr id="9" name="Slide Number Placeholder 8"/>
          <p:cNvSpPr>
            <a:spLocks noGrp="1"/>
          </p:cNvSpPr>
          <p:nvPr>
            <p:ph type="sldNum" sz="quarter" idx="15"/>
          </p:nvPr>
        </p:nvSpPr>
        <p:spPr/>
        <p:txBody>
          <a:bodyPr rtlCol="0"/>
          <a:lstStyle/>
          <a:p>
            <a:fld id="{93E4AAA4-6363-4581-962D-1ACCC2D600C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140825E-4A15-4D39-8176-1F07E904CB30}" type="datetimeFigureOut">
              <a:rPr lang="en-US" smtClean="0"/>
              <a:pPr/>
              <a:t>24-Feb-22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3E4AAA4-6363-4581-962D-1ACCC2D600C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140825E-4A15-4D39-8176-1F07E904CB30}" type="datetimeFigureOut">
              <a:rPr lang="en-US" smtClean="0"/>
              <a:pPr/>
              <a:t>24-Feb-22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140825E-4A15-4D39-8176-1F07E904CB30}" type="datetimeFigureOut">
              <a:rPr lang="en-US" smtClean="0"/>
              <a:pPr/>
              <a:t>24-Feb-22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140825E-4A15-4D39-8176-1F07E904CB30}" type="datetimeFigureOut">
              <a:rPr lang="en-US" smtClean="0"/>
              <a:pPr/>
              <a:t>24-Feb-22</a:t>
            </a:fld>
            <a:endParaRPr lang="en-US"/>
          </a:p>
        </p:txBody>
      </p:sp>
      <p:sp>
        <p:nvSpPr>
          <p:cNvPr id="7" name="Slide Number Placeholder 6"/>
          <p:cNvSpPr>
            <a:spLocks noGrp="1"/>
          </p:cNvSpPr>
          <p:nvPr>
            <p:ph type="sldNum" sz="quarter" idx="11"/>
          </p:nvPr>
        </p:nvSpPr>
        <p:spPr/>
        <p:txBody>
          <a:bodyPr rtlCol="0"/>
          <a:lstStyle/>
          <a:p>
            <a:fld id="{93E4AAA4-6363-4581-962D-1ACCC2D600C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0825E-4A15-4D39-8176-1F07E904CB30}" type="datetimeFigureOut">
              <a:rPr lang="en-US" smtClean="0"/>
              <a:pPr/>
              <a:t>24-Feb-22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140825E-4A15-4D39-8176-1F07E904CB30}" type="datetimeFigureOut">
              <a:rPr lang="en-US" smtClean="0"/>
              <a:pPr/>
              <a:t>24-Feb-22</a:t>
            </a:fld>
            <a:endParaRPr lang="en-US"/>
          </a:p>
        </p:txBody>
      </p:sp>
      <p:sp>
        <p:nvSpPr>
          <p:cNvPr id="22" name="Slide Number Placeholder 21"/>
          <p:cNvSpPr>
            <a:spLocks noGrp="1"/>
          </p:cNvSpPr>
          <p:nvPr>
            <p:ph type="sldNum" sz="quarter" idx="15"/>
          </p:nvPr>
        </p:nvSpPr>
        <p:spPr/>
        <p:txBody>
          <a:bodyPr rtlCol="0"/>
          <a:lstStyle/>
          <a:p>
            <a:fld id="{93E4AAA4-6363-4581-962D-1ACCC2D600C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140825E-4A15-4D39-8176-1F07E904CB30}" type="datetimeFigureOut">
              <a:rPr lang="en-US" smtClean="0"/>
              <a:pPr/>
              <a:t>24-Feb-22</a:t>
            </a:fld>
            <a:endParaRPr lang="en-US"/>
          </a:p>
        </p:txBody>
      </p:sp>
      <p:sp>
        <p:nvSpPr>
          <p:cNvPr id="18" name="Slide Number Placeholder 17"/>
          <p:cNvSpPr>
            <a:spLocks noGrp="1"/>
          </p:cNvSpPr>
          <p:nvPr>
            <p:ph type="sldNum" sz="quarter" idx="11"/>
          </p:nvPr>
        </p:nvSpPr>
        <p:spPr/>
        <p:txBody>
          <a:bodyPr rtlCol="0"/>
          <a:lstStyle/>
          <a:p>
            <a:fld id="{93E4AAA4-6363-4581-962D-1ACCC2D600C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140825E-4A15-4D39-8176-1F07E904CB30}" type="datetimeFigureOut">
              <a:rPr lang="en-US" smtClean="0"/>
              <a:pPr/>
              <a:t>24-Feb-22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3E4AAA4-6363-4581-962D-1ACCC2D600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9700" y="790575"/>
            <a:ext cx="7524750" cy="1465736"/>
          </a:xfrm>
        </p:spPr>
        <p:txBody>
          <a:bodyPr>
            <a:noAutofit/>
          </a:bodyPr>
          <a:lstStyle/>
          <a:p>
            <a:pPr algn="ctr"/>
            <a:r>
              <a:rPr lang="en-US" sz="2800" dirty="0"/>
              <a:t>Introduction to Computer Hardware</a:t>
            </a:r>
            <a:br>
              <a:rPr lang="en-US" sz="2800" dirty="0"/>
            </a:br>
            <a:r>
              <a:rPr lang="en-US" sz="2800" dirty="0"/>
              <a:t>(CMP213)</a:t>
            </a:r>
            <a:br>
              <a:rPr lang="en-US" sz="2800" dirty="0"/>
            </a:br>
            <a:r>
              <a:rPr lang="en-US" sz="2800" dirty="0"/>
              <a:t>Fabrication of Integrated Circuits</a:t>
            </a:r>
          </a:p>
        </p:txBody>
      </p:sp>
      <p:sp>
        <p:nvSpPr>
          <p:cNvPr id="3" name="Subtitle 2"/>
          <p:cNvSpPr>
            <a:spLocks noGrp="1"/>
          </p:cNvSpPr>
          <p:nvPr>
            <p:ph type="subTitle" idx="1"/>
          </p:nvPr>
        </p:nvSpPr>
        <p:spPr>
          <a:xfrm>
            <a:off x="1727200" y="4124324"/>
            <a:ext cx="5712179" cy="1136297"/>
          </a:xfrm>
        </p:spPr>
        <p:txBody>
          <a:bodyPr/>
          <a:lstStyle/>
          <a:p>
            <a:r>
              <a:rPr lang="en-US" dirty="0"/>
              <a:t>Egena Onu, PhD</a:t>
            </a:r>
          </a:p>
          <a:p>
            <a:r>
              <a:rPr lang="en-US" dirty="0"/>
              <a:t>Prepared by I.O. Adelaiye</a:t>
            </a:r>
          </a:p>
        </p:txBody>
      </p:sp>
    </p:spTree>
    <p:extLst>
      <p:ext uri="{BB962C8B-B14F-4D97-AF65-F5344CB8AC3E}">
        <p14:creationId xmlns:p14="http://schemas.microsoft.com/office/powerpoint/2010/main" val="321943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Exposure</a:t>
            </a:r>
          </a:p>
        </p:txBody>
      </p:sp>
      <p:sp>
        <p:nvSpPr>
          <p:cNvPr id="3" name="Content Placeholder 2"/>
          <p:cNvSpPr>
            <a:spLocks noGrp="1"/>
          </p:cNvSpPr>
          <p:nvPr>
            <p:ph sz="quarter" idx="1"/>
          </p:nvPr>
        </p:nvSpPr>
        <p:spPr>
          <a:xfrm>
            <a:off x="779464" y="1828800"/>
            <a:ext cx="4441360" cy="4208930"/>
          </a:xfrm>
        </p:spPr>
        <p:txBody>
          <a:bodyPr>
            <a:noAutofit/>
          </a:bodyPr>
          <a:lstStyle/>
          <a:p>
            <a:pPr algn="just"/>
            <a:r>
              <a:rPr lang="en-US" sz="2000" dirty="0"/>
              <a:t>The PR is then exposed to UV(ultraviolet) radiation through a mask</a:t>
            </a:r>
          </a:p>
          <a:p>
            <a:pPr algn="just"/>
            <a:r>
              <a:rPr lang="en-US" sz="2000" dirty="0"/>
              <a:t>The masks generated from information about device placement and connection</a:t>
            </a:r>
          </a:p>
          <a:p>
            <a:pPr algn="just"/>
            <a:r>
              <a:rPr lang="en-US" sz="2000" dirty="0"/>
              <a:t>The UV radiation causes a chemical change in the PR</a:t>
            </a:r>
          </a:p>
          <a:p>
            <a:pPr algn="just"/>
            <a:r>
              <a:rPr lang="en-US" sz="2000" dirty="0"/>
              <a:t>The transfer of information from the mask to the surface occurs through the UV-induced chemical change - only occurs where the mask is transparent</a:t>
            </a:r>
          </a:p>
          <a:p>
            <a:pPr algn="just"/>
            <a:endParaRPr lang="en-US" sz="2000" dirty="0"/>
          </a:p>
        </p:txBody>
      </p:sp>
      <p:pic>
        <p:nvPicPr>
          <p:cNvPr id="4" name="Picture 3" descr="Screen Shot 2016-11-06 at 4.39.05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02477" y="2098096"/>
            <a:ext cx="2856337" cy="2678824"/>
          </a:xfrm>
          <a:prstGeom prst="rect">
            <a:avLst/>
          </a:prstGeom>
        </p:spPr>
      </p:pic>
    </p:spTree>
    <p:extLst>
      <p:ext uri="{BB962C8B-B14F-4D97-AF65-F5344CB8AC3E}">
        <p14:creationId xmlns:p14="http://schemas.microsoft.com/office/powerpoint/2010/main" val="375544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a:t>
            </a:r>
          </a:p>
        </p:txBody>
      </p:sp>
      <p:sp>
        <p:nvSpPr>
          <p:cNvPr id="3" name="Content Placeholder 2"/>
          <p:cNvSpPr>
            <a:spLocks noGrp="1"/>
          </p:cNvSpPr>
          <p:nvPr>
            <p:ph sz="quarter" idx="1"/>
          </p:nvPr>
        </p:nvSpPr>
        <p:spPr>
          <a:xfrm>
            <a:off x="779464" y="1852758"/>
            <a:ext cx="4198936" cy="4208930"/>
          </a:xfrm>
        </p:spPr>
        <p:txBody>
          <a:bodyPr>
            <a:noAutofit/>
          </a:bodyPr>
          <a:lstStyle/>
          <a:p>
            <a:r>
              <a:rPr lang="en-US" sz="1800" dirty="0"/>
              <a:t>The PR is then developed using a chemical developer</a:t>
            </a:r>
          </a:p>
          <a:p>
            <a:r>
              <a:rPr lang="en-US" sz="1800" dirty="0"/>
              <a:t>Two possibilities:</a:t>
            </a:r>
          </a:p>
          <a:p>
            <a:pPr lvl="1"/>
            <a:r>
              <a:rPr lang="en-US" sz="1600" dirty="0"/>
              <a:t>A </a:t>
            </a:r>
            <a:r>
              <a:rPr lang="en-US" sz="1800" dirty="0"/>
              <a:t>negative PR is hardened against the developer by the UV radiation, and hence remains on the surface where UV shines through the mask</a:t>
            </a:r>
          </a:p>
          <a:p>
            <a:pPr lvl="1"/>
            <a:r>
              <a:rPr lang="en-US" sz="1600" dirty="0"/>
              <a:t>A </a:t>
            </a:r>
            <a:r>
              <a:rPr lang="en-US" sz="1800" dirty="0"/>
              <a:t>positive PR which is the opposite, is removed from where the UV shone through the mask</a:t>
            </a:r>
          </a:p>
          <a:p>
            <a:r>
              <a:rPr lang="en-US" sz="1800" dirty="0"/>
              <a:t>Assume a negative PR for this illustration, so the PR on the sides will be weakened and removed by the developer</a:t>
            </a:r>
          </a:p>
          <a:p>
            <a:pPr marL="0" indent="0">
              <a:buNone/>
            </a:pPr>
            <a:endParaRPr lang="en-US" sz="1600" dirty="0"/>
          </a:p>
        </p:txBody>
      </p:sp>
      <p:pic>
        <p:nvPicPr>
          <p:cNvPr id="4" name="Picture 3" descr="Screen Shot 2016-11-06 at 4.44.4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51961" y="2027767"/>
            <a:ext cx="3193294" cy="2696633"/>
          </a:xfrm>
          <a:prstGeom prst="rect">
            <a:avLst/>
          </a:prstGeom>
        </p:spPr>
      </p:pic>
    </p:spTree>
    <p:extLst>
      <p:ext uri="{BB962C8B-B14F-4D97-AF65-F5344CB8AC3E}">
        <p14:creationId xmlns:p14="http://schemas.microsoft.com/office/powerpoint/2010/main" val="272805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Structure</a:t>
            </a:r>
          </a:p>
        </p:txBody>
      </p:sp>
      <p:sp>
        <p:nvSpPr>
          <p:cNvPr id="3" name="Content Placeholder 2"/>
          <p:cNvSpPr>
            <a:spLocks noGrp="1"/>
          </p:cNvSpPr>
          <p:nvPr>
            <p:ph sz="quarter" idx="1"/>
          </p:nvPr>
        </p:nvSpPr>
        <p:spPr>
          <a:xfrm>
            <a:off x="779464" y="1828800"/>
            <a:ext cx="4131204" cy="4208930"/>
          </a:xfrm>
        </p:spPr>
        <p:txBody>
          <a:bodyPr>
            <a:noAutofit/>
          </a:bodyPr>
          <a:lstStyle/>
          <a:p>
            <a:r>
              <a:rPr lang="en-US" sz="2000" dirty="0"/>
              <a:t>Once the developer has been washed off, the result is PR in the region corresponding to the transparent part of the mask (the mask is shown again to indicate where the final region is formed – it is not part of the final structure)</a:t>
            </a:r>
          </a:p>
          <a:p>
            <a:r>
              <a:rPr lang="en-US" sz="2000" dirty="0"/>
              <a:t>Subsequent processing steps will use this structure to form device areas, interconnects, etc.</a:t>
            </a:r>
          </a:p>
        </p:txBody>
      </p:sp>
      <p:pic>
        <p:nvPicPr>
          <p:cNvPr id="4" name="Picture 3" descr="Screen Shot 2016-11-06 at 4.49.2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4187" y="1828800"/>
            <a:ext cx="3341382" cy="3733800"/>
          </a:xfrm>
          <a:prstGeom prst="rect">
            <a:avLst/>
          </a:prstGeom>
        </p:spPr>
      </p:pic>
    </p:spTree>
    <p:extLst>
      <p:ext uri="{BB962C8B-B14F-4D97-AF65-F5344CB8AC3E}">
        <p14:creationId xmlns:p14="http://schemas.microsoft.com/office/powerpoint/2010/main" val="223679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Reticle</a:t>
            </a:r>
          </a:p>
        </p:txBody>
      </p:sp>
      <p:sp>
        <p:nvSpPr>
          <p:cNvPr id="3" name="Content Placeholder 2"/>
          <p:cNvSpPr>
            <a:spLocks noGrp="1"/>
          </p:cNvSpPr>
          <p:nvPr>
            <p:ph sz="quarter" idx="1"/>
          </p:nvPr>
        </p:nvSpPr>
        <p:spPr>
          <a:xfrm>
            <a:off x="779465" y="1828800"/>
            <a:ext cx="3473794" cy="4208930"/>
          </a:xfrm>
        </p:spPr>
        <p:txBody>
          <a:bodyPr>
            <a:noAutofit/>
          </a:bodyPr>
          <a:lstStyle/>
          <a:p>
            <a:r>
              <a:rPr lang="en-US" sz="1600" dirty="0"/>
              <a:t>A reticle is a </a:t>
            </a:r>
            <a:r>
              <a:rPr lang="en-US" sz="1600" dirty="0" err="1"/>
              <a:t>photomask</a:t>
            </a:r>
            <a:r>
              <a:rPr lang="en-US" sz="1600" dirty="0"/>
              <a:t> used for steppers and scanners (with step and repeat system) to transfer circuit pattern on wafers.</a:t>
            </a:r>
          </a:p>
          <a:p>
            <a:r>
              <a:rPr lang="en-US" sz="1600" dirty="0"/>
              <a:t>The geometric information over the entire IC required for a particular photolithography step is used to create a reticle, a 10X sized optical plate</a:t>
            </a:r>
          </a:p>
          <a:p>
            <a:r>
              <a:rPr lang="en-US" sz="1600" dirty="0"/>
              <a:t>There can be from 6 to over 24 individual photolithography steps in a manufacturing process, each with its own set of geometrical information captured in a reticle</a:t>
            </a:r>
          </a:p>
          <a:p>
            <a:endParaRPr lang="en-US" sz="1600" dirty="0"/>
          </a:p>
        </p:txBody>
      </p:sp>
      <p:pic>
        <p:nvPicPr>
          <p:cNvPr id="4" name="Picture 3" descr="Screen Shot 2016-11-06 at 4.52.39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1863" y="1990048"/>
            <a:ext cx="3711969" cy="3441700"/>
          </a:xfrm>
          <a:prstGeom prst="rect">
            <a:avLst/>
          </a:prstGeom>
        </p:spPr>
      </p:pic>
    </p:spTree>
    <p:extLst>
      <p:ext uri="{BB962C8B-B14F-4D97-AF65-F5344CB8AC3E}">
        <p14:creationId xmlns:p14="http://schemas.microsoft.com/office/powerpoint/2010/main" val="254980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Mask Generation- Repeating steps</a:t>
            </a:r>
          </a:p>
        </p:txBody>
      </p:sp>
      <p:sp>
        <p:nvSpPr>
          <p:cNvPr id="3" name="Content Placeholder 2"/>
          <p:cNvSpPr>
            <a:spLocks noGrp="1"/>
          </p:cNvSpPr>
          <p:nvPr>
            <p:ph sz="quarter" idx="1"/>
          </p:nvPr>
        </p:nvSpPr>
        <p:spPr/>
        <p:txBody>
          <a:bodyPr/>
          <a:lstStyle/>
          <a:p>
            <a:r>
              <a:rPr lang="en-US" dirty="0"/>
              <a:t>In order to fabricate many devices simultaneously, the reticle information is reduced and projected many times onto a 1X mask using a step and repeat process</a:t>
            </a:r>
          </a:p>
        </p:txBody>
      </p:sp>
      <p:pic>
        <p:nvPicPr>
          <p:cNvPr id="4" name="Picture 3" descr="Screen Shot 2016-11-06 at 4.56.15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3712" y="3718747"/>
            <a:ext cx="5503031" cy="2489230"/>
          </a:xfrm>
          <a:prstGeom prst="rect">
            <a:avLst/>
          </a:prstGeom>
        </p:spPr>
      </p:pic>
    </p:spTree>
    <p:extLst>
      <p:ext uri="{BB962C8B-B14F-4D97-AF65-F5344CB8AC3E}">
        <p14:creationId xmlns:p14="http://schemas.microsoft.com/office/powerpoint/2010/main" val="145664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1X Masks</a:t>
            </a:r>
          </a:p>
        </p:txBody>
      </p:sp>
      <p:sp>
        <p:nvSpPr>
          <p:cNvPr id="3" name="Content Placeholder 2"/>
          <p:cNvSpPr>
            <a:spLocks noGrp="1"/>
          </p:cNvSpPr>
          <p:nvPr>
            <p:ph sz="quarter" idx="1"/>
          </p:nvPr>
        </p:nvSpPr>
        <p:spPr>
          <a:xfrm>
            <a:off x="765660" y="1842606"/>
            <a:ext cx="3969410" cy="4208930"/>
          </a:xfrm>
        </p:spPr>
        <p:txBody>
          <a:bodyPr>
            <a:normAutofit fontScale="32500" lnSpcReduction="20000"/>
          </a:bodyPr>
          <a:lstStyle/>
          <a:p>
            <a:r>
              <a:rPr lang="en-US" sz="7200" dirty="0"/>
              <a:t>The 1X mask which results from the step and repeat process contains all the information for a particular photolithographic step for all chips which will be fabricated on the wafer</a:t>
            </a:r>
          </a:p>
          <a:p>
            <a:r>
              <a:rPr lang="en-US" sz="7200" dirty="0"/>
              <a:t>This image is projected during the exposure step to cause PR chemical changes in the appropriate locations</a:t>
            </a:r>
          </a:p>
          <a:p>
            <a:endParaRPr lang="en-US" dirty="0"/>
          </a:p>
        </p:txBody>
      </p:sp>
      <p:pic>
        <p:nvPicPr>
          <p:cNvPr id="4" name="Picture 3" descr="Screen Shot 2016-11-06 at 4.58.35 PM.png"/>
          <p:cNvPicPr>
            <a:picLocks noChangeAspect="1"/>
          </p:cNvPicPr>
          <p:nvPr/>
        </p:nvPicPr>
        <p:blipFill rotWithShape="1">
          <a:blip r:embed="rId2" cstate="print">
            <a:extLst>
              <a:ext uri="{28A0092B-C50C-407E-A947-70E740481C1C}">
                <a14:useLocalDpi xmlns:a14="http://schemas.microsoft.com/office/drawing/2010/main" val="0"/>
              </a:ext>
            </a:extLst>
          </a:blip>
          <a:srcRect r="2667"/>
          <a:stretch/>
        </p:blipFill>
        <p:spPr>
          <a:xfrm>
            <a:off x="4648105" y="1897830"/>
            <a:ext cx="3786671" cy="3251200"/>
          </a:xfrm>
          <a:prstGeom prst="rect">
            <a:avLst/>
          </a:prstGeom>
        </p:spPr>
      </p:pic>
    </p:spTree>
    <p:extLst>
      <p:ext uri="{BB962C8B-B14F-4D97-AF65-F5344CB8AC3E}">
        <p14:creationId xmlns:p14="http://schemas.microsoft.com/office/powerpoint/2010/main" val="1773868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Reticle and Masks</a:t>
            </a:r>
          </a:p>
        </p:txBody>
      </p:sp>
      <p:pic>
        <p:nvPicPr>
          <p:cNvPr id="4" name="Content Placeholder 3"/>
          <p:cNvPicPr>
            <a:picLocks noGrp="1" noChangeAspect="1"/>
          </p:cNvPicPr>
          <p:nvPr>
            <p:ph sz="quarter" idx="1"/>
          </p:nvPr>
        </p:nvPicPr>
        <p:blipFill rotWithShape="1">
          <a:blip r:embed="rId2" cstate="print"/>
          <a:srcRect l="16963" t="30289" r="18729" b="17372"/>
          <a:stretch/>
        </p:blipFill>
        <p:spPr>
          <a:xfrm>
            <a:off x="2065868" y="2810933"/>
            <a:ext cx="4876800" cy="2980268"/>
          </a:xfrm>
        </p:spPr>
      </p:pic>
      <p:sp>
        <p:nvSpPr>
          <p:cNvPr id="6" name="TextBox 5"/>
          <p:cNvSpPr txBox="1"/>
          <p:nvPr/>
        </p:nvSpPr>
        <p:spPr>
          <a:xfrm>
            <a:off x="2595765" y="2421695"/>
            <a:ext cx="3928533" cy="646331"/>
          </a:xfrm>
          <a:prstGeom prst="rect">
            <a:avLst/>
          </a:prstGeom>
          <a:noFill/>
        </p:spPr>
        <p:txBody>
          <a:bodyPr wrap="square" rtlCol="0">
            <a:spAutoFit/>
          </a:bodyPr>
          <a:lstStyle/>
          <a:p>
            <a:r>
              <a:rPr lang="en-US" dirty="0"/>
              <a:t>Mask			Reticle</a:t>
            </a:r>
          </a:p>
          <a:p>
            <a:endParaRPr lang="en-US" dirty="0"/>
          </a:p>
        </p:txBody>
      </p:sp>
    </p:spTree>
    <p:extLst>
      <p:ext uri="{BB962C8B-B14F-4D97-AF65-F5344CB8AC3E}">
        <p14:creationId xmlns:p14="http://schemas.microsoft.com/office/powerpoint/2010/main" val="608112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Etching</a:t>
            </a:r>
          </a:p>
        </p:txBody>
      </p:sp>
      <p:sp>
        <p:nvSpPr>
          <p:cNvPr id="3" name="Content Placeholder 2"/>
          <p:cNvSpPr>
            <a:spLocks noGrp="1"/>
          </p:cNvSpPr>
          <p:nvPr>
            <p:ph sz="quarter" idx="1"/>
          </p:nvPr>
        </p:nvSpPr>
        <p:spPr>
          <a:xfrm>
            <a:off x="779464" y="1828800"/>
            <a:ext cx="3836631" cy="4208930"/>
          </a:xfrm>
        </p:spPr>
        <p:txBody>
          <a:bodyPr>
            <a:noAutofit/>
          </a:bodyPr>
          <a:lstStyle/>
          <a:p>
            <a:r>
              <a:rPr lang="en-US" sz="2000" dirty="0"/>
              <a:t>Etching is the selective removal of material from the chip surface</a:t>
            </a:r>
          </a:p>
          <a:p>
            <a:pPr lvl="1"/>
            <a:r>
              <a:rPr lang="en-US" sz="1800" dirty="0"/>
              <a:t>In </a:t>
            </a:r>
            <a:r>
              <a:rPr lang="en-US" dirty="0"/>
              <a:t>dry etching, ions of a neutral material are accelerated toward the surface and cause ejection of atoms of all materials </a:t>
            </a:r>
          </a:p>
          <a:p>
            <a:pPr lvl="1"/>
            <a:r>
              <a:rPr lang="en-US" dirty="0"/>
              <a:t>In wet etching, a chemical etchant is used to remove material via a chemical reaction</a:t>
            </a:r>
          </a:p>
          <a:p>
            <a:pPr marL="0" indent="0">
              <a:buNone/>
            </a:pPr>
            <a:endParaRPr lang="en-US" sz="2000" dirty="0"/>
          </a:p>
        </p:txBody>
      </p:sp>
      <p:pic>
        <p:nvPicPr>
          <p:cNvPr id="4" name="Picture 3" descr="Screen Shot 2016-11-06 at 5.14.29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1941" y="1848956"/>
            <a:ext cx="2743393" cy="4371586"/>
          </a:xfrm>
          <a:prstGeom prst="rect">
            <a:avLst/>
          </a:prstGeom>
        </p:spPr>
      </p:pic>
    </p:spTree>
    <p:extLst>
      <p:ext uri="{BB962C8B-B14F-4D97-AF65-F5344CB8AC3E}">
        <p14:creationId xmlns:p14="http://schemas.microsoft.com/office/powerpoint/2010/main" val="2978349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Etching</a:t>
            </a:r>
          </a:p>
        </p:txBody>
      </p:sp>
      <p:pic>
        <p:nvPicPr>
          <p:cNvPr id="4" name="Picture 3"/>
          <p:cNvPicPr>
            <a:picLocks noChangeAspect="1"/>
          </p:cNvPicPr>
          <p:nvPr/>
        </p:nvPicPr>
        <p:blipFill>
          <a:blip r:embed="rId2" cstate="print"/>
          <a:stretch>
            <a:fillRect/>
          </a:stretch>
        </p:blipFill>
        <p:spPr>
          <a:xfrm>
            <a:off x="1095023" y="1868203"/>
            <a:ext cx="6893806" cy="4274160"/>
          </a:xfrm>
          <a:prstGeom prst="rect">
            <a:avLst/>
          </a:prstGeom>
        </p:spPr>
      </p:pic>
    </p:spTree>
    <p:extLst>
      <p:ext uri="{BB962C8B-B14F-4D97-AF65-F5344CB8AC3E}">
        <p14:creationId xmlns:p14="http://schemas.microsoft.com/office/powerpoint/2010/main" val="135513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Etching</a:t>
            </a:r>
          </a:p>
        </p:txBody>
      </p:sp>
      <p:sp>
        <p:nvSpPr>
          <p:cNvPr id="3" name="Content Placeholder 2"/>
          <p:cNvSpPr>
            <a:spLocks noGrp="1"/>
          </p:cNvSpPr>
          <p:nvPr>
            <p:ph sz="quarter" idx="1"/>
          </p:nvPr>
        </p:nvSpPr>
        <p:spPr/>
        <p:txBody>
          <a:bodyPr/>
          <a:lstStyle/>
          <a:p>
            <a:r>
              <a:rPr lang="en-US" dirty="0"/>
              <a:t>Two most important issues in etching are selectivity and isotropy</a:t>
            </a:r>
          </a:p>
          <a:p>
            <a:pPr lvl="1"/>
            <a:r>
              <a:rPr lang="en-US" dirty="0"/>
              <a:t>Selectivity refers to the ability of an etchant to remove one material on the surface while leaving another intact.</a:t>
            </a:r>
          </a:p>
          <a:p>
            <a:pPr lvl="1"/>
            <a:r>
              <a:rPr lang="en-US" dirty="0"/>
              <a:t>Isotropic refers to the tendency of the etching to proceed laterally as well as downward</a:t>
            </a:r>
          </a:p>
          <a:p>
            <a:endParaRPr lang="en-US" dirty="0"/>
          </a:p>
        </p:txBody>
      </p:sp>
      <p:pic>
        <p:nvPicPr>
          <p:cNvPr id="4" name="Picture 3" descr="Screen Shot 2016-11-06 at 5.39.14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336" y="4736606"/>
            <a:ext cx="7424440" cy="1505881"/>
          </a:xfrm>
          <a:prstGeom prst="rect">
            <a:avLst/>
          </a:prstGeom>
        </p:spPr>
      </p:pic>
    </p:spTree>
    <p:extLst>
      <p:ext uri="{BB962C8B-B14F-4D97-AF65-F5344CB8AC3E}">
        <p14:creationId xmlns:p14="http://schemas.microsoft.com/office/powerpoint/2010/main" val="145024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sz="quarter" idx="1"/>
          </p:nvPr>
        </p:nvSpPr>
        <p:spPr/>
        <p:txBody>
          <a:bodyPr>
            <a:noAutofit/>
          </a:bodyPr>
          <a:lstStyle/>
          <a:p>
            <a:r>
              <a:rPr lang="en-US" dirty="0"/>
              <a:t>Wafer preparation</a:t>
            </a:r>
          </a:p>
          <a:p>
            <a:r>
              <a:rPr lang="en-US" dirty="0"/>
              <a:t>Photolithography</a:t>
            </a:r>
          </a:p>
          <a:p>
            <a:r>
              <a:rPr lang="en-US" dirty="0"/>
              <a:t>Etching</a:t>
            </a:r>
          </a:p>
          <a:p>
            <a:r>
              <a:rPr lang="en-US" dirty="0"/>
              <a:t>Thermal and Local Oxidation</a:t>
            </a:r>
          </a:p>
          <a:p>
            <a:r>
              <a:rPr lang="en-US" dirty="0"/>
              <a:t>Dopant Diffusion and Ion Implantation</a:t>
            </a:r>
          </a:p>
          <a:p>
            <a:r>
              <a:rPr lang="en-US" dirty="0"/>
              <a:t>Deposition</a:t>
            </a:r>
          </a:p>
          <a:p>
            <a:r>
              <a:rPr lang="en-US" dirty="0"/>
              <a:t>Patterning</a:t>
            </a:r>
          </a:p>
          <a:p>
            <a:r>
              <a:rPr lang="en-US" dirty="0"/>
              <a:t>Scribing and cleaving</a:t>
            </a:r>
          </a:p>
          <a:p>
            <a:pPr marL="0" indent="0">
              <a:buNone/>
            </a:pPr>
            <a:endParaRPr lang="en-US" dirty="0"/>
          </a:p>
        </p:txBody>
      </p:sp>
    </p:spTree>
    <p:extLst>
      <p:ext uri="{BB962C8B-B14F-4D97-AF65-F5344CB8AC3E}">
        <p14:creationId xmlns:p14="http://schemas.microsoft.com/office/powerpoint/2010/main" val="3532529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Oxidation</a:t>
            </a:r>
          </a:p>
        </p:txBody>
      </p:sp>
      <p:sp>
        <p:nvSpPr>
          <p:cNvPr id="3" name="Content Placeholder 2"/>
          <p:cNvSpPr>
            <a:spLocks noGrp="1"/>
          </p:cNvSpPr>
          <p:nvPr>
            <p:ph sz="quarter" idx="1"/>
          </p:nvPr>
        </p:nvSpPr>
        <p:spPr>
          <a:xfrm>
            <a:off x="779463" y="1728020"/>
            <a:ext cx="7583487" cy="4208930"/>
          </a:xfrm>
        </p:spPr>
        <p:txBody>
          <a:bodyPr>
            <a:noAutofit/>
          </a:bodyPr>
          <a:lstStyle/>
          <a:p>
            <a:r>
              <a:rPr lang="en-US" sz="1800" dirty="0"/>
              <a:t>One of the simplest steps in IC processing is thermal oxidation, the growth of a layer of silicon dioxide (SiO</a:t>
            </a:r>
            <a:r>
              <a:rPr lang="en-US" sz="1800" baseline="-25000" dirty="0"/>
              <a:t>2</a:t>
            </a:r>
            <a:r>
              <a:rPr lang="en-US" sz="1800" dirty="0"/>
              <a:t>) on the substrate surface</a:t>
            </a:r>
          </a:p>
          <a:p>
            <a:r>
              <a:rPr lang="en-US" sz="1800" dirty="0"/>
              <a:t>Requires only substrate heating to 900-1200 </a:t>
            </a:r>
            <a:r>
              <a:rPr lang="en-US" sz="1800" baseline="30000" dirty="0" err="1"/>
              <a:t>o</a:t>
            </a:r>
            <a:r>
              <a:rPr lang="en-US" sz="1800" dirty="0" err="1"/>
              <a:t>C</a:t>
            </a:r>
            <a:r>
              <a:rPr lang="en-US" sz="1800" dirty="0"/>
              <a:t> in a dry (O</a:t>
            </a:r>
            <a:r>
              <a:rPr lang="en-US" sz="1800" baseline="-25000" dirty="0"/>
              <a:t>2</a:t>
            </a:r>
            <a:r>
              <a:rPr lang="en-US" sz="1800" dirty="0"/>
              <a:t>) or wet (H</a:t>
            </a:r>
            <a:r>
              <a:rPr lang="en-US" sz="1800" baseline="-25000" dirty="0"/>
              <a:t>2</a:t>
            </a:r>
            <a:r>
              <a:rPr lang="en-US" sz="1800" dirty="0"/>
              <a:t>0 steam) ambient using an oxidation furnace</a:t>
            </a:r>
          </a:p>
          <a:p>
            <a:r>
              <a:rPr lang="en-US" sz="1800" dirty="0"/>
              <a:t>Silicon oxidizes quite readily – one reason why Si is so widely used</a:t>
            </a:r>
          </a:p>
          <a:p>
            <a:endParaRPr lang="en-US" sz="1800" dirty="0"/>
          </a:p>
        </p:txBody>
      </p:sp>
      <p:pic>
        <p:nvPicPr>
          <p:cNvPr id="4" name="Picture 3" descr="Screen Shot 2016-11-06 at 5.44.5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411" y="3322557"/>
            <a:ext cx="7327900" cy="2845110"/>
          </a:xfrm>
          <a:prstGeom prst="rect">
            <a:avLst/>
          </a:prstGeom>
        </p:spPr>
      </p:pic>
    </p:spTree>
    <p:extLst>
      <p:ext uri="{BB962C8B-B14F-4D97-AF65-F5344CB8AC3E}">
        <p14:creationId xmlns:p14="http://schemas.microsoft.com/office/powerpoint/2010/main" val="24739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Oxidation</a:t>
            </a:r>
          </a:p>
        </p:txBody>
      </p:sp>
      <p:sp>
        <p:nvSpPr>
          <p:cNvPr id="3" name="Content Placeholder 2"/>
          <p:cNvSpPr>
            <a:spLocks noGrp="1"/>
          </p:cNvSpPr>
          <p:nvPr>
            <p:ph sz="quarter" idx="1"/>
          </p:nvPr>
        </p:nvSpPr>
        <p:spPr>
          <a:xfrm>
            <a:off x="779464" y="1828800"/>
            <a:ext cx="3594740" cy="4208930"/>
          </a:xfrm>
        </p:spPr>
        <p:txBody>
          <a:bodyPr>
            <a:normAutofit fontScale="92500"/>
          </a:bodyPr>
          <a:lstStyle/>
          <a:p>
            <a:r>
              <a:rPr lang="en-US" dirty="0"/>
              <a:t>Oxide forms due to the chemical reaction between oxygen in the ambient and silicon in the substrate</a:t>
            </a:r>
          </a:p>
          <a:p>
            <a:r>
              <a:rPr lang="en-US" dirty="0"/>
              <a:t>Substrate silicon is consumed during the reaction, so oxide layer grows in both directions from the original substrate surface (approx. 50/50)</a:t>
            </a:r>
          </a:p>
          <a:p>
            <a:endParaRPr lang="en-US" dirty="0"/>
          </a:p>
        </p:txBody>
      </p:sp>
      <p:pic>
        <p:nvPicPr>
          <p:cNvPr id="4" name="Picture 3" descr="Screen Shot 2016-11-06 at 5.47.33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1350" y="2123683"/>
            <a:ext cx="2641600" cy="3175000"/>
          </a:xfrm>
          <a:prstGeom prst="rect">
            <a:avLst/>
          </a:prstGeom>
        </p:spPr>
      </p:pic>
    </p:spTree>
    <p:extLst>
      <p:ext uri="{BB962C8B-B14F-4D97-AF65-F5344CB8AC3E}">
        <p14:creationId xmlns:p14="http://schemas.microsoft.com/office/powerpoint/2010/main" val="163569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Oxidation</a:t>
            </a:r>
          </a:p>
        </p:txBody>
      </p:sp>
      <p:sp>
        <p:nvSpPr>
          <p:cNvPr id="3" name="Content Placeholder 2"/>
          <p:cNvSpPr>
            <a:spLocks noGrp="1"/>
          </p:cNvSpPr>
          <p:nvPr>
            <p:ph sz="quarter" idx="1"/>
          </p:nvPr>
        </p:nvSpPr>
        <p:spPr>
          <a:xfrm>
            <a:off x="779463" y="1828800"/>
            <a:ext cx="3945059" cy="4208930"/>
          </a:xfrm>
        </p:spPr>
        <p:txBody>
          <a:bodyPr>
            <a:noAutofit/>
          </a:bodyPr>
          <a:lstStyle/>
          <a:p>
            <a:pPr algn="just"/>
            <a:r>
              <a:rPr lang="en-US" sz="2100" dirty="0"/>
              <a:t>Due to the different reaction mechanisms, oxidation in a wet ambient is many times faster than oxidation in a dry ambient</a:t>
            </a:r>
          </a:p>
          <a:p>
            <a:pPr algn="just"/>
            <a:r>
              <a:rPr lang="en-US" sz="2100" dirty="0"/>
              <a:t>However, the oxide quality is much better when a dry ambient is used</a:t>
            </a:r>
          </a:p>
          <a:p>
            <a:pPr algn="just"/>
            <a:r>
              <a:rPr lang="en-US" sz="2100" dirty="0"/>
              <a:t>Thick isolation layers are therefore formed using wet oxidation, while MOSFET gate oxides are formed with dry oxidation</a:t>
            </a:r>
          </a:p>
          <a:p>
            <a:pPr algn="just"/>
            <a:endParaRPr lang="en-US" sz="2100" dirty="0"/>
          </a:p>
        </p:txBody>
      </p:sp>
      <p:pic>
        <p:nvPicPr>
          <p:cNvPr id="4" name="Picture 3" descr="Screen Shot 2016-11-06 at 5.50.51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522" y="2020066"/>
            <a:ext cx="3642501" cy="3257889"/>
          </a:xfrm>
          <a:prstGeom prst="rect">
            <a:avLst/>
          </a:prstGeom>
        </p:spPr>
      </p:pic>
    </p:spTree>
    <p:extLst>
      <p:ext uri="{BB962C8B-B14F-4D97-AF65-F5344CB8AC3E}">
        <p14:creationId xmlns:p14="http://schemas.microsoft.com/office/powerpoint/2010/main" val="3330326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Oxidation</a:t>
            </a:r>
          </a:p>
        </p:txBody>
      </p:sp>
      <p:sp>
        <p:nvSpPr>
          <p:cNvPr id="3" name="Content Placeholder 2"/>
          <p:cNvSpPr>
            <a:spLocks noGrp="1"/>
          </p:cNvSpPr>
          <p:nvPr>
            <p:ph sz="quarter" idx="1"/>
          </p:nvPr>
        </p:nvSpPr>
        <p:spPr>
          <a:xfrm>
            <a:off x="779465" y="1828800"/>
            <a:ext cx="3796316" cy="4208930"/>
          </a:xfrm>
        </p:spPr>
        <p:txBody>
          <a:bodyPr>
            <a:noAutofit/>
          </a:bodyPr>
          <a:lstStyle/>
          <a:p>
            <a:pPr algn="just"/>
            <a:r>
              <a:rPr lang="en-US" sz="2000" dirty="0"/>
              <a:t>The presence of another material such as silicon nitride (Si</a:t>
            </a:r>
            <a:r>
              <a:rPr lang="en-US" sz="2000" baseline="-25000" dirty="0"/>
              <a:t>3</a:t>
            </a:r>
            <a:r>
              <a:rPr lang="en-US" sz="2000" dirty="0"/>
              <a:t>N</a:t>
            </a:r>
            <a:r>
              <a:rPr lang="en-US" sz="2000" baseline="-25000" dirty="0"/>
              <a:t>4</a:t>
            </a:r>
            <a:r>
              <a:rPr lang="en-US" sz="2000" dirty="0"/>
              <a:t>) on the surface inhibits the growth of oxide in that region</a:t>
            </a:r>
          </a:p>
          <a:p>
            <a:pPr algn="just"/>
            <a:r>
              <a:rPr lang="en-US" sz="2000" dirty="0"/>
              <a:t>This allows selective or local oxidation of the substrate surface - will be used to isolate devices or conductive layers</a:t>
            </a:r>
          </a:p>
          <a:p>
            <a:pPr algn="just"/>
            <a:r>
              <a:rPr lang="en-US" sz="2000" dirty="0"/>
              <a:t>Some oxidation does occur laterally under the nitride layer, giving rise to the bird’s beak effect</a:t>
            </a:r>
          </a:p>
          <a:p>
            <a:pPr algn="just"/>
            <a:endParaRPr lang="en-US" sz="2000" dirty="0"/>
          </a:p>
        </p:txBody>
      </p:sp>
      <p:pic>
        <p:nvPicPr>
          <p:cNvPr id="4" name="Picture 3" descr="Screen Shot 2016-11-06 at 5.58.02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6083" y="1931702"/>
            <a:ext cx="3721100" cy="3340100"/>
          </a:xfrm>
          <a:prstGeom prst="rect">
            <a:avLst/>
          </a:prstGeom>
        </p:spPr>
      </p:pic>
    </p:spTree>
    <p:extLst>
      <p:ext uri="{BB962C8B-B14F-4D97-AF65-F5344CB8AC3E}">
        <p14:creationId xmlns:p14="http://schemas.microsoft.com/office/powerpoint/2010/main" val="4104803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Dopant Diffusion</a:t>
            </a:r>
          </a:p>
        </p:txBody>
      </p:sp>
      <p:sp>
        <p:nvSpPr>
          <p:cNvPr id="3" name="Content Placeholder 2"/>
          <p:cNvSpPr>
            <a:spLocks noGrp="1"/>
          </p:cNvSpPr>
          <p:nvPr>
            <p:ph sz="quarter" idx="1"/>
          </p:nvPr>
        </p:nvSpPr>
        <p:spPr>
          <a:xfrm>
            <a:off x="779464" y="1828800"/>
            <a:ext cx="3715685" cy="4208930"/>
          </a:xfrm>
        </p:spPr>
        <p:txBody>
          <a:bodyPr>
            <a:noAutofit/>
          </a:bodyPr>
          <a:lstStyle/>
          <a:p>
            <a:pPr algn="just"/>
            <a:r>
              <a:rPr lang="en-US" sz="1800" dirty="0"/>
              <a:t>Dopant can be introduced into the substrate through diffusion</a:t>
            </a:r>
          </a:p>
          <a:p>
            <a:pPr algn="just"/>
            <a:r>
              <a:rPr lang="en-US" sz="1800" dirty="0"/>
              <a:t>Diffusion is a general physical process which drives particles down a concentration gradient</a:t>
            </a:r>
          </a:p>
          <a:p>
            <a:pPr algn="just"/>
            <a:r>
              <a:rPr lang="en-US" sz="1800" dirty="0"/>
              <a:t>The substrate is heated in the presence of dopant atoms, which then diffuse into the substrate</a:t>
            </a:r>
          </a:p>
          <a:p>
            <a:pPr algn="just"/>
            <a:r>
              <a:rPr lang="en-US" sz="1800" dirty="0"/>
              <a:t>Diffusion may also occur into other layers which are present such as silicon dioxide</a:t>
            </a:r>
          </a:p>
          <a:p>
            <a:pPr algn="just"/>
            <a:r>
              <a:rPr lang="en-US" sz="1800" dirty="0"/>
              <a:t>Large amount of lateral diffusion also occurs</a:t>
            </a:r>
          </a:p>
          <a:p>
            <a:pPr algn="just"/>
            <a:endParaRPr lang="en-US" sz="1800" dirty="0"/>
          </a:p>
        </p:txBody>
      </p:sp>
      <p:pic>
        <p:nvPicPr>
          <p:cNvPr id="4" name="Picture 3" descr="Screen Shot 2016-11-06 at 6.01.22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1393" y="1912772"/>
            <a:ext cx="3530600" cy="4229100"/>
          </a:xfrm>
          <a:prstGeom prst="rect">
            <a:avLst/>
          </a:prstGeom>
        </p:spPr>
      </p:pic>
    </p:spTree>
    <p:extLst>
      <p:ext uri="{BB962C8B-B14F-4D97-AF65-F5344CB8AC3E}">
        <p14:creationId xmlns:p14="http://schemas.microsoft.com/office/powerpoint/2010/main" val="1997092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 Implantation</a:t>
            </a:r>
          </a:p>
        </p:txBody>
      </p:sp>
      <p:sp>
        <p:nvSpPr>
          <p:cNvPr id="3" name="Content Placeholder 2"/>
          <p:cNvSpPr>
            <a:spLocks noGrp="1"/>
          </p:cNvSpPr>
          <p:nvPr>
            <p:ph sz="quarter" idx="1"/>
          </p:nvPr>
        </p:nvSpPr>
        <p:spPr>
          <a:xfrm>
            <a:off x="779464" y="1828800"/>
            <a:ext cx="3554424" cy="4208930"/>
          </a:xfrm>
        </p:spPr>
        <p:txBody>
          <a:bodyPr>
            <a:noAutofit/>
          </a:bodyPr>
          <a:lstStyle/>
          <a:p>
            <a:pPr algn="just"/>
            <a:r>
              <a:rPr lang="en-US" sz="2000" dirty="0"/>
              <a:t>In ion implantation, dopant atoms are accelerated toward the substrate surface and enter due to their kinetic energy</a:t>
            </a:r>
          </a:p>
          <a:p>
            <a:pPr algn="just"/>
            <a:r>
              <a:rPr lang="en-US" sz="2000" dirty="0"/>
              <a:t>This is the preferred technique for introduction of dopant atoms since the amount of lateral diffusion is much lower</a:t>
            </a:r>
          </a:p>
          <a:p>
            <a:pPr algn="just"/>
            <a:endParaRPr lang="en-US" sz="2000" dirty="0"/>
          </a:p>
        </p:txBody>
      </p:sp>
      <p:pic>
        <p:nvPicPr>
          <p:cNvPr id="4" name="Picture 3" descr="Screen Shot 2016-11-06 at 6.03.40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9286" y="1828800"/>
            <a:ext cx="3543300" cy="3644900"/>
          </a:xfrm>
          <a:prstGeom prst="rect">
            <a:avLst/>
          </a:prstGeom>
        </p:spPr>
      </p:pic>
    </p:spTree>
    <p:extLst>
      <p:ext uri="{BB962C8B-B14F-4D97-AF65-F5344CB8AC3E}">
        <p14:creationId xmlns:p14="http://schemas.microsoft.com/office/powerpoint/2010/main" val="2054789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Deposition</a:t>
            </a:r>
          </a:p>
        </p:txBody>
      </p:sp>
      <p:sp>
        <p:nvSpPr>
          <p:cNvPr id="3" name="Content Placeholder 2"/>
          <p:cNvSpPr>
            <a:spLocks noGrp="1"/>
          </p:cNvSpPr>
          <p:nvPr>
            <p:ph sz="quarter" idx="1"/>
          </p:nvPr>
        </p:nvSpPr>
        <p:spPr/>
        <p:txBody>
          <a:bodyPr>
            <a:noAutofit/>
          </a:bodyPr>
          <a:lstStyle/>
          <a:p>
            <a:pPr algn="just"/>
            <a:r>
              <a:rPr lang="en-US" sz="1800" dirty="0"/>
              <a:t>Layers of materials such as metal (and in some cases silicon dioxide) may need to be formed on the surface</a:t>
            </a:r>
          </a:p>
          <a:p>
            <a:pPr algn="just"/>
            <a:r>
              <a:rPr lang="en-US" sz="1800" dirty="0"/>
              <a:t>General procedure of forming a layer of material on the surface is termed deposition</a:t>
            </a:r>
          </a:p>
          <a:p>
            <a:pPr algn="just"/>
            <a:r>
              <a:rPr lang="en-US" sz="1800" dirty="0"/>
              <a:t>Two types can be identified, physical and chemical</a:t>
            </a:r>
          </a:p>
          <a:p>
            <a:pPr lvl="1" algn="just"/>
            <a:r>
              <a:rPr lang="en-US" sz="1600" dirty="0"/>
              <a:t>In physical deposition, a piece (</a:t>
            </a:r>
            <a:r>
              <a:rPr lang="en-US" sz="1800" dirty="0"/>
              <a:t>target) of the material to be deposited is bombarded with ions, ejecting atoms of material which then adhere to the substrate surface</a:t>
            </a:r>
          </a:p>
          <a:p>
            <a:pPr lvl="1" algn="just"/>
            <a:r>
              <a:rPr lang="en-US" sz="1800" dirty="0"/>
              <a:t>Chemical deposition uses an ongoing chemical reaction to form the desired material as a precipitate on the substrate surface</a:t>
            </a:r>
          </a:p>
          <a:p>
            <a:pPr algn="just"/>
            <a:r>
              <a:rPr lang="en-US" sz="1800" dirty="0"/>
              <a:t>A specialized form of deposition is </a:t>
            </a:r>
            <a:r>
              <a:rPr lang="en-US" sz="1800" dirty="0" err="1"/>
              <a:t>epitaxy</a:t>
            </a:r>
            <a:r>
              <a:rPr lang="en-US" sz="1800" dirty="0"/>
              <a:t>, the formation of a layer of crystalline semiconductor material</a:t>
            </a:r>
          </a:p>
        </p:txBody>
      </p:sp>
    </p:spTree>
    <p:extLst>
      <p:ext uri="{BB962C8B-B14F-4D97-AF65-F5344CB8AC3E}">
        <p14:creationId xmlns:p14="http://schemas.microsoft.com/office/powerpoint/2010/main" val="2798051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Patterning</a:t>
            </a:r>
          </a:p>
        </p:txBody>
      </p:sp>
      <p:sp>
        <p:nvSpPr>
          <p:cNvPr id="3" name="Content Placeholder 2"/>
          <p:cNvSpPr>
            <a:spLocks noGrp="1"/>
          </p:cNvSpPr>
          <p:nvPr>
            <p:ph sz="quarter" idx="1"/>
          </p:nvPr>
        </p:nvSpPr>
        <p:spPr/>
        <p:txBody>
          <a:bodyPr>
            <a:noAutofit/>
          </a:bodyPr>
          <a:lstStyle/>
          <a:p>
            <a:pPr algn="just"/>
            <a:r>
              <a:rPr lang="en-US" sz="2000" dirty="0"/>
              <a:t>The use of a series of PR deposition, exposure, development and etching to create regions of particular shape is called patterning</a:t>
            </a:r>
          </a:p>
          <a:p>
            <a:pPr algn="just"/>
            <a:r>
              <a:rPr lang="en-US" sz="2000" dirty="0"/>
              <a:t>For example, if a newly deposited metal layer was coated with PR, exposed using a mask, developed and etched using a method which selectively removed the metal not covered by the PR, this would be referred to as “patterning” the metal </a:t>
            </a:r>
          </a:p>
          <a:p>
            <a:pPr algn="just"/>
            <a:r>
              <a:rPr lang="en-US" sz="2000" dirty="0"/>
              <a:t>There will be many individual patterning steps in the creation of a useful integrated structure</a:t>
            </a:r>
          </a:p>
          <a:p>
            <a:pPr algn="just"/>
            <a:r>
              <a:rPr lang="en-US" sz="2000"/>
              <a:t> </a:t>
            </a:r>
            <a:endParaRPr lang="en-US" sz="2000" dirty="0"/>
          </a:p>
        </p:txBody>
      </p:sp>
    </p:spTree>
    <p:extLst>
      <p:ext uri="{BB962C8B-B14F-4D97-AF65-F5344CB8AC3E}">
        <p14:creationId xmlns:p14="http://schemas.microsoft.com/office/powerpoint/2010/main" val="3139304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Fabricated wafer</a:t>
            </a:r>
          </a:p>
        </p:txBody>
      </p:sp>
      <p:pic>
        <p:nvPicPr>
          <p:cNvPr id="6" name="Picture 5"/>
          <p:cNvPicPr>
            <a:picLocks noChangeAspect="1"/>
          </p:cNvPicPr>
          <p:nvPr/>
        </p:nvPicPr>
        <p:blipFill rotWithShape="1">
          <a:blip r:embed="rId2" cstate="print"/>
          <a:srcRect l="4842" t="1022" r="4998" b="6772"/>
          <a:stretch/>
        </p:blipFill>
        <p:spPr>
          <a:xfrm>
            <a:off x="1592466" y="1882960"/>
            <a:ext cx="5644120" cy="4466105"/>
          </a:xfrm>
          <a:prstGeom prst="ellipse">
            <a:avLst/>
          </a:prstGeom>
          <a:ln>
            <a:noFill/>
          </a:ln>
          <a:effectLst>
            <a:softEdge rad="112500"/>
          </a:effectLst>
        </p:spPr>
      </p:pic>
    </p:spTree>
    <p:extLst>
      <p:ext uri="{BB962C8B-B14F-4D97-AF65-F5344CB8AC3E}">
        <p14:creationId xmlns:p14="http://schemas.microsoft.com/office/powerpoint/2010/main" val="3637547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Scribing and cleaving</a:t>
            </a:r>
          </a:p>
        </p:txBody>
      </p:sp>
      <p:sp>
        <p:nvSpPr>
          <p:cNvPr id="3" name="Content Placeholder 2"/>
          <p:cNvSpPr>
            <a:spLocks noGrp="1"/>
          </p:cNvSpPr>
          <p:nvPr>
            <p:ph sz="quarter" idx="1"/>
          </p:nvPr>
        </p:nvSpPr>
        <p:spPr>
          <a:xfrm>
            <a:off x="779463" y="1667552"/>
            <a:ext cx="7583487" cy="4208930"/>
          </a:xfrm>
        </p:spPr>
        <p:txBody>
          <a:bodyPr>
            <a:normAutofit/>
          </a:bodyPr>
          <a:lstStyle/>
          <a:p>
            <a:r>
              <a:rPr lang="en-US" dirty="0"/>
              <a:t>After processing is finished, the wafers are separated into individual dice by scribing and cleaving</a:t>
            </a:r>
          </a:p>
          <a:p>
            <a:pPr lvl="1"/>
            <a:r>
              <a:rPr lang="en-US" dirty="0"/>
              <a:t>Scribing refers to creating a groove along scribe channels which have been left between the rows and columns of individual chips (during mask generation)</a:t>
            </a:r>
          </a:p>
          <a:p>
            <a:pPr lvl="1"/>
            <a:r>
              <a:rPr lang="en-US" dirty="0"/>
              <a:t>Cleaving is the process of breaking the wafer apart into individual dice</a:t>
            </a:r>
          </a:p>
          <a:p>
            <a:endParaRPr lang="en-US" dirty="0"/>
          </a:p>
        </p:txBody>
      </p:sp>
      <p:pic>
        <p:nvPicPr>
          <p:cNvPr id="4" name="Picture 3" descr="Screen Shot 2016-11-06 at 6.18.34 PM.png"/>
          <p:cNvPicPr>
            <a:picLocks noChangeAspect="1"/>
          </p:cNvPicPr>
          <p:nvPr/>
        </p:nvPicPr>
        <p:blipFill rotWithShape="1">
          <a:blip r:embed="rId2" cstate="print">
            <a:extLst>
              <a:ext uri="{28A0092B-C50C-407E-A947-70E740481C1C}">
                <a14:useLocalDpi xmlns:a14="http://schemas.microsoft.com/office/drawing/2010/main" val="0"/>
              </a:ext>
            </a:extLst>
          </a:blip>
          <a:srcRect t="7400" b="5453"/>
          <a:stretch/>
        </p:blipFill>
        <p:spPr>
          <a:xfrm>
            <a:off x="1955287" y="4567204"/>
            <a:ext cx="5583661" cy="2037351"/>
          </a:xfrm>
          <a:prstGeom prst="rect">
            <a:avLst/>
          </a:prstGeom>
        </p:spPr>
      </p:pic>
    </p:spTree>
    <p:extLst>
      <p:ext uri="{BB962C8B-B14F-4D97-AF65-F5344CB8AC3E}">
        <p14:creationId xmlns:p14="http://schemas.microsoft.com/office/powerpoint/2010/main" val="57000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Ingot Growth</a:t>
            </a:r>
          </a:p>
        </p:txBody>
      </p:sp>
      <p:sp>
        <p:nvSpPr>
          <p:cNvPr id="3" name="Content Placeholder 2"/>
          <p:cNvSpPr>
            <a:spLocks noGrp="1"/>
          </p:cNvSpPr>
          <p:nvPr>
            <p:ph sz="quarter" idx="1"/>
          </p:nvPr>
        </p:nvSpPr>
        <p:spPr/>
        <p:txBody>
          <a:bodyPr>
            <a:noAutofit/>
          </a:bodyPr>
          <a:lstStyle/>
          <a:p>
            <a:pPr algn="just"/>
            <a:r>
              <a:rPr lang="en-US" sz="2000" dirty="0"/>
              <a:t>First step in production of an integrated circuit is growth of a large piece of almost perfectly crystalline semiconducting material called an ingot (</a:t>
            </a:r>
            <a:r>
              <a:rPr lang="en-US" sz="2000" dirty="0" err="1"/>
              <a:t>boule</a:t>
            </a:r>
            <a:r>
              <a:rPr lang="en-US" sz="2000" dirty="0"/>
              <a:t>).</a:t>
            </a:r>
          </a:p>
          <a:p>
            <a:pPr algn="just"/>
            <a:r>
              <a:rPr lang="en-US" sz="2000" dirty="0"/>
              <a:t>Small seed crystal is suspended in molten material then pulled (1m/</a:t>
            </a:r>
            <a:r>
              <a:rPr lang="en-US" sz="2000" dirty="0" err="1"/>
              <a:t>hr</a:t>
            </a:r>
            <a:r>
              <a:rPr lang="en-US" sz="2000" dirty="0"/>
              <a:t>) and rotated (1/2 </a:t>
            </a:r>
            <a:r>
              <a:rPr lang="en-US" sz="2000" dirty="0" err="1"/>
              <a:t>rps</a:t>
            </a:r>
            <a:r>
              <a:rPr lang="en-US" sz="2000" dirty="0"/>
              <a:t>) to form the ingot•</a:t>
            </a:r>
          </a:p>
          <a:p>
            <a:pPr algn="just"/>
            <a:r>
              <a:rPr lang="en-US" sz="2000" dirty="0"/>
              <a:t>Result is an ingot approx. 1m long and anywhere from 75 to  300 mm in diameter.</a:t>
            </a:r>
          </a:p>
          <a:p>
            <a:pPr algn="just"/>
            <a:r>
              <a:rPr lang="en-US" sz="2000" dirty="0"/>
              <a:t>Dopant is almost always added to the molten material</a:t>
            </a:r>
          </a:p>
          <a:p>
            <a:pPr algn="just"/>
            <a:endParaRPr lang="en-US" sz="2000" dirty="0"/>
          </a:p>
        </p:txBody>
      </p:sp>
    </p:spTree>
    <p:extLst>
      <p:ext uri="{BB962C8B-B14F-4D97-AF65-F5344CB8AC3E}">
        <p14:creationId xmlns:p14="http://schemas.microsoft.com/office/powerpoint/2010/main" val="7066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1578" y="3264781"/>
            <a:ext cx="6411297"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cs typeface="Brush Script MT Italic"/>
              </a:rPr>
              <a:t>Question!!!</a:t>
            </a:r>
          </a:p>
        </p:txBody>
      </p:sp>
    </p:spTree>
    <p:extLst>
      <p:ext uri="{BB962C8B-B14F-4D97-AF65-F5344CB8AC3E}">
        <p14:creationId xmlns:p14="http://schemas.microsoft.com/office/powerpoint/2010/main" val="59130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Ingot Growth 2</a:t>
            </a:r>
          </a:p>
        </p:txBody>
      </p:sp>
      <p:pic>
        <p:nvPicPr>
          <p:cNvPr id="4" name="Content Placeholder 3" descr="Screen Shot 2016-11-06 at 3.45.59 PM.png"/>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443162" y="2141537"/>
            <a:ext cx="3495675" cy="3790950"/>
          </a:xfrm>
          <a:prstGeom prst="rect">
            <a:avLst/>
          </a:prstGeom>
        </p:spPr>
      </p:pic>
    </p:spTree>
    <p:extLst>
      <p:ext uri="{BB962C8B-B14F-4D97-AF65-F5344CB8AC3E}">
        <p14:creationId xmlns:p14="http://schemas.microsoft.com/office/powerpoint/2010/main" val="303381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Ingot Growth</a:t>
            </a:r>
          </a:p>
        </p:txBody>
      </p:sp>
      <p:pic>
        <p:nvPicPr>
          <p:cNvPr id="4" name="Content Placeholder 3" descr="Screen Shot 2016-11-06 at 3.49.07 PM.png"/>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971550" y="2193925"/>
            <a:ext cx="6438900" cy="3686175"/>
          </a:xfrm>
        </p:spPr>
      </p:pic>
    </p:spTree>
    <p:extLst>
      <p:ext uri="{BB962C8B-B14F-4D97-AF65-F5344CB8AC3E}">
        <p14:creationId xmlns:p14="http://schemas.microsoft.com/office/powerpoint/2010/main" val="150898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Wafer sawing</a:t>
            </a:r>
          </a:p>
        </p:txBody>
      </p:sp>
      <p:sp>
        <p:nvSpPr>
          <p:cNvPr id="3" name="Content Placeholder 2"/>
          <p:cNvSpPr>
            <a:spLocks noGrp="1"/>
          </p:cNvSpPr>
          <p:nvPr>
            <p:ph sz="quarter" idx="1"/>
          </p:nvPr>
        </p:nvSpPr>
        <p:spPr/>
        <p:txBody>
          <a:bodyPr>
            <a:noAutofit/>
          </a:bodyPr>
          <a:lstStyle/>
          <a:p>
            <a:pPr algn="just"/>
            <a:r>
              <a:rPr lang="en-US" sz="1600" dirty="0"/>
              <a:t>Ingots are then sawed into wafers approximately 500-1000μm (0.5 to 1 mm) thick using a diamond tipped saw</a:t>
            </a:r>
          </a:p>
          <a:p>
            <a:pPr algn="just"/>
            <a:r>
              <a:rPr lang="en-US" sz="1600" dirty="0"/>
              <a:t>Wafers are the starting material for integrated circuit manufacture, and are normally referred to as the substrate</a:t>
            </a:r>
          </a:p>
          <a:p>
            <a:pPr algn="just"/>
            <a:r>
              <a:rPr lang="en-US" sz="1600" dirty="0"/>
              <a:t>Surface of the wafer is smoothened with combination of chemical and mechanical polishing steps</a:t>
            </a:r>
          </a:p>
          <a:p>
            <a:pPr marL="0" indent="0" algn="just">
              <a:buNone/>
            </a:pPr>
            <a:endParaRPr lang="en-US" sz="1600" dirty="0"/>
          </a:p>
        </p:txBody>
      </p:sp>
      <p:pic>
        <p:nvPicPr>
          <p:cNvPr id="4" name="Picture 3" descr="Screen Shot 2016-11-06 at 3.53.44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811" y="3915445"/>
            <a:ext cx="7564554" cy="2318725"/>
          </a:xfrm>
          <a:prstGeom prst="rect">
            <a:avLst/>
          </a:prstGeom>
        </p:spPr>
      </p:pic>
    </p:spTree>
    <p:extLst>
      <p:ext uri="{BB962C8B-B14F-4D97-AF65-F5344CB8AC3E}">
        <p14:creationId xmlns:p14="http://schemas.microsoft.com/office/powerpoint/2010/main" val="378502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1320700"/>
            <a:ext cx="6965245" cy="1202485"/>
          </a:xfrm>
        </p:spPr>
        <p:txBody>
          <a:bodyPr/>
          <a:lstStyle/>
          <a:p>
            <a:r>
              <a:rPr lang="en-US" dirty="0"/>
              <a:t>Photolithography</a:t>
            </a:r>
          </a:p>
        </p:txBody>
      </p:sp>
      <p:pic>
        <p:nvPicPr>
          <p:cNvPr id="3" name="Picture 2"/>
          <p:cNvPicPr>
            <a:picLocks noChangeAspect="1"/>
          </p:cNvPicPr>
          <p:nvPr/>
        </p:nvPicPr>
        <p:blipFill rotWithShape="1">
          <a:blip r:embed="rId2" cstate="print"/>
          <a:srcRect l="21963" t="25687" r="18008" b="10561"/>
          <a:stretch/>
        </p:blipFill>
        <p:spPr>
          <a:xfrm>
            <a:off x="2635677" y="2523185"/>
            <a:ext cx="4864022" cy="3634045"/>
          </a:xfrm>
          <a:prstGeom prst="rect">
            <a:avLst/>
          </a:prstGeom>
        </p:spPr>
      </p:pic>
    </p:spTree>
    <p:extLst>
      <p:ext uri="{BB962C8B-B14F-4D97-AF65-F5344CB8AC3E}">
        <p14:creationId xmlns:p14="http://schemas.microsoft.com/office/powerpoint/2010/main" val="54009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Photolithography</a:t>
            </a:r>
          </a:p>
        </p:txBody>
      </p:sp>
      <p:sp>
        <p:nvSpPr>
          <p:cNvPr id="3" name="Content Placeholder 2"/>
          <p:cNvSpPr>
            <a:spLocks noGrp="1"/>
          </p:cNvSpPr>
          <p:nvPr>
            <p:ph sz="quarter" idx="1"/>
          </p:nvPr>
        </p:nvSpPr>
        <p:spPr/>
        <p:txBody>
          <a:bodyPr>
            <a:noAutofit/>
          </a:bodyPr>
          <a:lstStyle/>
          <a:p>
            <a:pPr algn="just"/>
            <a:r>
              <a:rPr lang="en-US" sz="1800" dirty="0"/>
              <a:t>Lithography refers to the transfer of an image onto paper using a plate and ink-soluble grease</a:t>
            </a:r>
          </a:p>
          <a:p>
            <a:pPr algn="just"/>
            <a:r>
              <a:rPr lang="en-US" sz="1800" dirty="0"/>
              <a:t>Photolithography is the transfer of an image using photographic techniques</a:t>
            </a:r>
          </a:p>
          <a:p>
            <a:pPr algn="just"/>
            <a:r>
              <a:rPr lang="en-US" sz="1800" dirty="0"/>
              <a:t>Photolithography transfers designer generated information (device placement and interconnections) to an actual IC structure using masks which contain the geometrical information</a:t>
            </a:r>
          </a:p>
          <a:p>
            <a:pPr algn="just"/>
            <a:r>
              <a:rPr lang="en-US" sz="1800" dirty="0"/>
              <a:t>The process of photolithography is repeated many times in manufacture of an IC to build up device structures and interconnections</a:t>
            </a:r>
          </a:p>
        </p:txBody>
      </p:sp>
    </p:spTree>
    <p:extLst>
      <p:ext uri="{BB962C8B-B14F-4D97-AF65-F5344CB8AC3E}">
        <p14:creationId xmlns:p14="http://schemas.microsoft.com/office/powerpoint/2010/main" val="205754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Photoresist</a:t>
            </a:r>
          </a:p>
        </p:txBody>
      </p:sp>
      <p:sp>
        <p:nvSpPr>
          <p:cNvPr id="3" name="Content Placeholder 2"/>
          <p:cNvSpPr>
            <a:spLocks noGrp="1"/>
          </p:cNvSpPr>
          <p:nvPr>
            <p:ph sz="quarter" idx="1"/>
          </p:nvPr>
        </p:nvSpPr>
        <p:spPr>
          <a:xfrm>
            <a:off x="779464" y="1828800"/>
            <a:ext cx="4340571" cy="4208930"/>
          </a:xfrm>
        </p:spPr>
        <p:txBody>
          <a:bodyPr>
            <a:noAutofit/>
          </a:bodyPr>
          <a:lstStyle/>
          <a:p>
            <a:pPr algn="just"/>
            <a:r>
              <a:rPr lang="en-US" sz="2000" dirty="0"/>
              <a:t>First step in photolithography is to coat the surface with </a:t>
            </a:r>
            <a:r>
              <a:rPr lang="en-US" sz="2000" dirty="0" err="1"/>
              <a:t>approx</a:t>
            </a:r>
            <a:r>
              <a:rPr lang="en-US" sz="2000" dirty="0"/>
              <a:t> 1μm of photoresist (PR)</a:t>
            </a:r>
          </a:p>
          <a:p>
            <a:pPr algn="just"/>
            <a:r>
              <a:rPr lang="en-US" sz="2000" dirty="0"/>
              <a:t>PR will be the medium whereby the required image is transferred to the surface</a:t>
            </a:r>
          </a:p>
          <a:p>
            <a:pPr algn="just"/>
            <a:r>
              <a:rPr lang="en-US" sz="2000" dirty="0"/>
              <a:t>PR is often applied to the center of the wafer, which is then spun to force the PR over the entire surface</a:t>
            </a:r>
          </a:p>
          <a:p>
            <a:pPr algn="just"/>
            <a:r>
              <a:rPr lang="en-US" sz="2000" dirty="0"/>
              <a:t>Note that the scale of these diagrams is not correct - the PR is approx. 1μm thick while the wafer is 1000μm thick.</a:t>
            </a:r>
          </a:p>
          <a:p>
            <a:pPr marL="0" indent="0" algn="just">
              <a:buNone/>
            </a:pPr>
            <a:endParaRPr lang="en-US" sz="2000" dirty="0"/>
          </a:p>
        </p:txBody>
      </p:sp>
      <p:pic>
        <p:nvPicPr>
          <p:cNvPr id="4" name="Picture 3" descr="Screen Shot 2016-11-06 at 4.19.00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32218" y="2371638"/>
            <a:ext cx="3156108" cy="2143259"/>
          </a:xfrm>
          <a:prstGeom prst="rect">
            <a:avLst/>
          </a:prstGeom>
        </p:spPr>
      </p:pic>
    </p:spTree>
    <p:extLst>
      <p:ext uri="{BB962C8B-B14F-4D97-AF65-F5344CB8AC3E}">
        <p14:creationId xmlns:p14="http://schemas.microsoft.com/office/powerpoint/2010/main" val="2857583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Oriel</Template>
  <TotalTime>5788</TotalTime>
  <Words>1476</Words>
  <Application>Microsoft Office PowerPoint</Application>
  <PresentationFormat>On-screen Show (4:3)</PresentationFormat>
  <Paragraphs>115</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Brush Script MT Italic</vt:lpstr>
      <vt:lpstr>Calibri</vt:lpstr>
      <vt:lpstr>Century Schoolbook</vt:lpstr>
      <vt:lpstr>Wingdings</vt:lpstr>
      <vt:lpstr>Wingdings 2</vt:lpstr>
      <vt:lpstr>Oriel</vt:lpstr>
      <vt:lpstr>Introduction to Computer Hardware (CMP213) Fabrication of Integrated Circuits</vt:lpstr>
      <vt:lpstr>Content</vt:lpstr>
      <vt:lpstr>Ingot Growth</vt:lpstr>
      <vt:lpstr>Ingot Growth 2</vt:lpstr>
      <vt:lpstr>Ingot Growth</vt:lpstr>
      <vt:lpstr>Wafer sawing</vt:lpstr>
      <vt:lpstr>Photolithography</vt:lpstr>
      <vt:lpstr>Photolithography</vt:lpstr>
      <vt:lpstr>Photoresist</vt:lpstr>
      <vt:lpstr>Exposure</vt:lpstr>
      <vt:lpstr>Development</vt:lpstr>
      <vt:lpstr>Final Structure</vt:lpstr>
      <vt:lpstr>Reticle</vt:lpstr>
      <vt:lpstr>Mask Generation- Repeating steps</vt:lpstr>
      <vt:lpstr>Final 1X Masks</vt:lpstr>
      <vt:lpstr>Reticle and Masks</vt:lpstr>
      <vt:lpstr>Etching</vt:lpstr>
      <vt:lpstr>Etching</vt:lpstr>
      <vt:lpstr>Etching</vt:lpstr>
      <vt:lpstr>Thermal Oxidation</vt:lpstr>
      <vt:lpstr>Thermal Oxidation</vt:lpstr>
      <vt:lpstr>Thermal Oxidation</vt:lpstr>
      <vt:lpstr>Local Oxidation</vt:lpstr>
      <vt:lpstr>Dopant Diffusion</vt:lpstr>
      <vt:lpstr>Ion Implantation</vt:lpstr>
      <vt:lpstr>Deposition</vt:lpstr>
      <vt:lpstr>Patterning</vt:lpstr>
      <vt:lpstr>Fabricated wafer</vt:lpstr>
      <vt:lpstr>Scribing and cleaving</vt:lpstr>
      <vt:lpstr>PowerPoint Presentation</vt:lpstr>
    </vt:vector>
  </TitlesOfParts>
  <Company>REM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Oluwasegun Adelaiye</dc:creator>
  <cp:lastModifiedBy>IKEMKA</cp:lastModifiedBy>
  <cp:revision>41</cp:revision>
  <dcterms:created xsi:type="dcterms:W3CDTF">2016-11-06T14:20:19Z</dcterms:created>
  <dcterms:modified xsi:type="dcterms:W3CDTF">2022-02-27T21:21:09Z</dcterms:modified>
</cp:coreProperties>
</file>