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5" r:id="rId8"/>
    <p:sldId id="267" r:id="rId9"/>
    <p:sldId id="266" r:id="rId10"/>
    <p:sldId id="264" r:id="rId11"/>
    <p:sldId id="268" r:id="rId12"/>
    <p:sldId id="269" r:id="rId13"/>
    <p:sldId id="270" r:id="rId14"/>
    <p:sldId id="260" r:id="rId15"/>
    <p:sldId id="262" r:id="rId16"/>
    <p:sldId id="274"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7" d="100"/>
          <a:sy n="57" d="100"/>
        </p:scale>
        <p:origin x="-19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10/9/16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Foundation of Sequential Programs</a:t>
            </a:r>
            <a:endParaRPr lang="en-US" dirty="0"/>
          </a:p>
        </p:txBody>
      </p:sp>
      <p:sp>
        <p:nvSpPr>
          <p:cNvPr id="3" name="Subtitle 2"/>
          <p:cNvSpPr>
            <a:spLocks noGrp="1"/>
          </p:cNvSpPr>
          <p:nvPr>
            <p:ph type="subTitle" idx="1"/>
          </p:nvPr>
        </p:nvSpPr>
        <p:spPr/>
        <p:txBody>
          <a:bodyPr/>
          <a:lstStyle/>
          <a:p>
            <a:r>
              <a:rPr lang="en-US" dirty="0" smtClean="0"/>
              <a:t>Adelaiye O.I</a:t>
            </a:r>
            <a:endParaRPr lang="en-US" dirty="0"/>
          </a:p>
        </p:txBody>
      </p:sp>
    </p:spTree>
    <p:extLst>
      <p:ext uri="{BB962C8B-B14F-4D97-AF65-F5344CB8AC3E}">
        <p14:creationId xmlns:p14="http://schemas.microsoft.com/office/powerpoint/2010/main" val="24356553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Programs</a:t>
            </a:r>
            <a:endParaRPr lang="en-US" dirty="0"/>
          </a:p>
        </p:txBody>
      </p:sp>
      <p:sp>
        <p:nvSpPr>
          <p:cNvPr id="3" name="Content Placeholder 2"/>
          <p:cNvSpPr>
            <a:spLocks noGrp="1"/>
          </p:cNvSpPr>
          <p:nvPr>
            <p:ph idx="1"/>
          </p:nvPr>
        </p:nvSpPr>
        <p:spPr/>
        <p:txBody>
          <a:bodyPr/>
          <a:lstStyle/>
          <a:p>
            <a:r>
              <a:rPr lang="en-US" dirty="0" smtClean="0"/>
              <a:t>The order of the statements determines the order of their execution.</a:t>
            </a:r>
          </a:p>
          <a:p>
            <a:r>
              <a:rPr lang="en-US" dirty="0" smtClean="0"/>
              <a:t>Successive statements must be executed with no overlap to another.</a:t>
            </a:r>
          </a:p>
          <a:p>
            <a:r>
              <a:rPr lang="en-US" dirty="0" smtClean="0"/>
              <a:t>Given the same input data, the same sequence of execution will be followed and the output will be the same.</a:t>
            </a:r>
          </a:p>
          <a:p>
            <a:r>
              <a:rPr lang="en-US" dirty="0" smtClean="0"/>
              <a:t>It is deterministic</a:t>
            </a:r>
          </a:p>
          <a:p>
            <a:r>
              <a:rPr lang="en-US" dirty="0" smtClean="0"/>
              <a:t>The opposite is concurrent programs</a:t>
            </a:r>
            <a:endParaRPr lang="en-US" dirty="0"/>
          </a:p>
        </p:txBody>
      </p:sp>
    </p:spTree>
    <p:extLst>
      <p:ext uri="{BB962C8B-B14F-4D97-AF65-F5344CB8AC3E}">
        <p14:creationId xmlns:p14="http://schemas.microsoft.com/office/powerpoint/2010/main" val="2845782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5647" y="886875"/>
            <a:ext cx="5326023" cy="5014881"/>
          </a:xfrm>
          <a:prstGeom prst="rect">
            <a:avLst/>
          </a:prstGeom>
        </p:spPr>
      </p:pic>
    </p:spTree>
    <p:extLst>
      <p:ext uri="{BB962C8B-B14F-4D97-AF65-F5344CB8AC3E}">
        <p14:creationId xmlns:p14="http://schemas.microsoft.com/office/powerpoint/2010/main" val="159373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Programs cont’d</a:t>
            </a:r>
            <a:endParaRPr lang="en-US" dirty="0"/>
          </a:p>
        </p:txBody>
      </p:sp>
      <p:sp>
        <p:nvSpPr>
          <p:cNvPr id="3" name="Content Placeholder 2"/>
          <p:cNvSpPr>
            <a:spLocks noGrp="1"/>
          </p:cNvSpPr>
          <p:nvPr>
            <p:ph idx="1"/>
          </p:nvPr>
        </p:nvSpPr>
        <p:spPr/>
        <p:txBody>
          <a:bodyPr>
            <a:normAutofit/>
          </a:bodyPr>
          <a:lstStyle/>
          <a:p>
            <a:r>
              <a:rPr lang="en-US" sz="3200" dirty="0" smtClean="0"/>
              <a:t>An Example is a calculator</a:t>
            </a:r>
          </a:p>
          <a:p>
            <a:r>
              <a:rPr lang="en-US" sz="3200" dirty="0" smtClean="0"/>
              <a:t>If given the same input provides the same output.</a:t>
            </a:r>
          </a:p>
          <a:p>
            <a:pPr marL="0" indent="0">
              <a:buNone/>
            </a:pPr>
            <a:endParaRPr lang="en-US" sz="3200" dirty="0"/>
          </a:p>
          <a:p>
            <a:endParaRPr lang="en-US" sz="3200" dirty="0" smtClean="0"/>
          </a:p>
        </p:txBody>
      </p:sp>
    </p:spTree>
    <p:extLst>
      <p:ext uri="{BB962C8B-B14F-4D97-AF65-F5344CB8AC3E}">
        <p14:creationId xmlns:p14="http://schemas.microsoft.com/office/powerpoint/2010/main" val="120121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3688"/>
            <a:ext cx="9144000" cy="6568324"/>
          </a:xfrm>
          <a:prstGeom prst="rect">
            <a:avLst/>
          </a:prstGeom>
        </p:spPr>
      </p:pic>
    </p:spTree>
    <p:extLst>
      <p:ext uri="{BB962C8B-B14F-4D97-AF65-F5344CB8AC3E}">
        <p14:creationId xmlns:p14="http://schemas.microsoft.com/office/powerpoint/2010/main" val="225796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Language</a:t>
            </a:r>
            <a:endParaRPr lang="en-US" dirty="0"/>
          </a:p>
        </p:txBody>
      </p:sp>
      <p:sp>
        <p:nvSpPr>
          <p:cNvPr id="3" name="Content Placeholder 2"/>
          <p:cNvSpPr>
            <a:spLocks noGrp="1"/>
          </p:cNvSpPr>
          <p:nvPr>
            <p:ph idx="1"/>
          </p:nvPr>
        </p:nvSpPr>
        <p:spPr/>
        <p:txBody>
          <a:bodyPr/>
          <a:lstStyle/>
          <a:p>
            <a:r>
              <a:rPr lang="en-US" dirty="0" smtClean="0"/>
              <a:t>A series of coded instructions</a:t>
            </a:r>
          </a:p>
          <a:p>
            <a:r>
              <a:rPr lang="en-US" dirty="0" smtClean="0"/>
              <a:t>Programming in Binary digits (1’s and 0’s)</a:t>
            </a:r>
          </a:p>
          <a:p>
            <a:r>
              <a:rPr lang="en-US" dirty="0" smtClean="0"/>
              <a:t>Designed to manipulate a memory using a processor and a set of registers.</a:t>
            </a:r>
          </a:p>
          <a:p>
            <a:pPr lvl="1"/>
            <a:r>
              <a:rPr lang="en-US" dirty="0" smtClean="0"/>
              <a:t>Eg. A 16 bit Instruction can be</a:t>
            </a:r>
          </a:p>
          <a:p>
            <a:pPr marL="577850" lvl="2" indent="0">
              <a:buNone/>
            </a:pPr>
            <a:r>
              <a:rPr lang="en-US" dirty="0"/>
              <a:t>	</a:t>
            </a:r>
            <a:r>
              <a:rPr lang="en-US" dirty="0" smtClean="0"/>
              <a:t>	</a:t>
            </a:r>
            <a:r>
              <a:rPr lang="en-US" sz="2400" dirty="0" smtClean="0"/>
              <a:t>1001011000111010</a:t>
            </a:r>
          </a:p>
          <a:p>
            <a:r>
              <a:rPr lang="en-US" dirty="0" smtClean="0"/>
              <a:t>The 1’s and 0’s represent electrical impulse of an ON and OFF electrical state.</a:t>
            </a:r>
            <a:endParaRPr lang="en-US" dirty="0" smtClean="0"/>
          </a:p>
          <a:p>
            <a:pPr marL="0" indent="0">
              <a:buNone/>
            </a:pPr>
            <a:endParaRPr lang="en-US" dirty="0"/>
          </a:p>
        </p:txBody>
      </p:sp>
    </p:spTree>
    <p:extLst>
      <p:ext uri="{BB962C8B-B14F-4D97-AF65-F5344CB8AC3E}">
        <p14:creationId xmlns:p14="http://schemas.microsoft.com/office/powerpoint/2010/main" val="26798603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Language Contd.</a:t>
            </a:r>
            <a:endParaRPr lang="en-US" dirty="0"/>
          </a:p>
        </p:txBody>
      </p:sp>
      <p:sp>
        <p:nvSpPr>
          <p:cNvPr id="3" name="Content Placeholder 2"/>
          <p:cNvSpPr>
            <a:spLocks noGrp="1"/>
          </p:cNvSpPr>
          <p:nvPr>
            <p:ph idx="1"/>
          </p:nvPr>
        </p:nvSpPr>
        <p:spPr/>
        <p:txBody>
          <a:bodyPr>
            <a:normAutofit/>
          </a:bodyPr>
          <a:lstStyle/>
          <a:p>
            <a:r>
              <a:rPr lang="en-US" sz="2800" dirty="0" smtClean="0"/>
              <a:t>It</a:t>
            </a:r>
            <a:r>
              <a:rPr lang="uk-UA" sz="2800" dirty="0" smtClean="0"/>
              <a:t>’</a:t>
            </a:r>
            <a:r>
              <a:rPr lang="en-US" sz="2800" dirty="0" smtClean="0"/>
              <a:t>s the basic language of the Computer</a:t>
            </a:r>
          </a:p>
          <a:p>
            <a:r>
              <a:rPr lang="en-US" sz="2800" dirty="0" smtClean="0"/>
              <a:t>Easily understood by machines.</a:t>
            </a:r>
          </a:p>
          <a:p>
            <a:r>
              <a:rPr lang="en-US" sz="2800" dirty="0" smtClean="0"/>
              <a:t>Processing is faster.</a:t>
            </a:r>
          </a:p>
          <a:p>
            <a:r>
              <a:rPr lang="en-US" sz="2800" dirty="0" smtClean="0"/>
              <a:t>Needs no translation.</a:t>
            </a:r>
          </a:p>
          <a:p>
            <a:r>
              <a:rPr lang="en-US" sz="2800" dirty="0" smtClean="0"/>
              <a:t>Although very time consuming and tedious to write programs using machine Language.</a:t>
            </a:r>
          </a:p>
          <a:p>
            <a:pPr marL="0" indent="0">
              <a:buNone/>
            </a:pPr>
            <a:endParaRPr lang="en-US" sz="2800" dirty="0"/>
          </a:p>
        </p:txBody>
      </p:sp>
    </p:spTree>
    <p:extLst>
      <p:ext uri="{BB962C8B-B14F-4D97-AF65-F5344CB8AC3E}">
        <p14:creationId xmlns:p14="http://schemas.microsoft.com/office/powerpoint/2010/main" val="18662223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computer </a:t>
            </a:r>
            <a:r>
              <a:rPr lang="en-US" dirty="0" smtClean="0"/>
              <a:t>languages</a:t>
            </a:r>
            <a:endParaRPr lang="en-US" dirty="0"/>
          </a:p>
        </p:txBody>
      </p:sp>
      <p:sp>
        <p:nvSpPr>
          <p:cNvPr id="3" name="Content Placeholder 2"/>
          <p:cNvSpPr>
            <a:spLocks noGrp="1"/>
          </p:cNvSpPr>
          <p:nvPr>
            <p:ph idx="1"/>
          </p:nvPr>
        </p:nvSpPr>
        <p:spPr/>
        <p:txBody>
          <a:bodyPr/>
          <a:lstStyle/>
          <a:p>
            <a:pPr lvl="1"/>
            <a:r>
              <a:rPr lang="en-US" sz="2800" dirty="0" smtClean="0"/>
              <a:t> </a:t>
            </a:r>
            <a:r>
              <a:rPr lang="en-US" sz="2800" dirty="0"/>
              <a:t>Application-Specific Language (</a:t>
            </a:r>
            <a:r>
              <a:rPr lang="en-US" sz="2800" dirty="0" err="1"/>
              <a:t>Matlab</a:t>
            </a:r>
            <a:r>
              <a:rPr lang="en-US" sz="2800" dirty="0"/>
              <a:t> compiler)</a:t>
            </a:r>
          </a:p>
          <a:p>
            <a:pPr lvl="1"/>
            <a:r>
              <a:rPr lang="en-US" sz="2800" dirty="0" smtClean="0"/>
              <a:t>High</a:t>
            </a:r>
            <a:r>
              <a:rPr lang="en-US" sz="2800" dirty="0"/>
              <a:t>-Level Programming language (C++, Java)</a:t>
            </a:r>
          </a:p>
          <a:p>
            <a:pPr lvl="1"/>
            <a:r>
              <a:rPr lang="en-US" sz="2800" dirty="0" smtClean="0"/>
              <a:t>Assembly </a:t>
            </a:r>
            <a:r>
              <a:rPr lang="en-US" sz="2800" dirty="0"/>
              <a:t>Language (Machine dependent)</a:t>
            </a:r>
          </a:p>
          <a:p>
            <a:pPr lvl="1"/>
            <a:r>
              <a:rPr lang="en-US" sz="2800" dirty="0" smtClean="0"/>
              <a:t>Machine </a:t>
            </a:r>
            <a:r>
              <a:rPr lang="en-US" sz="2800" dirty="0"/>
              <a:t>Language (Machine dependent)</a:t>
            </a:r>
          </a:p>
          <a:p>
            <a:pPr lvl="1"/>
            <a:endParaRPr lang="en-US" dirty="0"/>
          </a:p>
          <a:p>
            <a:endParaRPr lang="en-US" dirty="0"/>
          </a:p>
        </p:txBody>
      </p:sp>
    </p:spTree>
    <p:extLst>
      <p:ext uri="{BB962C8B-B14F-4D97-AF65-F5344CB8AC3E}">
        <p14:creationId xmlns:p14="http://schemas.microsoft.com/office/powerpoint/2010/main" val="287555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Code</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Very difficult for humans to read.</a:t>
            </a:r>
          </a:p>
          <a:p>
            <a:r>
              <a:rPr lang="en-US" sz="3200" dirty="0" smtClean="0"/>
              <a:t>An instruction is made up of two parts:</a:t>
            </a:r>
          </a:p>
          <a:p>
            <a:pPr lvl="1"/>
            <a:r>
              <a:rPr lang="en-US" sz="3200" dirty="0" smtClean="0"/>
              <a:t>The operator or </a:t>
            </a:r>
            <a:r>
              <a:rPr lang="en-US" sz="3200" dirty="0" err="1" smtClean="0"/>
              <a:t>opcode</a:t>
            </a:r>
            <a:endParaRPr lang="en-US" sz="3200" dirty="0"/>
          </a:p>
          <a:p>
            <a:pPr lvl="1"/>
            <a:r>
              <a:rPr lang="en-US" sz="3200" dirty="0" smtClean="0"/>
              <a:t>The operand</a:t>
            </a:r>
            <a:endParaRPr lang="en-US" sz="3200" dirty="0"/>
          </a:p>
          <a:p>
            <a:r>
              <a:rPr lang="en-US" sz="3400" dirty="0" smtClean="0"/>
              <a:t>Below the machine code exists the hardware.</a:t>
            </a:r>
            <a:endParaRPr lang="en-US" sz="3400" dirty="0"/>
          </a:p>
        </p:txBody>
      </p:sp>
    </p:spTree>
    <p:extLst>
      <p:ext uri="{BB962C8B-B14F-4D97-AF65-F5344CB8AC3E}">
        <p14:creationId xmlns:p14="http://schemas.microsoft.com/office/powerpoint/2010/main" val="235288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or </a:t>
            </a:r>
            <a:r>
              <a:rPr lang="en-US" dirty="0" err="1" smtClean="0"/>
              <a:t>Opcode</a:t>
            </a:r>
            <a:endParaRPr lang="en-US" dirty="0"/>
          </a:p>
        </p:txBody>
      </p:sp>
      <p:sp>
        <p:nvSpPr>
          <p:cNvPr id="3" name="Content Placeholder 2"/>
          <p:cNvSpPr>
            <a:spLocks noGrp="1"/>
          </p:cNvSpPr>
          <p:nvPr>
            <p:ph idx="1"/>
          </p:nvPr>
        </p:nvSpPr>
        <p:spPr/>
        <p:txBody>
          <a:bodyPr/>
          <a:lstStyle/>
          <a:p>
            <a:r>
              <a:rPr lang="en-US" dirty="0" smtClean="0"/>
              <a:t>They are the first few bits</a:t>
            </a:r>
          </a:p>
          <a:p>
            <a:r>
              <a:rPr lang="en-US" dirty="0" smtClean="0"/>
              <a:t>Specifies the type of operation that needs to be carried out.</a:t>
            </a:r>
          </a:p>
          <a:p>
            <a:r>
              <a:rPr lang="en-US" dirty="0" smtClean="0"/>
              <a:t>For the machine code instruction </a:t>
            </a:r>
          </a:p>
          <a:p>
            <a:pPr marL="577850" lvl="2" indent="0">
              <a:buNone/>
            </a:pPr>
            <a:r>
              <a:rPr lang="en-US" dirty="0"/>
              <a:t>	</a:t>
            </a:r>
            <a:r>
              <a:rPr lang="is-IS" dirty="0" smtClean="0"/>
              <a:t>00000100011100000000000100000010</a:t>
            </a:r>
          </a:p>
          <a:p>
            <a:pPr marL="577850" lvl="2" indent="0">
              <a:buNone/>
            </a:pPr>
            <a:endParaRPr lang="is-IS" dirty="0"/>
          </a:p>
          <a:p>
            <a:pPr lvl="2"/>
            <a:r>
              <a:rPr lang="en-US" dirty="0" smtClean="0"/>
              <a:t>T</a:t>
            </a:r>
            <a:r>
              <a:rPr lang="is-IS" dirty="0" smtClean="0"/>
              <a:t>he binary code 000001 can be an instruction to store the contents of the accumulator in a given memory address.</a:t>
            </a:r>
          </a:p>
          <a:p>
            <a:pPr lvl="2"/>
            <a:endParaRPr lang="en-US" dirty="0" smtClean="0"/>
          </a:p>
          <a:p>
            <a:endParaRPr lang="en-US" dirty="0" smtClean="0"/>
          </a:p>
          <a:p>
            <a:endParaRPr lang="en-US" dirty="0"/>
          </a:p>
        </p:txBody>
      </p:sp>
    </p:spTree>
    <p:extLst>
      <p:ext uri="{BB962C8B-B14F-4D97-AF65-F5344CB8AC3E}">
        <p14:creationId xmlns:p14="http://schemas.microsoft.com/office/powerpoint/2010/main" val="369847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of Machine Language</a:t>
            </a:r>
          </a:p>
        </p:txBody>
      </p:sp>
      <p:sp>
        <p:nvSpPr>
          <p:cNvPr id="3" name="Content Placeholder 2"/>
          <p:cNvSpPr>
            <a:spLocks noGrp="1"/>
          </p:cNvSpPr>
          <p:nvPr>
            <p:ph idx="1"/>
          </p:nvPr>
        </p:nvSpPr>
        <p:spPr>
          <a:xfrm>
            <a:off x="734899" y="1695096"/>
            <a:ext cx="7843694" cy="4208930"/>
          </a:xfrm>
        </p:spPr>
        <p:txBody>
          <a:bodyPr>
            <a:noAutofit/>
          </a:bodyPr>
          <a:lstStyle/>
          <a:p>
            <a:pPr>
              <a:lnSpc>
                <a:spcPct val="90000"/>
              </a:lnSpc>
            </a:pPr>
            <a:r>
              <a:rPr lang="en-US" sz="2400" dirty="0"/>
              <a:t>With the introduction of 64-bit CPUs (Itanium, Itanium-2, AMD 64, new assembly language instructions have to be added, old ones have to be either redesigned or eliminated. This also puts stress on compiler designers as well as hardware implementation.</a:t>
            </a:r>
          </a:p>
          <a:p>
            <a:pPr>
              <a:lnSpc>
                <a:spcPct val="90000"/>
              </a:lnSpc>
            </a:pPr>
            <a:r>
              <a:rPr lang="en-US" sz="2400" dirty="0"/>
              <a:t>Most recent introduction of </a:t>
            </a:r>
            <a:r>
              <a:rPr lang="en-US" sz="2400" dirty="0" smtClean="0"/>
              <a:t>Intel</a:t>
            </a:r>
            <a:r>
              <a:rPr lang="en-US" sz="2400" dirty="0" smtClean="0">
                <a:latin typeface="Arial"/>
              </a:rPr>
              <a:t>’</a:t>
            </a:r>
            <a:r>
              <a:rPr lang="en-US" sz="2400" dirty="0" smtClean="0"/>
              <a:t>s </a:t>
            </a:r>
            <a:r>
              <a:rPr lang="en-US" sz="2400" dirty="0"/>
              <a:t>family of dual-core CPUs puts even higher demands on proper hardware and software implementation.</a:t>
            </a:r>
          </a:p>
          <a:p>
            <a:pPr>
              <a:lnSpc>
                <a:spcPct val="90000"/>
              </a:lnSpc>
            </a:pPr>
            <a:r>
              <a:rPr lang="en-US" sz="2400" dirty="0"/>
              <a:t>Possibly current 16 and 32-bit instruction set will become obsolete in near future in order to avoid backward compatibility problems and minimize production costs</a:t>
            </a:r>
            <a:r>
              <a:rPr lang="en-US" sz="2400" dirty="0" smtClean="0"/>
              <a:t>.</a:t>
            </a:r>
            <a:endParaRPr lang="en-US" sz="2400" dirty="0"/>
          </a:p>
        </p:txBody>
      </p:sp>
    </p:spTree>
    <p:extLst>
      <p:ext uri="{BB962C8B-B14F-4D97-AF65-F5344CB8AC3E}">
        <p14:creationId xmlns:p14="http://schemas.microsoft.com/office/powerpoint/2010/main" val="52827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Introduction </a:t>
            </a:r>
            <a:r>
              <a:rPr lang="en-US" dirty="0" smtClean="0"/>
              <a:t>to Machine Language</a:t>
            </a:r>
          </a:p>
          <a:p>
            <a:r>
              <a:rPr lang="en-US" dirty="0" smtClean="0"/>
              <a:t>Assembly Language, Assemblers</a:t>
            </a:r>
          </a:p>
          <a:p>
            <a:r>
              <a:rPr lang="en-US" dirty="0" smtClean="0"/>
              <a:t>Variables, Memory Allocation</a:t>
            </a:r>
          </a:p>
          <a:p>
            <a:r>
              <a:rPr lang="en-US" dirty="0" smtClean="0"/>
              <a:t>Control Structures</a:t>
            </a:r>
          </a:p>
          <a:p>
            <a:r>
              <a:rPr lang="en-US" dirty="0" smtClean="0"/>
              <a:t>Procedures and Calls</a:t>
            </a:r>
          </a:p>
          <a:p>
            <a:r>
              <a:rPr lang="en-US" dirty="0" smtClean="0"/>
              <a:t>Scopes, Closure, Objects</a:t>
            </a:r>
          </a:p>
        </p:txBody>
      </p:sp>
    </p:spTree>
    <p:extLst>
      <p:ext uri="{BB962C8B-B14F-4D97-AF65-F5344CB8AC3E}">
        <p14:creationId xmlns:p14="http://schemas.microsoft.com/office/powerpoint/2010/main" val="27561637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Contd.</a:t>
            </a:r>
            <a:endParaRPr lang="en-US" dirty="0"/>
          </a:p>
        </p:txBody>
      </p:sp>
      <p:sp>
        <p:nvSpPr>
          <p:cNvPr id="3" name="Content Placeholder 2"/>
          <p:cNvSpPr>
            <a:spLocks noGrp="1"/>
          </p:cNvSpPr>
          <p:nvPr>
            <p:ph idx="1"/>
          </p:nvPr>
        </p:nvSpPr>
        <p:spPr/>
        <p:txBody>
          <a:bodyPr/>
          <a:lstStyle/>
          <a:p>
            <a:r>
              <a:rPr lang="en-US" dirty="0" smtClean="0"/>
              <a:t>Context-sensitive Analysis</a:t>
            </a:r>
          </a:p>
          <a:p>
            <a:r>
              <a:rPr lang="en-US" dirty="0"/>
              <a:t>Regular Languages, Scanning</a:t>
            </a:r>
          </a:p>
          <a:p>
            <a:r>
              <a:rPr lang="en-US" dirty="0"/>
              <a:t>Context-free Language, Parsing</a:t>
            </a:r>
          </a:p>
          <a:p>
            <a:r>
              <a:rPr lang="en-US" dirty="0" smtClean="0"/>
              <a:t>Code </a:t>
            </a:r>
            <a:r>
              <a:rPr lang="en-US" dirty="0" smtClean="0"/>
              <a:t>Generation</a:t>
            </a:r>
          </a:p>
          <a:p>
            <a:r>
              <a:rPr lang="en-US" dirty="0" smtClean="0"/>
              <a:t>Memory Management</a:t>
            </a:r>
          </a:p>
          <a:p>
            <a:pPr marL="0" indent="0">
              <a:buNone/>
            </a:pPr>
            <a:endParaRPr lang="en-US" dirty="0"/>
          </a:p>
        </p:txBody>
      </p:sp>
    </p:spTree>
    <p:extLst>
      <p:ext uri="{BB962C8B-B14F-4D97-AF65-F5344CB8AC3E}">
        <p14:creationId xmlns:p14="http://schemas.microsoft.com/office/powerpoint/2010/main" val="23821700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Administration</a:t>
            </a:r>
            <a:endParaRPr lang="en-US" dirty="0"/>
          </a:p>
        </p:txBody>
      </p:sp>
      <p:sp>
        <p:nvSpPr>
          <p:cNvPr id="3" name="Content Placeholder 2"/>
          <p:cNvSpPr>
            <a:spLocks noGrp="1"/>
          </p:cNvSpPr>
          <p:nvPr>
            <p:ph idx="1"/>
          </p:nvPr>
        </p:nvSpPr>
        <p:spPr/>
        <p:txBody>
          <a:bodyPr/>
          <a:lstStyle/>
          <a:p>
            <a:r>
              <a:rPr lang="en-US" dirty="0"/>
              <a:t>2 hours lecture per week</a:t>
            </a:r>
          </a:p>
          <a:p>
            <a:r>
              <a:rPr lang="en-US" dirty="0"/>
              <a:t>2 hours lab per </a:t>
            </a:r>
            <a:r>
              <a:rPr lang="en-US" dirty="0" smtClean="0"/>
              <a:t>week</a:t>
            </a:r>
            <a:endParaRPr lang="en-US" dirty="0"/>
          </a:p>
          <a:p>
            <a:r>
              <a:rPr lang="en-US" dirty="0" smtClean="0"/>
              <a:t>30% </a:t>
            </a:r>
            <a:r>
              <a:rPr lang="en-US" dirty="0"/>
              <a:t>CA</a:t>
            </a:r>
          </a:p>
          <a:p>
            <a:r>
              <a:rPr lang="en-US" dirty="0"/>
              <a:t>70% Exams</a:t>
            </a:r>
          </a:p>
          <a:p>
            <a:r>
              <a:rPr lang="en-US" dirty="0" smtClean="0"/>
              <a:t>Please be PUNCTUAL</a:t>
            </a:r>
          </a:p>
          <a:p>
            <a:r>
              <a:rPr lang="en-US" dirty="0" smtClean="0"/>
              <a:t>ATTENDANCE is key.</a:t>
            </a:r>
          </a:p>
          <a:p>
            <a:r>
              <a:rPr lang="en-US" dirty="0" smtClean="0"/>
              <a:t>+1</a:t>
            </a:r>
            <a:endParaRPr lang="en-US" dirty="0"/>
          </a:p>
        </p:txBody>
      </p:sp>
    </p:spTree>
    <p:extLst>
      <p:ext uri="{BB962C8B-B14F-4D97-AF65-F5344CB8AC3E}">
        <p14:creationId xmlns:p14="http://schemas.microsoft.com/office/powerpoint/2010/main" val="30523899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Machine Language</a:t>
            </a:r>
            <a:endParaRPr lang="en-US" dirty="0"/>
          </a:p>
        </p:txBody>
      </p:sp>
      <p:sp>
        <p:nvSpPr>
          <p:cNvPr id="3" name="Text Placeholder 2"/>
          <p:cNvSpPr>
            <a:spLocks noGrp="1"/>
          </p:cNvSpPr>
          <p:nvPr>
            <p:ph type="body" idx="1"/>
          </p:nvPr>
        </p:nvSpPr>
        <p:spPr/>
        <p:txBody>
          <a:bodyPr/>
          <a:lstStyle/>
          <a:p>
            <a:r>
              <a:rPr lang="en-US" dirty="0" smtClean="0"/>
              <a:t>Adelaiye O.I.</a:t>
            </a:r>
            <a:endParaRPr lang="en-US" dirty="0"/>
          </a:p>
        </p:txBody>
      </p:sp>
    </p:spTree>
    <p:extLst>
      <p:ext uri="{BB962C8B-B14F-4D97-AF65-F5344CB8AC3E}">
        <p14:creationId xmlns:p14="http://schemas.microsoft.com/office/powerpoint/2010/main" val="7802772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Define Computer Programs</a:t>
            </a:r>
          </a:p>
          <a:p>
            <a:r>
              <a:rPr lang="en-US" dirty="0" smtClean="0"/>
              <a:t>Define Sequential Programs</a:t>
            </a:r>
          </a:p>
          <a:p>
            <a:r>
              <a:rPr lang="en-US" dirty="0" smtClean="0"/>
              <a:t>Define Concurrent Programs</a:t>
            </a:r>
          </a:p>
          <a:p>
            <a:r>
              <a:rPr lang="en-US" dirty="0" smtClean="0"/>
              <a:t>Give examples</a:t>
            </a:r>
          </a:p>
          <a:p>
            <a:r>
              <a:rPr lang="en-US" dirty="0" smtClean="0"/>
              <a:t>Terminologies</a:t>
            </a:r>
          </a:p>
          <a:p>
            <a:endParaRPr lang="en-US" dirty="0" smtClean="0"/>
          </a:p>
          <a:p>
            <a:endParaRPr lang="en-US" dirty="0"/>
          </a:p>
        </p:txBody>
      </p:sp>
    </p:spTree>
    <p:extLst>
      <p:ext uri="{BB962C8B-B14F-4D97-AF65-F5344CB8AC3E}">
        <p14:creationId xmlns:p14="http://schemas.microsoft.com/office/powerpoint/2010/main" val="13809446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Program</a:t>
            </a:r>
            <a:endParaRPr lang="en-US" dirty="0"/>
          </a:p>
        </p:txBody>
      </p:sp>
      <p:sp>
        <p:nvSpPr>
          <p:cNvPr id="3" name="Content Placeholder 2"/>
          <p:cNvSpPr>
            <a:spLocks noGrp="1"/>
          </p:cNvSpPr>
          <p:nvPr>
            <p:ph idx="1"/>
          </p:nvPr>
        </p:nvSpPr>
        <p:spPr/>
        <p:txBody>
          <a:bodyPr>
            <a:noAutofit/>
          </a:bodyPr>
          <a:lstStyle/>
          <a:p>
            <a:r>
              <a:rPr lang="en-US" sz="2800" dirty="0" smtClean="0"/>
              <a:t>Collection of instructions that perform a task.</a:t>
            </a:r>
          </a:p>
          <a:p>
            <a:r>
              <a:rPr lang="en-US" sz="2800" dirty="0" smtClean="0"/>
              <a:t>A major requirement for computers to function.</a:t>
            </a:r>
          </a:p>
          <a:p>
            <a:r>
              <a:rPr lang="en-US" sz="2800" dirty="0" smtClean="0"/>
              <a:t>Instructions are interpreted by a computer and executed.</a:t>
            </a:r>
          </a:p>
          <a:p>
            <a:r>
              <a:rPr lang="en-US" sz="2800" dirty="0" smtClean="0"/>
              <a:t>Examples are: Mozilla Firefox, Microsoft Office, VLC, FIFA 2016 etc.</a:t>
            </a:r>
          </a:p>
        </p:txBody>
      </p:sp>
      <p:pic>
        <p:nvPicPr>
          <p:cNvPr id="4" name="Picture 3"/>
          <p:cNvPicPr>
            <a:picLocks noChangeAspect="1"/>
          </p:cNvPicPr>
          <p:nvPr/>
        </p:nvPicPr>
        <p:blipFill>
          <a:blip r:embed="rId2">
            <a:alphaModFix amt="22000"/>
          </a:blip>
          <a:stretch>
            <a:fillRect/>
          </a:stretch>
        </p:blipFill>
        <p:spPr>
          <a:xfrm>
            <a:off x="5079470" y="4346044"/>
            <a:ext cx="3517900" cy="2311400"/>
          </a:xfrm>
          <a:prstGeom prst="rect">
            <a:avLst/>
          </a:prstGeom>
          <a:ln>
            <a:noFill/>
          </a:ln>
          <a:effectLst>
            <a:softEdge rad="112500"/>
          </a:effectLst>
        </p:spPr>
      </p:pic>
      <p:pic>
        <p:nvPicPr>
          <p:cNvPr id="5" name="Picture 4"/>
          <p:cNvPicPr>
            <a:picLocks noChangeAspect="1"/>
          </p:cNvPicPr>
          <p:nvPr/>
        </p:nvPicPr>
        <p:blipFill>
          <a:blip r:embed="rId3">
            <a:alphaModFix amt="33000"/>
          </a:blip>
          <a:stretch>
            <a:fillRect/>
          </a:stretch>
        </p:blipFill>
        <p:spPr>
          <a:xfrm>
            <a:off x="2276264" y="2855247"/>
            <a:ext cx="2803206" cy="3802197"/>
          </a:xfrm>
          <a:prstGeom prst="rect">
            <a:avLst/>
          </a:prstGeom>
          <a:ln>
            <a:noFill/>
          </a:ln>
          <a:effectLst>
            <a:softEdge rad="112500"/>
          </a:effectLst>
        </p:spPr>
      </p:pic>
    </p:spTree>
    <p:extLst>
      <p:ext uri="{BB962C8B-B14F-4D97-AF65-F5344CB8AC3E}">
        <p14:creationId xmlns:p14="http://schemas.microsoft.com/office/powerpoint/2010/main" val="10890758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Program Contd.</a:t>
            </a:r>
            <a:endParaRPr lang="en-US" dirty="0"/>
          </a:p>
        </p:txBody>
      </p:sp>
      <p:sp>
        <p:nvSpPr>
          <p:cNvPr id="3" name="Content Placeholder 2"/>
          <p:cNvSpPr>
            <a:spLocks noGrp="1"/>
          </p:cNvSpPr>
          <p:nvPr>
            <p:ph idx="1"/>
          </p:nvPr>
        </p:nvSpPr>
        <p:spPr/>
        <p:txBody>
          <a:bodyPr>
            <a:normAutofit/>
          </a:bodyPr>
          <a:lstStyle/>
          <a:p>
            <a:r>
              <a:rPr lang="en-US" sz="2800" dirty="0"/>
              <a:t>The process in creating programs is referred to as programming.</a:t>
            </a:r>
          </a:p>
          <a:p>
            <a:r>
              <a:rPr lang="en-US" sz="2800" dirty="0" smtClean="0"/>
              <a:t>The instructions are created using various writing methods called languages.</a:t>
            </a:r>
          </a:p>
          <a:p>
            <a:r>
              <a:rPr lang="en-US" sz="2800" dirty="0" smtClean="0"/>
              <a:t>Types of languages: machine, assembly, high-level,</a:t>
            </a:r>
            <a:r>
              <a:rPr lang="en-US" sz="2800" dirty="0"/>
              <a:t> </a:t>
            </a:r>
            <a:r>
              <a:rPr lang="en-US" sz="2800" dirty="0" smtClean="0"/>
              <a:t>system, scripting.</a:t>
            </a:r>
          </a:p>
        </p:txBody>
      </p:sp>
    </p:spTree>
    <p:extLst>
      <p:ext uri="{BB962C8B-B14F-4D97-AF65-F5344CB8AC3E}">
        <p14:creationId xmlns:p14="http://schemas.microsoft.com/office/powerpoint/2010/main" val="38820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60" y="57032"/>
            <a:ext cx="9119740" cy="6756400"/>
          </a:xfrm>
          <a:prstGeom prst="rect">
            <a:avLst/>
          </a:prstGeom>
        </p:spPr>
      </p:pic>
    </p:spTree>
    <p:extLst>
      <p:ext uri="{BB962C8B-B14F-4D97-AF65-F5344CB8AC3E}">
        <p14:creationId xmlns:p14="http://schemas.microsoft.com/office/powerpoint/2010/main" val="1701141541"/>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2538</TotalTime>
  <Words>531</Words>
  <Application>Microsoft Macintosh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Revolution</vt:lpstr>
      <vt:lpstr>Foundation of Sequential Programs</vt:lpstr>
      <vt:lpstr>Outline</vt:lpstr>
      <vt:lpstr>Outline Contd.</vt:lpstr>
      <vt:lpstr>Course Administration</vt:lpstr>
      <vt:lpstr>Introduction to Machine Language</vt:lpstr>
      <vt:lpstr>Objectives</vt:lpstr>
      <vt:lpstr>Computer Program</vt:lpstr>
      <vt:lpstr>Computer Program Contd.</vt:lpstr>
      <vt:lpstr>PowerPoint Presentation</vt:lpstr>
      <vt:lpstr>Sequential Programs</vt:lpstr>
      <vt:lpstr>PowerPoint Presentation</vt:lpstr>
      <vt:lpstr>Sequential Programs cont’d</vt:lpstr>
      <vt:lpstr>PowerPoint Presentation</vt:lpstr>
      <vt:lpstr>Machine Language</vt:lpstr>
      <vt:lpstr>Machine Language Contd.</vt:lpstr>
      <vt:lpstr>Hierarchy of computer languages</vt:lpstr>
      <vt:lpstr>Machine Code</vt:lpstr>
      <vt:lpstr>Operator or Opcode</vt:lpstr>
      <vt:lpstr>Future of Machine Language</vt:lpstr>
    </vt:vector>
  </TitlesOfParts>
  <Company>REM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of Sequential Programs</dc:title>
  <dc:creator>Oluwasegun Adelaiye</dc:creator>
  <cp:lastModifiedBy>Oluwasegun Adelaiye</cp:lastModifiedBy>
  <cp:revision>21</cp:revision>
  <dcterms:created xsi:type="dcterms:W3CDTF">2016-10-04T04:28:38Z</dcterms:created>
  <dcterms:modified xsi:type="dcterms:W3CDTF">2016-10-11T12:28:10Z</dcterms:modified>
</cp:coreProperties>
</file>